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21"/>
  </p:notesMasterIdLst>
  <p:handoutMasterIdLst>
    <p:handoutMasterId r:id="rId122"/>
  </p:handoutMasterIdLst>
  <p:sldIdLst>
    <p:sldId id="1191" r:id="rId2"/>
    <p:sldId id="1276" r:id="rId3"/>
    <p:sldId id="1274" r:id="rId4"/>
    <p:sldId id="1192" r:id="rId5"/>
    <p:sldId id="1213" r:id="rId6"/>
    <p:sldId id="1322" r:id="rId7"/>
    <p:sldId id="1281" r:id="rId8"/>
    <p:sldId id="1257" r:id="rId9"/>
    <p:sldId id="1258" r:id="rId10"/>
    <p:sldId id="1259" r:id="rId11"/>
    <p:sldId id="1260" r:id="rId12"/>
    <p:sldId id="1225" r:id="rId13"/>
    <p:sldId id="1227" r:id="rId14"/>
    <p:sldId id="1228" r:id="rId15"/>
    <p:sldId id="1229" r:id="rId16"/>
    <p:sldId id="1230" r:id="rId17"/>
    <p:sldId id="1214" r:id="rId18"/>
    <p:sldId id="1277" r:id="rId19"/>
    <p:sldId id="1278" r:id="rId20"/>
    <p:sldId id="1226" r:id="rId21"/>
    <p:sldId id="1231" r:id="rId22"/>
    <p:sldId id="1232" r:id="rId23"/>
    <p:sldId id="1233" r:id="rId24"/>
    <p:sldId id="1234" r:id="rId25"/>
    <p:sldId id="1235" r:id="rId26"/>
    <p:sldId id="1236" r:id="rId27"/>
    <p:sldId id="1237" r:id="rId28"/>
    <p:sldId id="1238" r:id="rId29"/>
    <p:sldId id="1239" r:id="rId30"/>
    <p:sldId id="1240" r:id="rId31"/>
    <p:sldId id="1242" r:id="rId32"/>
    <p:sldId id="1241" r:id="rId33"/>
    <p:sldId id="1243" r:id="rId34"/>
    <p:sldId id="1244" r:id="rId35"/>
    <p:sldId id="1245" r:id="rId36"/>
    <p:sldId id="1246" r:id="rId37"/>
    <p:sldId id="1247" r:id="rId38"/>
    <p:sldId id="1248" r:id="rId39"/>
    <p:sldId id="1249" r:id="rId40"/>
    <p:sldId id="1255" r:id="rId41"/>
    <p:sldId id="1250" r:id="rId42"/>
    <p:sldId id="1251" r:id="rId43"/>
    <p:sldId id="1253" r:id="rId44"/>
    <p:sldId id="1325" r:id="rId45"/>
    <p:sldId id="1329" r:id="rId46"/>
    <p:sldId id="1328" r:id="rId47"/>
    <p:sldId id="1330" r:id="rId48"/>
    <p:sldId id="1331" r:id="rId49"/>
    <p:sldId id="1332" r:id="rId50"/>
    <p:sldId id="1210" r:id="rId51"/>
    <p:sldId id="1275" r:id="rId52"/>
    <p:sldId id="1211" r:id="rId53"/>
    <p:sldId id="1279" r:id="rId54"/>
    <p:sldId id="1333" r:id="rId55"/>
    <p:sldId id="1256" r:id="rId56"/>
    <p:sldId id="1212" r:id="rId57"/>
    <p:sldId id="1280" r:id="rId58"/>
    <p:sldId id="1216" r:id="rId59"/>
    <p:sldId id="1297" r:id="rId60"/>
    <p:sldId id="1217" r:id="rId61"/>
    <p:sldId id="1298" r:id="rId62"/>
    <p:sldId id="257" r:id="rId63"/>
    <p:sldId id="1287" r:id="rId64"/>
    <p:sldId id="1267" r:id="rId65"/>
    <p:sldId id="1268" r:id="rId66"/>
    <p:sldId id="1269" r:id="rId67"/>
    <p:sldId id="1270" r:id="rId68"/>
    <p:sldId id="1271" r:id="rId69"/>
    <p:sldId id="258" r:id="rId70"/>
    <p:sldId id="1219" r:id="rId71"/>
    <p:sldId id="1220" r:id="rId72"/>
    <p:sldId id="1221" r:id="rId73"/>
    <p:sldId id="1299" r:id="rId74"/>
    <p:sldId id="1300" r:id="rId75"/>
    <p:sldId id="1323" r:id="rId76"/>
    <p:sldId id="1310" r:id="rId77"/>
    <p:sldId id="1313" r:id="rId78"/>
    <p:sldId id="1311" r:id="rId79"/>
    <p:sldId id="1324" r:id="rId80"/>
    <p:sldId id="1222" r:id="rId81"/>
    <p:sldId id="1223" r:id="rId82"/>
    <p:sldId id="1224" r:id="rId83"/>
    <p:sldId id="1254" r:id="rId84"/>
    <p:sldId id="1314" r:id="rId85"/>
    <p:sldId id="1205" r:id="rId86"/>
    <p:sldId id="1263" r:id="rId87"/>
    <p:sldId id="1301" r:id="rId88"/>
    <p:sldId id="1302" r:id="rId89"/>
    <p:sldId id="1264" r:id="rId90"/>
    <p:sldId id="1304" r:id="rId91"/>
    <p:sldId id="1309" r:id="rId92"/>
    <p:sldId id="1305" r:id="rId93"/>
    <p:sldId id="1308" r:id="rId94"/>
    <p:sldId id="1306" r:id="rId95"/>
    <p:sldId id="1307" r:id="rId96"/>
    <p:sldId id="1319" r:id="rId97"/>
    <p:sldId id="1312" r:id="rId98"/>
    <p:sldId id="1321" r:id="rId99"/>
    <p:sldId id="1303" r:id="rId100"/>
    <p:sldId id="1288" r:id="rId101"/>
    <p:sldId id="1293" r:id="rId102"/>
    <p:sldId id="1290" r:id="rId103"/>
    <p:sldId id="1291" r:id="rId104"/>
    <p:sldId id="1292" r:id="rId105"/>
    <p:sldId id="1295" r:id="rId106"/>
    <p:sldId id="1296" r:id="rId107"/>
    <p:sldId id="1289" r:id="rId108"/>
    <p:sldId id="1317" r:id="rId109"/>
    <p:sldId id="1282" r:id="rId110"/>
    <p:sldId id="1283" r:id="rId111"/>
    <p:sldId id="1284" r:id="rId112"/>
    <p:sldId id="1285" r:id="rId113"/>
    <p:sldId id="1286" r:id="rId114"/>
    <p:sldId id="1194" r:id="rId115"/>
    <p:sldId id="1195" r:id="rId116"/>
    <p:sldId id="1197" r:id="rId117"/>
    <p:sldId id="1199" r:id="rId118"/>
    <p:sldId id="1334" r:id="rId119"/>
    <p:sldId id="1335" r:id="rId120"/>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D15CE33-1E84-4D79-B2FB-DEA5E15BF54C}">
          <p14:sldIdLst>
            <p14:sldId id="1191"/>
            <p14:sldId id="1276"/>
            <p14:sldId id="1274"/>
            <p14:sldId id="1192"/>
          </p14:sldIdLst>
        </p14:section>
        <p14:section name="A deeper look at the Intel SGX technology" id="{07FDD290-EA99-4551-A577-396640EA1B3F}">
          <p14:sldIdLst>
            <p14:sldId id="1213"/>
            <p14:sldId id="1322"/>
            <p14:sldId id="1281"/>
            <p14:sldId id="1257"/>
            <p14:sldId id="1258"/>
            <p14:sldId id="1259"/>
            <p14:sldId id="1260"/>
            <p14:sldId id="1225"/>
            <p14:sldId id="1227"/>
            <p14:sldId id="1228"/>
            <p14:sldId id="1229"/>
            <p14:sldId id="1230"/>
            <p14:sldId id="1214"/>
            <p14:sldId id="1277"/>
            <p14:sldId id="1278"/>
            <p14:sldId id="1226"/>
            <p14:sldId id="1231"/>
            <p14:sldId id="1232"/>
            <p14:sldId id="1233"/>
            <p14:sldId id="1234"/>
            <p14:sldId id="1235"/>
            <p14:sldId id="1236"/>
            <p14:sldId id="1237"/>
            <p14:sldId id="1238"/>
            <p14:sldId id="1239"/>
            <p14:sldId id="1240"/>
            <p14:sldId id="1242"/>
            <p14:sldId id="1241"/>
            <p14:sldId id="1243"/>
            <p14:sldId id="1244"/>
            <p14:sldId id="1245"/>
            <p14:sldId id="1246"/>
            <p14:sldId id="1247"/>
            <p14:sldId id="1248"/>
            <p14:sldId id="1249"/>
            <p14:sldId id="1255"/>
            <p14:sldId id="1250"/>
            <p14:sldId id="1251"/>
            <p14:sldId id="1253"/>
          </p14:sldIdLst>
        </p14:section>
        <p14:section name="Doing &quot;Lift &amp; Shift&quot; for existing apps" id="{6DDAC279-A85B-4524-891A-C93064676A94}">
          <p14:sldIdLst>
            <p14:sldId id="1325"/>
            <p14:sldId id="1329"/>
            <p14:sldId id="1328"/>
            <p14:sldId id="1330"/>
            <p14:sldId id="1331"/>
            <p14:sldId id="1332"/>
          </p14:sldIdLst>
        </p14:section>
        <p14:section name="Designing enclaves for new/refactored apps" id="{55BCC92D-17A8-467F-8944-176B0DFA4B0B}">
          <p14:sldIdLst>
            <p14:sldId id="1210"/>
            <p14:sldId id="1275"/>
            <p14:sldId id="1211"/>
            <p14:sldId id="1279"/>
            <p14:sldId id="1333"/>
            <p14:sldId id="1256"/>
            <p14:sldId id="1212"/>
            <p14:sldId id="1280"/>
          </p14:sldIdLst>
        </p14:section>
        <p14:section name="Attesting an enclave" id="{F7EFF8F0-6C95-46ED-904D-F59E996640C0}">
          <p14:sldIdLst>
            <p14:sldId id="1216"/>
            <p14:sldId id="1297"/>
            <p14:sldId id="1217"/>
            <p14:sldId id="1298"/>
            <p14:sldId id="257"/>
            <p14:sldId id="1287"/>
            <p14:sldId id="1267"/>
            <p14:sldId id="1268"/>
            <p14:sldId id="1269"/>
            <p14:sldId id="1270"/>
            <p14:sldId id="1271"/>
            <p14:sldId id="258"/>
            <p14:sldId id="1219"/>
            <p14:sldId id="1220"/>
            <p14:sldId id="1221"/>
            <p14:sldId id="1299"/>
            <p14:sldId id="1300"/>
            <p14:sldId id="1323"/>
            <p14:sldId id="1310"/>
            <p14:sldId id="1313"/>
            <p14:sldId id="1311"/>
            <p14:sldId id="1324"/>
            <p14:sldId id="1222"/>
            <p14:sldId id="1223"/>
            <p14:sldId id="1224"/>
            <p14:sldId id="1254"/>
          </p14:sldIdLst>
        </p14:section>
        <p14:section name="Understanding Intel SGX adversary models and attacks" id="{39F1A337-BE80-44EA-AF32-97929578FDC1}">
          <p14:sldIdLst>
            <p14:sldId id="1314"/>
            <p14:sldId id="1205"/>
            <p14:sldId id="1263"/>
            <p14:sldId id="1301"/>
            <p14:sldId id="1302"/>
            <p14:sldId id="1264"/>
            <p14:sldId id="1304"/>
            <p14:sldId id="1309"/>
            <p14:sldId id="1305"/>
            <p14:sldId id="1308"/>
            <p14:sldId id="1306"/>
            <p14:sldId id="1307"/>
            <p14:sldId id="1319"/>
            <p14:sldId id="1312"/>
            <p14:sldId id="1321"/>
            <p14:sldId id="1303"/>
          </p14:sldIdLst>
        </p14:section>
        <p14:section name="Attesting firmwares on hardware host with Cerberus" id="{8DD07812-006C-4E60-89F1-39EE720958A1}">
          <p14:sldIdLst>
            <p14:sldId id="1288"/>
            <p14:sldId id="1293"/>
            <p14:sldId id="1290"/>
            <p14:sldId id="1291"/>
            <p14:sldId id="1292"/>
            <p14:sldId id="1295"/>
            <p14:sldId id="1296"/>
            <p14:sldId id="1289"/>
            <p14:sldId id="1317"/>
          </p14:sldIdLst>
        </p14:section>
        <p14:section name="Leveraging other hardware beside Intel SGX" id="{1AE9DC37-043D-455A-83BC-C881A1918BF8}">
          <p14:sldIdLst>
            <p14:sldId id="1282"/>
            <p14:sldId id="1283"/>
            <p14:sldId id="1284"/>
            <p14:sldId id="1285"/>
            <p14:sldId id="1286"/>
          </p14:sldIdLst>
        </p14:section>
        <p14:section name="Hands-on lab" id="{A3AF48DA-3EFC-49FE-BD16-4F944E2D1F69}">
          <p14:sldIdLst>
            <p14:sldId id="1194"/>
            <p14:sldId id="1195"/>
          </p14:sldIdLst>
        </p14:section>
        <p14:section name="As a conclusion" id="{574C12B4-BBA4-4AF9-A16B-62914886696B}">
          <p14:sldIdLst>
            <p14:sldId id="1197"/>
            <p14:sldId id="1199"/>
            <p14:sldId id="1334"/>
            <p14:sldId id="1335"/>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72C6"/>
    <a:srgbClr val="E6E6E6"/>
    <a:srgbClr val="D6B61B"/>
    <a:srgbClr val="FF39E7"/>
    <a:srgbClr val="DCDCDC"/>
    <a:srgbClr val="F9F9F9"/>
    <a:srgbClr val="D83B01"/>
    <a:srgbClr val="5C2D91"/>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87" autoAdjust="0"/>
  </p:normalViewPr>
  <p:slideViewPr>
    <p:cSldViewPr snapToGrid="0">
      <p:cViewPr varScale="1">
        <p:scale>
          <a:sx n="103" d="100"/>
          <a:sy n="103" d="100"/>
        </p:scale>
        <p:origin x="593" y="65"/>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8/10/relationships/authors" Targe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rstechnica.com/gadgets/2018/01/meltdown-and-spectre-every-modern-processor-has-unfixable-security-flaws/"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www.intel.com/content/www/us/en/architecture-and-technology/engineering-new-protections-into-hardware.html" TargetMode="External"/><Relationship Id="rId5" Type="http://schemas.openxmlformats.org/officeDocument/2006/relationships/hyperlink" Target="https://www.digitaltrends.com/computing/intel-meltdown-spectre-silicon-fixes-ice-lake/" TargetMode="External"/><Relationship Id="rId4" Type="http://schemas.openxmlformats.org/officeDocument/2006/relationships/hyperlink" Target="https://newsroom.intel.com/editorials/advancing-security-silicon-level/"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software.intel.com/security-software-guidance/insights/deep-dive-load-value-injection#intelsgxmitigation"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software.intel.com/security-software-guidance/insights/deep-dive-load-value-injection#toolingsupport"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cyberciti.biz/faq/linux-login-as-super-us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nam06.safelinks.protection.outlook.com/?url=https%3A%2F%2Fgithub.com%2Fopencomputeproject%2FProject_Olympus%2Ftree%2Fmaster%2FProject_Cerberus&amp;data=02%7C01%7Cabhijitp%40microsoft.com%7C89eaca805782468df98708d79b87946f%7C72f988bf86f141af91ab2d7cd011db47%7C1%7C0%7C637148878919255277&amp;sdata=ZxFJAmzKC38Zqk1B6Hv75rWsH05SsYTz%2FoZzTOt5D4w%3D&amp;reserved=0"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This presentation is shared under the license "Attribution 4.0 International (CC BY 4.0)". To see a copy of this license, visit https://creativecommons.org/licenses/by/4.0/legalcode or write to Creative Commons, PO Box 1866, Mountain View, CA 94042 USA</a:t>
            </a:r>
          </a:p>
          <a:p>
            <a:pPr lvl="0" defTabSz="914099" eaLnBrk="0" hangingPunct="0">
              <a:defRPr/>
            </a:pPr>
            <a:endParaRPr lang="en-US" sz="8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a:t>
            </a: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Windows, Microsoft Azure and/or other Microsoft products and services referenced in the documentation may be either trademarks or registered trademarks of Microsoft in the United States and/or other countries. The licenses for this project do not grant you rights to use any Microsoft names, logos, or trademarks. Microsoft's general trademark guidelines can be found at http://go.microsoft.com/fwlink/?LinkID=254653.</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Privacy information can be found at https://privacy.microsoft.com/en-us/</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reserve all other rights, whether under their respective copyrights, patents, or trademarks, whether by implication, estoppel or otherwise.</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MAKE NO WARRANTIES, EXPRESS, IMPLIED OR STATUTORY, AS TO THE INFORMATION IN THIS PRESENTATION.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Avec une enclave, nous la plaçons dans le même espace d’adressage et elle existe dans cet environnement de manière semblable à une DLL en environnement Windows ou un fichier .so en environnement Linux. L’enclave est située là comme un ensemble séparé </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 code peut exécuter et peut présupposer qu’il bénéficie de la confidentialité et de l’intégrité nécessaire. Ainsi que les données.  Le hardware protège cette enclave et interdit les accès depuis les choses qui sont situées en dehors de l’espace de l’enclave (en lecture ou en écriture).</a:t>
            </a:r>
          </a:p>
          <a:p>
            <a:endParaRPr lang="en-US" noProof="0"/>
          </a:p>
          <a:p>
            <a:r>
              <a:rPr lang="en-US" noProof="0"/>
              <a:t>I</a:t>
            </a:r>
            <a:r>
              <a:rPr lang="fr-FR" noProof="0"/>
              <a:t>l y a de nouvelles instructions au sein de l’extension SGX de l’architecture Intel qui permettent de supprimer l’enclave et de la placer en mémoire mais l’environnement maintient également l’intégrité quand cela est effectué.</a:t>
            </a:r>
          </a:p>
          <a:p>
            <a:endParaRPr lang="en-US" noProof="0"/>
          </a:p>
          <a:p>
            <a:r>
              <a:rPr lang="en-US" noProof="0"/>
              <a:t>I</a:t>
            </a:r>
            <a:r>
              <a:rPr lang="fr-FR" noProof="0"/>
              <a:t>l y a des points d’entrée contrôlés (interdiction d’entrer dans l’enclave sans passer par ces points d’entrée). Afin d’éviter les attaques de type ROP (Return-Oriented Programming qui est une technique d'exploitation avancée de type dépassement de pile (stack overflow) permettant l'exécution de code par un attaquant et ce en s'affranchissant plus ou moins efficacement des mécanismes de protection tels que l'utilisation de zones mémoires non-exécutables (cf. bit NX pour Data Execution Prevention, DEP), l'utilisation d'un espace d'adressage aléatoire (Address Space Layout Randomization, ASLR) ou encore la signature de code. Cette technique permet à un attaquant d'obtenir le contrôle de la pile d'exécution (call stack) d'un programme, d'en rediriger les flux et, in fine, exécuter une suite de courtes instructions situées en zone mémoire exécutable, appelées « gadgets ».</a:t>
            </a:r>
          </a:p>
          <a:p>
            <a:r>
              <a:rPr lang="fr-FR" noProof="0"/>
              <a:t>Chaque gadget est typiquement suivi d'une instruction « ret » et localisé dans une routine d'un autre programme ou dans le code d'une bibliothèque dynamique chargée en mémoire. Une fois assemblés, ces gadgets forment une chaîne généralement appelée « ROP chain » et permettent à un attaquant d'effectuer des opérations arbitraires sur une machine employant pourtant des mécanismes de protection, là où une attaque simple aurait été déjouée.</a:t>
            </a:r>
          </a:p>
          <a:p>
            <a:endParaRPr lang="en-US" noProof="0"/>
          </a:p>
          <a:p>
            <a:r>
              <a:rPr lang="en-US" noProof="0"/>
              <a:t>O</a:t>
            </a:r>
            <a:r>
              <a:rPr lang="fr-FR" noProof="0"/>
              <a:t>n a donc une interface qui ressemble fort à une interface de type RPC.</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endParaRPr lang="fr-FR" noProof="0"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endParaRPr lang="fr-FR" noProof="0"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Voici l’environnement général de l’architecture SGX. Si l’on commence par le bas, au niveau du hardware a été créé une nouvelle sémantique mémoire à laquelle on fait référence à travers l’Enclave Page Cache. Cette nouvelle sémantique réalise des contrôles supplémentaires en plus que ce que le hardware faisait traditionnellement quand on faisait une référence mémoire.</a:t>
            </a:r>
            <a:br>
              <a:rPr lang="fr-FR" noProof="0"/>
            </a:br>
            <a:endParaRPr lang="fr-FR" noProof="0"/>
          </a:p>
          <a:p>
            <a:r>
              <a:rPr lang="en-US" noProof="0"/>
              <a:t>D</a:t>
            </a:r>
            <a:r>
              <a:rPr lang="fr-FR" noProof="0"/>
              <a:t>ans l’ancien environnement, on passe par les Page Tables, on récupère une traduction de page et si tout se passe correctement, on accède à la mémoire et l’on lit ou l’on écrit à l’emplacement désiré. Dans l’environnement SGX, on fait la même chose puis le hardware réalise des contrôles additionnels afin d’assurer que l’accès est effectué depuis quelqu’un qui exécute du code au sein de la bonne enclave et pas quelque part ailleurs. En particulier, le hardware vérifie que l’adresse linéaire à laquelle on a construit l’enclave est la même que celle que l’on référence. On se protège donc contre un OS qui tenterait de remapper les pages en dessous de l’application. On vérifie aussi que l’application accepte bien que les emplacements en question soient accessibles en lecture et en écriture. </a:t>
            </a:r>
          </a:p>
          <a:p>
            <a:endParaRPr lang="fr-FR" noProof="0"/>
          </a:p>
          <a:p>
            <a:r>
              <a:rPr lang="fr-FR" noProof="0"/>
              <a:t>Pour l’instant, ces opérations sont réalisées depuis un espace EPC fixe qui est déclaré quand on boote la machine ; mais la seconde version des spécifications de SGX (réalisées à notre demande) permet de faire de l’allocation dynamique de mémoire. </a:t>
            </a:r>
          </a:p>
          <a:p>
            <a:endParaRPr lang="en-US" noProof="0"/>
          </a:p>
          <a:p>
            <a:r>
              <a:rPr lang="en-US" noProof="0"/>
              <a:t>L</a:t>
            </a:r>
            <a:r>
              <a:rPr lang="fr-FR" noProof="0"/>
              <a:t>’EPCM (Enclave Page Cache Map) contient des métadonnées qui sont utilisées pour réaliser tous ces contrôles supplémentaires. Ces opérations sont réalisées lors d’un miss du TLB, ce qui limite l’impact en termes de performance. </a:t>
            </a:r>
          </a:p>
          <a:p>
            <a:endParaRPr lang="en-US" noProof="0"/>
          </a:p>
          <a:p>
            <a:r>
              <a:rPr lang="en-US" noProof="0"/>
              <a:t>I</a:t>
            </a:r>
            <a:r>
              <a:rPr lang="fr-FR" noProof="0"/>
              <a:t>l y a un ensemble d’instructions non privilégiées qui sont utilisées pour construire l’enclave pour paginer des pages de l’enclave en dehors de cette zone de mémoire particulière limitée et les placer dans la mémoire normale et pour supprimer les pages. </a:t>
            </a:r>
          </a:p>
          <a:p>
            <a:endParaRPr lang="en-US" noProof="0"/>
          </a:p>
          <a:p>
            <a:r>
              <a:rPr lang="en-US" noProof="0"/>
              <a:t>I</a:t>
            </a:r>
            <a:r>
              <a:rPr lang="fr-FR" noProof="0"/>
              <a:t>l y a aussi un ensemble d’instructions privilégiées (afin de permettre à l’OS de gérer les ressources comme d’habitude). </a:t>
            </a:r>
          </a:p>
          <a:p>
            <a:endParaRPr lang="en-US" noProof="0"/>
          </a:p>
          <a:p>
            <a:r>
              <a:rPr lang="en-US" noProof="0"/>
              <a:t>O</a:t>
            </a:r>
            <a:r>
              <a:rPr lang="fr-FR" noProof="0"/>
              <a:t>n démarre en construisant une enclave en invoquant une instruction ECREATE et cela déclare une instance d’une enclave, une page est placée dans l’EPC qui déclare que c’est une enclave. Ensuite, on remplit chacune des pages en utilisant l’instruction EADD afin de placer code et données au sein de l’enclave. On ajoute les pages une à la fois en les copiant dans l’enclave.</a:t>
            </a:r>
          </a:p>
          <a:p>
            <a:endParaRPr lang="en-US" noProof="0"/>
          </a:p>
          <a:p>
            <a:r>
              <a:rPr lang="en-US" noProof="0"/>
              <a:t>P</a:t>
            </a:r>
            <a:r>
              <a:rPr lang="fr-FR" noProof="0"/>
              <a:t>our l’instant, rien n’est secret : le code et les données résident en mémoire centrale quand on construit l’enclave : donc on construit l’enclave, il n’y a pas de secret tant que l’on n’a pas instancié l’enclave, qu’on l’a verrouillée et que l’on a demandé a quelqu’un un secret. C’est le modèle d’utilisation que l’on peut mettre en œuvre avec SGX. </a:t>
            </a:r>
          </a:p>
          <a:p>
            <a:endParaRPr lang="en-US" noProof="0"/>
          </a:p>
          <a:p>
            <a:r>
              <a:rPr lang="en-US" noProof="0"/>
              <a:t>E</a:t>
            </a:r>
            <a:r>
              <a:rPr lang="fr-FR" noProof="0"/>
              <a:t>EXTEND permet de créer un hash cryptographique pour les données que l’on a chargé dans l’enclave. Si l’on modifie le code au sein de l’enclave, on en change la mesure : c’est le même principe qu’avec un TPM (on peut modifier le code mais on ne peut éviter que ce changement soit détecté). </a:t>
            </a:r>
          </a:p>
          <a:p>
            <a:endParaRPr lang="fr-FR" noProof="0"/>
          </a:p>
          <a:p>
            <a:r>
              <a:rPr lang="fr-FR" noProof="0"/>
              <a:t>On accumule les hashes de l’enclave au fur et à mesure que l’on construit l’enclave et qu’on la mesure. Le développeur doit effectuer cela sur sa machine pour qu’il ait à sa disposition ce dont il est certain (la « bonne » mesure) et quand on construit l’enclave sur une machine distante, on utilise ce que l’on connait de sa machine comme point de comparaison.</a:t>
            </a:r>
          </a:p>
          <a:p>
            <a:endParaRPr lang="en-US" noProof="0"/>
          </a:p>
          <a:p>
            <a:r>
              <a:rPr lang="en-US" noProof="0"/>
              <a:t>U</a:t>
            </a:r>
            <a:r>
              <a:rPr lang="fr-FR" noProof="0"/>
              <a:t>ne fois l’enclave construite, on a une instruction, EINIT afin de déclarer que l’enclave a été complètement construite. Alors, on verrouille la mesure de l’enclave. C’est la première fois qu’il devient possible de rentrer (via les points d’entrée définis pour cela) dans l’enclave. On peut donc alors commencer de demander l’entrée de secrets. </a:t>
            </a:r>
          </a:p>
          <a:p>
            <a:endParaRPr lang="en-US" noProof="0"/>
          </a:p>
          <a:p>
            <a:r>
              <a:rPr lang="en-US" noProof="0"/>
              <a:t>E</a:t>
            </a:r>
            <a:r>
              <a:rPr lang="fr-FR" noProof="0"/>
              <a:t>BLOCK, ETRACK, EWB et ELOAD sont des instructions de pagination, le but pour ces opérations de pagination de l’enclave est de prendre des pages au sein de l’EPC et de les placer en mémoire centrale et vice versa tout en maintenant les mêmes propriétés de sécurité : confidentialité et intégrité. On a donc des métadonnées qui vont avec quand vous chiffrez les données et vous les envoyez en dehors de l’EPC et l’on garde une version au sein de l’EPC pour être certain que cela reste bien ancré dans le hardware. </a:t>
            </a:r>
          </a:p>
          <a:p>
            <a:endParaRPr lang="en-US" noProof="0"/>
          </a:p>
          <a:p>
            <a:r>
              <a:rPr lang="en-US" noProof="0"/>
              <a:t>E</a:t>
            </a:r>
            <a:r>
              <a:rPr lang="fr-FR" noProof="0"/>
              <a:t>PA fait partie de ces opérations de versionnement pour la pagination. Quand on a fini avec l’enclave on peut appeler EREMOVE et récupérer toutes les pages et les libérer potentiellement pour une nouvelle anclave. </a:t>
            </a:r>
          </a:p>
          <a:p>
            <a:endParaRPr lang="en-US" noProof="0"/>
          </a:p>
          <a:p>
            <a:r>
              <a:rPr lang="en-US" noProof="0"/>
              <a:t>A</a:t>
            </a:r>
            <a:r>
              <a:rPr lang="fr-FR" noProof="0"/>
              <a:t>u niveau applicatif, EENTER permet d’entrer dans l’enclave et de lancer l’exécution, ou EEXIT pour quitter l’enclave. Si l’on récupère une exception ou une interruption ou d’autres événements externes et que l’on quitte l’enclave, toutes les informations sont sauvegardées au sein de l’enclave elle-même (état de l’architecture), on remplit les registres avec les valeurs d’un reset, on traite l’exception puis on redémarre l’exécution en récupérant le contexte de l’enclave et l’on utilise l’instruction ERESUME pour cela. </a:t>
            </a:r>
          </a:p>
          <a:p>
            <a:endParaRPr lang="en-US" noProof="0"/>
          </a:p>
          <a:p>
            <a:r>
              <a:rPr lang="en-US" noProof="0"/>
              <a:t>E</a:t>
            </a:r>
            <a:r>
              <a:rPr lang="fr-FR" noProof="0"/>
              <a:t>GETKEY et EREPORT sont des instructions de sécurité utilisées pour sceller les données en fonction de la mesure d’une enclave ou de la clé d’une enclave qui a été générée par le développeur. EREPORT est utilisée pour prouver que cette enclave a été correctement construite et qu’elle s’exécute sur un processeur Intel conforme aux attentes. </a:t>
            </a:r>
          </a:p>
          <a:p>
            <a:endParaRPr lang="en-US" noProof="0"/>
          </a:p>
          <a:p>
            <a:r>
              <a:rPr lang="en-US" noProof="0"/>
              <a:t>P</a:t>
            </a:r>
            <a:r>
              <a:rPr lang="fr-FR" noProof="0"/>
              <a:t>our l’instant, il n’est pas possible de partager du code entre plusieurs enclaves.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panose="020B0502040204020203" pitchFamily="34" charset="0"/>
                <a:ea typeface="+mn-ea"/>
                <a:cs typeface="+mn-cs"/>
              </a:rPr>
              <a:t>Creation (ECREATE)</a:t>
            </a:r>
            <a:r>
              <a:rPr lang="en-US" sz="900" b="0" i="0" kern="1200">
                <a:solidFill>
                  <a:schemeClr val="tx1"/>
                </a:solidFill>
                <a:effectLst/>
                <a:latin typeface="Segoe UI" panose="020B0502040204020203" pitchFamily="34" charset="0"/>
                <a:ea typeface="+mn-ea"/>
                <a:cs typeface="+mn-cs"/>
              </a:rPr>
              <a:t>– Creates a unique instance of an enclave.</a:t>
            </a:r>
          </a:p>
          <a:p>
            <a:r>
              <a:rPr lang="en-US" sz="900" b="1" i="0" kern="1200" dirty="0">
                <a:solidFill>
                  <a:schemeClr val="tx1"/>
                </a:solidFill>
                <a:effectLst/>
                <a:latin typeface="Segoe UI" panose="020B0502040204020203" pitchFamily="34" charset="0"/>
                <a:ea typeface="+mn-ea"/>
                <a:cs typeface="+mn-cs"/>
              </a:rPr>
              <a:t>Loading (EADD, EXTEND) —</a:t>
            </a:r>
            <a:r>
              <a:rPr lang="en-US" sz="900" b="0" i="0" kern="1200" dirty="0">
                <a:solidFill>
                  <a:schemeClr val="tx1"/>
                </a:solidFill>
                <a:effectLst/>
                <a:latin typeface="Segoe UI" panose="020B0502040204020203" pitchFamily="34" charset="0"/>
                <a:ea typeface="+mn-ea"/>
                <a:cs typeface="+mn-cs"/>
              </a:rPr>
              <a:t> Add regular or thread control structure pages into the enclave. Initiate the EPCM entry to indicate the type of pages (REG, TCS). In this step, it also generates a cryptographic hash of the content of the enclave.</a:t>
            </a:r>
          </a:p>
          <a:p>
            <a:r>
              <a:rPr lang="en-US" sz="900" b="1" i="0" kern="1200" dirty="0">
                <a:solidFill>
                  <a:schemeClr val="tx1"/>
                </a:solidFill>
                <a:effectLst/>
                <a:latin typeface="Segoe UI" panose="020B0502040204020203" pitchFamily="34" charset="0"/>
                <a:ea typeface="+mn-ea"/>
                <a:cs typeface="+mn-cs"/>
              </a:rPr>
              <a:t>Initialization (EINIT) — </a:t>
            </a:r>
            <a:r>
              <a:rPr lang="en-US" sz="900" b="0" i="0" kern="1200" dirty="0">
                <a:solidFill>
                  <a:schemeClr val="tx1"/>
                </a:solidFill>
                <a:effectLst/>
                <a:latin typeface="Segoe UI" panose="020B0502040204020203" pitchFamily="34" charset="0"/>
                <a:ea typeface="+mn-ea"/>
                <a:cs typeface="+mn-cs"/>
              </a:rPr>
              <a:t>Verifies the enclave’s content against the ISV’s signed SIGSTRUCT and initializes the enclave — Mark it ready to be used. Record sealing identity (sealing authority, product id, SVN) in the SECS.</a:t>
            </a:r>
          </a:p>
          <a:p>
            <a:r>
              <a:rPr lang="en-US" sz="900" b="1" i="0" kern="1200" dirty="0">
                <a:solidFill>
                  <a:schemeClr val="tx1"/>
                </a:solidFill>
                <a:effectLst/>
                <a:latin typeface="Segoe UI" panose="020B0502040204020203" pitchFamily="34" charset="0"/>
                <a:ea typeface="+mn-ea"/>
                <a:cs typeface="+mn-cs"/>
              </a:rPr>
              <a:t>Enter/Exit the Enclave (EENTER, EEXIT) —</a:t>
            </a:r>
            <a:r>
              <a:rPr lang="en-US" sz="900" b="0" i="0" kern="1200" dirty="0">
                <a:solidFill>
                  <a:schemeClr val="tx1"/>
                </a:solidFill>
                <a:effectLst/>
                <a:latin typeface="Segoe UI" panose="020B0502040204020203" pitchFamily="34" charset="0"/>
                <a:ea typeface="+mn-ea"/>
                <a:cs typeface="+mn-cs"/>
              </a:rPr>
              <a:t> transfer the control in and out of enclave based on state.</a:t>
            </a:r>
          </a:p>
          <a:p>
            <a:r>
              <a:rPr lang="en-US" sz="900" b="1" i="0" kern="1200" dirty="0">
                <a:solidFill>
                  <a:schemeClr val="tx1"/>
                </a:solidFill>
                <a:effectLst/>
                <a:latin typeface="Segoe UI" panose="020B0502040204020203" pitchFamily="34" charset="0"/>
                <a:ea typeface="+mn-ea"/>
                <a:cs typeface="+mn-cs"/>
              </a:rPr>
              <a:t>Teardown (EREMOVE) —</a:t>
            </a:r>
            <a:r>
              <a:rPr lang="en-US" sz="900" b="0" i="0" kern="1200" dirty="0">
                <a:solidFill>
                  <a:schemeClr val="tx1"/>
                </a:solidFill>
                <a:effectLst/>
                <a:latin typeface="Segoe UI" panose="020B0502040204020203" pitchFamily="34" charset="0"/>
                <a:ea typeface="+mn-ea"/>
                <a:cs typeface="+mn-cs"/>
              </a:rPr>
              <a:t> Deallocate/remove the pages from enclave.</a:t>
            </a:r>
          </a:p>
          <a:p>
            <a:r>
              <a:rPr lang="en-US" sz="900" b="1" i="0" kern="1200" dirty="0">
                <a:solidFill>
                  <a:schemeClr val="tx1"/>
                </a:solidFill>
                <a:effectLst/>
                <a:latin typeface="Segoe UI" panose="020B0502040204020203" pitchFamily="34" charset="0"/>
                <a:ea typeface="+mn-ea"/>
                <a:cs typeface="+mn-cs"/>
              </a:rPr>
              <a:t>Interrupt Handling (ERESUME) — </a:t>
            </a:r>
            <a:r>
              <a:rPr lang="en-US" sz="900" b="0" i="0" kern="1200" dirty="0">
                <a:solidFill>
                  <a:schemeClr val="tx1"/>
                </a:solidFill>
                <a:effectLst/>
                <a:latin typeface="Segoe UI" panose="020B0502040204020203" pitchFamily="34" charset="0"/>
                <a:ea typeface="+mn-ea"/>
                <a:cs typeface="+mn-cs"/>
              </a:rPr>
              <a:t>This instruction restores the context from the current state and resume the execution.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dispose d’un espace d’adressage physique et d’un espace d’adressage virtuel.</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ECREATE déclare une liste d’adresses au sein de l’espace d’adressage virtuel qui fera partie de cette enclave. </a:t>
            </a:r>
          </a:p>
          <a:p>
            <a:r>
              <a:rPr lang="fr-FR" noProof="0"/>
              <a:t>On a l’Enclave Page Cache que l’on réserve quand on démarre la machine et on a cette zone de métadonnées appelée l’Enclave Page Cache </a:t>
            </a:r>
            <a:r>
              <a:rPr lang="fr-FR" noProof="0" err="1"/>
              <a:t>Map</a:t>
            </a:r>
            <a:r>
              <a:rPr lang="fr-FR" noProof="0"/>
              <a:t> qui sera également réservée pour ce qui concerne l’OS, le hardware utilisant cette zone pour contrôler les métadonnées.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l’on progresse dans les opérations, on a cette chose que l’on appelée MRENCLAVE qui est le registre de mesure pour l’enclave elle-même. C’est là que l’on maintient le total courant du hash de l’enclave. Encore une fois, cela fonctionne comme un TPM.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prend ensuite des données en clair, que l’on va déplacer.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utilise l’instruction EADD pour copier cette information, pour la placer dans l’enclave, et celle-ci sera mappée dans cet emplacement en changeant la PTE correspondante. L’entrée dans l’EPCM montrera alors la page comme étant valide, elle a une Enclave ID qui est associée avec une enclave donnée ainsi qu’une adresse linéaire (LA) qui est l’adresse virtuelle.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On fait cela plusieurs fois afin de remplir l’enclave page par page</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Une </a:t>
            </a:r>
            <a:r>
              <a:rPr lang="en-US" err="1"/>
              <a:t>fois</a:t>
            </a:r>
            <a:r>
              <a:rPr lang="en-US"/>
              <a:t> tout </a:t>
            </a:r>
            <a:r>
              <a:rPr lang="en-US" err="1"/>
              <a:t>cela</a:t>
            </a:r>
            <a:r>
              <a:rPr lang="en-US"/>
              <a:t> </a:t>
            </a:r>
            <a:r>
              <a:rPr lang="en-US" err="1"/>
              <a:t>terminé</a:t>
            </a:r>
            <a:r>
              <a:rPr lang="en-US"/>
              <a:t>, on fait un EEXTEND pour </a:t>
            </a:r>
            <a:r>
              <a:rPr lang="en-US" err="1"/>
              <a:t>réaliser</a:t>
            </a:r>
            <a:r>
              <a:rPr lang="en-US"/>
              <a:t> </a:t>
            </a:r>
            <a:r>
              <a:rPr lang="en-US" err="1"/>
              <a:t>une</a:t>
            </a:r>
            <a:r>
              <a:rPr lang="en-US"/>
              <a:t> </a:t>
            </a:r>
            <a:r>
              <a:rPr lang="en-US" err="1"/>
              <a:t>mesure</a:t>
            </a:r>
            <a:r>
              <a:rPr lang="en-US"/>
              <a:t>.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Cela provoque une mise à jour du registre MRENCLAVE suite à la mesure de chacune des pages.</a:t>
            </a:r>
          </a:p>
          <a:p>
            <a:r>
              <a:rPr lang="fr-FR" noProof="0"/>
              <a:t>Il n’est pas obligatoire de mesurer </a:t>
            </a:r>
            <a:r>
              <a:rPr lang="fr-FR" noProof="0" dirty="0"/>
              <a:t>toutes </a:t>
            </a:r>
            <a:r>
              <a:rPr lang="fr-FR" noProof="0"/>
              <a:t>les pages. Par exemple si l’on a une zone de la </a:t>
            </a:r>
            <a:r>
              <a:rPr lang="fr-FR" noProof="0" dirty="0"/>
              <a:t>pile (</a:t>
            </a:r>
            <a:r>
              <a:rPr lang="fr-FR" noProof="0" err="1"/>
              <a:t>heap</a:t>
            </a:r>
            <a:r>
              <a:rPr lang="fr-FR" noProof="0" dirty="0"/>
              <a:t>)</a:t>
            </a:r>
            <a:r>
              <a:rPr lang="fr-FR" noProof="0"/>
              <a:t> dont a ne se préoccupe pas (on la réécrira).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dirty="0"/>
              <a:t>Une fois tout ceci réalisé, on déclare que cette enclave est exécutable en appelant EINIT.</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dirty="0"/>
              <a:t>On peut alors entrer dans l’enclave.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Et l’on peut finalement appeler EREMOVE pour supprimer toutes les pages et </a:t>
            </a:r>
            <a:r>
              <a:rPr lang="fr-FR" noProof="0" dirty="0"/>
              <a:t>toutes </a:t>
            </a:r>
            <a:r>
              <a:rPr lang="fr-FR" noProof="0"/>
              <a:t>deviennent </a:t>
            </a:r>
            <a:r>
              <a:rPr lang="fr-FR" noProof="0" dirty="0"/>
              <a:t>invalides</a:t>
            </a:r>
            <a:r>
              <a:rPr lang="fr-FR" noProof="0"/>
              <a:t> au sein de l’EPCM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contrôle d’accès : en fait, il y a deux zones de contrôle d’accès. Tout d’abord, il y a une zone qui concerne ce qu’il y a au sein du package du processeur où l’on a le contrôle et où l’on veut garder les données déchiffrées ; il faut donc interdire les accès par des acteurs qui ne sont pas dans l’enclave. Et puis, il a la zone située en dehors du package du processeur où l’on n’a aucune protection et l’on veut se protéger depuis ce contexte et l’on utilise le chiffrement et la protection contre le rejeu quand les données quitte le chip. </a:t>
            </a:r>
          </a:p>
          <a:p>
            <a:endParaRPr lang="en-US" noProof="0"/>
          </a:p>
          <a:p>
            <a:r>
              <a:rPr lang="en-US" noProof="0"/>
              <a:t>D</a:t>
            </a:r>
            <a:r>
              <a:rPr lang="fr-FR" noProof="0"/>
              <a:t>onc, ce que l’on fait quand on est au sein du processeur quand on vérifie si l’on peut accéder une page donnée, on effectue le contrôle traditionnel de la PTE : si la page n’est pas mappée, l’OS générera une faute de page ; si la page est mappée, le processeur effectuera des contrôles complémentaires.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a:t>O</a:t>
            </a:r>
            <a:r>
              <a:rPr lang="fr-FR" noProof="0"/>
              <a:t>n vérifie d’abord si on est en mode enclave et si c’est un accès enclave (on doit être en mode enclave et être dans la liste des adresses correspondant à l’enclave).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Si </a:t>
            </a:r>
            <a:r>
              <a:rPr lang="en-US" err="1"/>
              <a:t>tel</a:t>
            </a:r>
            <a:r>
              <a:rPr lang="en-US"/>
              <a:t> </a:t>
            </a:r>
            <a:r>
              <a:rPr lang="en-US" err="1"/>
              <a:t>n’est</a:t>
            </a:r>
            <a:r>
              <a:rPr lang="en-US"/>
              <a:t> pas le </a:t>
            </a:r>
            <a:r>
              <a:rPr lang="en-US" err="1"/>
              <a:t>cas</a:t>
            </a:r>
            <a:r>
              <a:rPr lang="en-US"/>
              <a:t>, </a:t>
            </a:r>
            <a:r>
              <a:rPr lang="en-US" err="1"/>
              <a:t>est-ce</a:t>
            </a:r>
            <a:r>
              <a:rPr lang="en-US"/>
              <a:t> que </a:t>
            </a:r>
            <a:r>
              <a:rPr lang="en-US" err="1"/>
              <a:t>l’adresse</a:t>
            </a:r>
            <a:r>
              <a:rPr lang="en-US"/>
              <a:t> </a:t>
            </a:r>
            <a:r>
              <a:rPr lang="en-US" err="1"/>
              <a:t>est</a:t>
            </a:r>
            <a:r>
              <a:rPr lang="en-US"/>
              <a:t> au sein de </a:t>
            </a:r>
            <a:r>
              <a:rPr lang="en-US" err="1"/>
              <a:t>l’EPC</a:t>
            </a:r>
            <a:r>
              <a:rPr lang="en-US"/>
              <a:t> ? Si </a:t>
            </a:r>
            <a:r>
              <a:rPr lang="en-US" err="1"/>
              <a:t>tel</a:t>
            </a:r>
            <a:r>
              <a:rPr lang="en-US"/>
              <a:t> </a:t>
            </a:r>
            <a:r>
              <a:rPr lang="en-US" err="1"/>
              <a:t>n’est</a:t>
            </a:r>
            <a:r>
              <a:rPr lang="en-US"/>
              <a:t> pas le </a:t>
            </a:r>
            <a:r>
              <a:rPr lang="en-US" err="1"/>
              <a:t>cas</a:t>
            </a:r>
            <a:r>
              <a:rPr lang="en-US"/>
              <a:t>, on </a:t>
            </a:r>
            <a:r>
              <a:rPr lang="en-US" err="1"/>
              <a:t>autorise</a:t>
            </a:r>
            <a:r>
              <a:rPr lang="en-US"/>
              <a:t> </a:t>
            </a:r>
            <a:r>
              <a:rPr lang="en-US" err="1"/>
              <a:t>l’accès</a:t>
            </a:r>
            <a:r>
              <a:rPr lang="en-US"/>
              <a:t>. Il </a:t>
            </a:r>
            <a:r>
              <a:rPr lang="en-US" err="1"/>
              <a:t>n’y</a:t>
            </a:r>
            <a:r>
              <a:rPr lang="en-US"/>
              <a:t> a </a:t>
            </a:r>
            <a:r>
              <a:rPr lang="en-US" err="1"/>
              <a:t>rien</a:t>
            </a:r>
            <a:r>
              <a:rPr lang="en-US"/>
              <a:t> de special dans </a:t>
            </a:r>
            <a:r>
              <a:rPr lang="en-US" err="1"/>
              <a:t>ce</a:t>
            </a:r>
            <a:r>
              <a:rPr lang="en-US"/>
              <a:t> </a:t>
            </a:r>
            <a:r>
              <a:rPr lang="en-US" err="1"/>
              <a:t>cas</a:t>
            </a:r>
            <a:r>
              <a:rPr lang="en-US"/>
              <a:t>. </a:t>
            </a:r>
            <a:r>
              <a:rPr lang="en-US" err="1"/>
              <a:t>Ceci</a:t>
            </a:r>
            <a:r>
              <a:rPr lang="en-US"/>
              <a:t> </a:t>
            </a:r>
            <a:r>
              <a:rPr lang="en-US" err="1"/>
              <a:t>est</a:t>
            </a:r>
            <a:r>
              <a:rPr lang="en-US"/>
              <a:t> </a:t>
            </a:r>
            <a:r>
              <a:rPr lang="en-US" err="1"/>
              <a:t>géré</a:t>
            </a:r>
            <a:r>
              <a:rPr lang="en-US"/>
              <a:t> par un module hardware place au début du load pipeline. </a:t>
            </a:r>
          </a:p>
          <a:p>
            <a:endParaRPr lang="en-US"/>
          </a:p>
          <a:p>
            <a:r>
              <a:rPr lang="fr-FR" noProof="0"/>
              <a:t>Si par contre, l’adresse est dans l’EPC, on replace l’adresse par une </a:t>
            </a:r>
            <a:r>
              <a:rPr lang="fr-FR" noProof="0" err="1"/>
              <a:t>Abort</a:t>
            </a:r>
            <a:r>
              <a:rPr lang="fr-FR" noProof="0"/>
              <a:t> Page (que des 1) que l’on renvoie à l’application. En cas d’écriture, on la « jette ».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c’est un accès enclave, on fait à nouveau une vérification d’un accès à une adresse située dans l’EPC, et si c’est le cas, on contrôle si cette référence mémoire répond à tous les critères. Si l’on passe le contrôle alors on autorise l’accès mémoire.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non, on signale une faute. Si l’adresse n’est pas une EPC et que c’est un accès enclave, on génère aussi une faute.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En dehors de l’enclave, nous voulons protéger les données. Comme on vient de le mentionner, à l’intérieur du processeur, les données sont en clair, on peut exécuter le code à pleine performance.</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une frontière de sécurité constituée par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err="1"/>
              <a:t>Quand</a:t>
            </a:r>
            <a:r>
              <a:rPr lang="en-US"/>
              <a:t> on </a:t>
            </a:r>
            <a:r>
              <a:rPr lang="en-US" err="1"/>
              <a:t>quitte</a:t>
            </a:r>
            <a:r>
              <a:rPr lang="en-US"/>
              <a:t> le CPU, on </a:t>
            </a:r>
            <a:r>
              <a:rPr lang="en-US" err="1"/>
              <a:t>veut</a:t>
            </a:r>
            <a:r>
              <a:rPr lang="en-US"/>
              <a:t> </a:t>
            </a:r>
            <a:r>
              <a:rPr lang="en-US" err="1"/>
              <a:t>être</a:t>
            </a:r>
            <a:r>
              <a:rPr lang="en-US"/>
              <a:t> certain que </a:t>
            </a:r>
            <a:r>
              <a:rPr lang="en-US" err="1"/>
              <a:t>ces</a:t>
            </a:r>
            <a:r>
              <a:rPr lang="en-US"/>
              <a:t> </a:t>
            </a:r>
            <a:r>
              <a:rPr lang="en-US" err="1"/>
              <a:t>données</a:t>
            </a:r>
            <a:r>
              <a:rPr lang="en-US"/>
              <a:t> </a:t>
            </a:r>
            <a:r>
              <a:rPr lang="en-US" err="1"/>
              <a:t>sont</a:t>
            </a:r>
            <a:r>
              <a:rPr lang="en-US"/>
              <a:t> protégées. </a:t>
            </a:r>
            <a:r>
              <a:rPr lang="fr-FR" noProof="0"/>
              <a:t>Les données et le code sont donc chiffrées quand elles quittent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données et le code en dehors du package CPU sont chiffrées et/ou leur intégrité est vérifiée (ceci a lieu au niveau du contrôleur mémoire). Donc, quand les données quitte les zones EPC ou EPCM, elles sont chiffrées et leur intégrité sera protégée (ainsi que contre le rejeu) et placées en mémoire centrale.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1250">
                    <a:schemeClr val="tx1"/>
                  </a:gs>
                  <a:gs pos="10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gradFill>
                  <a:gsLst>
                    <a:gs pos="1250">
                      <a:schemeClr val="tx1"/>
                    </a:gs>
                    <a:gs pos="100000">
                      <a:schemeClr val="tx1"/>
                    </a:gs>
                  </a:gsLst>
                  <a:lin ang="5400000" scaled="0"/>
                </a:gradFill>
              </a:rPr>
              <a:t>L</a:t>
            </a:r>
            <a:r>
              <a:rPr lang="fr-FR" sz="900">
                <a:gradFill>
                  <a:gsLst>
                    <a:gs pos="1250">
                      <a:schemeClr val="tx1"/>
                    </a:gs>
                    <a:gs pos="100000">
                      <a:schemeClr val="tx1"/>
                    </a:gs>
                  </a:gsLst>
                  <a:lin ang="5400000" scaled="0"/>
                </a:gradFill>
              </a:rPr>
              <a:t>e moteur de chiffrement est de type AES-128. La clé est un nombre aléatoire qui est généré automatiquement lors du reset du composant (power up). Cette clé n’est pas connue en dehors du processeur.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noProof="0"/>
          </a:p>
          <a:p>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lectures externes de la mémoire et l’espionnage du bus ne voient que des données chiffrées.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723105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04452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5099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Microsoft Azure Attestation (MAA) est un Framework et une infrastructure unifiés destinés à fournir aux clients des attestations numériques de ces environnements d’exécution de confiance. D’une façon générale, une attestation est le résultat d’un processus pour démontrer que des binaires logiciels ont été correctement instanciés sur un environnement d’exécution de confiance. Les parties distantes peuvent alors avoir l'assurance que seuls les logiciels prévus sont en cours d'exécution au sein de cet environnement. L'attestation peut inclure des détails sur le mode de fonctionnement, ainsi que toute autre donnée associée par le code logiciel ainsi attesté.</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un service unique pour différents environnements d'exécution de confiance (Intel SGX, SDK Open Enclave, VBS (</a:t>
            </a:r>
            <a:r>
              <a:rPr lang="fr-FR" sz="900" err="1">
                <a:effectLst/>
                <a:latin typeface="Segoe UI" panose="020B0502040204020203" pitchFamily="34" charset="0"/>
                <a:ea typeface="Calibri" panose="020F0502020204030204" pitchFamily="34" charset="0"/>
                <a:cs typeface="Segoe UI" panose="020B0502040204020203" pitchFamily="34" charset="0"/>
              </a:rPr>
              <a:t>Virtualization</a:t>
            </a:r>
            <a:r>
              <a:rPr lang="fr-FR" sz="900">
                <a:effectLst/>
                <a:latin typeface="Segoe UI" panose="020B0502040204020203" pitchFamily="34" charset="0"/>
                <a:ea typeface="Calibri" panose="020F0502020204030204" pitchFamily="34" charset="0"/>
                <a:cs typeface="Segoe UI" panose="020B0502040204020203" pitchFamily="34" charset="0"/>
              </a:rPr>
              <a:t> Base Security)/ VSM (Virtual Secure Mode), </a:t>
            </a:r>
            <a:r>
              <a:rPr lang="fr-FR" sz="900" err="1">
                <a:effectLst/>
                <a:latin typeface="Segoe UI" panose="020B0502040204020203" pitchFamily="34" charset="0"/>
                <a:ea typeface="Calibri" panose="020F0502020204030204" pitchFamily="34" charset="0"/>
                <a:cs typeface="Segoe UI" panose="020B0502040204020203" pitchFamily="34" charset="0"/>
              </a:rPr>
              <a:t>Cyres</a:t>
            </a:r>
            <a:r>
              <a:rPr lang="fr-FR" sz="900">
                <a:effectLst/>
                <a:latin typeface="Segoe UI" panose="020B0502040204020203" pitchFamily="34" charset="0"/>
                <a:ea typeface="Calibri" panose="020F0502020204030204" pitchFamily="34" charset="0"/>
                <a:cs typeface="Segoe UI" panose="020B0502040204020203" pitchFamily="34" charset="0"/>
              </a:rPr>
              <a:t> (Cyber </a:t>
            </a:r>
            <a:r>
              <a:rPr lang="fr-FR" sz="900" err="1">
                <a:effectLst/>
                <a:latin typeface="Segoe UI" panose="020B0502040204020203" pitchFamily="34" charset="0"/>
                <a:ea typeface="Calibri" panose="020F0502020204030204" pitchFamily="34" charset="0"/>
                <a:cs typeface="Segoe UI" panose="020B0502040204020203" pitchFamily="34" charset="0"/>
              </a:rPr>
              <a:t>Resilient</a:t>
            </a:r>
            <a:r>
              <a:rPr lang="fr-FR" sz="900">
                <a:effectLst/>
                <a:latin typeface="Segoe UI" panose="020B0502040204020203" pitchFamily="34" charset="0"/>
                <a:ea typeface="Calibri" panose="020F0502020204030204" pitchFamily="34" charset="0"/>
                <a:cs typeface="Segoe UI" panose="020B0502040204020203" pitchFamily="34" charset="0"/>
              </a:rPr>
              <a:t> Security) / TrustZone) ainsi que vis-à-vis de VMs comme indiquées sur la slide.</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Point intéressant, MAA fournit une gestion des politiques configurables pour permettre aux propriétaires de locataires de restreindre et de personnaliser la génération de jetons d'attestation avec la prise en charge de propriétés telles que les éditeurs, les numéros de version de sécurité, le mode de débogage, etc. Ces politiques s’expriment sur la base d’expression de règles.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intégré au cadre d'authentification d'Azure Active Directory. Cela permet à MAA de prendre en charge des politiques qui permettent l'émission de jetons en fonction de l'identité effectuant la requête, p. ex. un principal de service pour une application ou une identité gérée au sens d’Azure Active Directory.</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S’agissant spécifiquement des enclaves SGX, MAA offre un SLA en termes disponibilité plus élevé que le service de certification de provisionnement correspondant proposé par Intel.</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Il utilise à cet effet le service de mise en cache de clé de certificat de provisioning (Provisioning </a:t>
            </a:r>
            <a:r>
              <a:rPr lang="fr-FR" sz="900" err="1">
                <a:effectLst/>
                <a:latin typeface="Segoe UI" panose="020B0502040204020203" pitchFamily="34" charset="0"/>
                <a:ea typeface="Calibri" panose="020F0502020204030204" pitchFamily="34" charset="0"/>
                <a:cs typeface="Segoe UI" panose="020B0502040204020203" pitchFamily="34" charset="0"/>
              </a:rPr>
              <a:t>Certificate</a:t>
            </a:r>
            <a:r>
              <a:rPr lang="fr-FR" sz="900">
                <a:effectLst/>
                <a:latin typeface="Segoe UI" panose="020B0502040204020203" pitchFamily="34" charset="0"/>
                <a:ea typeface="Calibri" panose="020F0502020204030204" pitchFamily="34" charset="0"/>
                <a:cs typeface="Segoe UI" panose="020B0502040204020203" pitchFamily="34" charset="0"/>
              </a:rPr>
              <a:t> Key ou PCK).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Dans la pratique, l'attestation à distance SGX nécessite l'accès à plusieurs ressources globales qui sont signées et publiées via ce service d’Intel. Il s'agit des certificats PCK, des listes de révocation de certificats, des informations TCB, etc. </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Comme son nom l’indique, le service de mise en cache PCK est un service de mise en cache au sein d’Azure de ce service Intel. Il est exposé via des APIs REST et les principaux objectifs de ce service sont i) de fonctionner à grande échelle, et donc ii) de réduire les dépendances sur les services hébergés en externe, ii) et de limiter l'accès à Internet pour effectuer des opérations d'exécution. Ces primitives de mise en cache sont généralement valides pour une période qui se mesure en jours ou plus.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Ceci étant dit, prenons le scénario simple d’un client qui déploie une VM DC_series Azure </a:t>
            </a:r>
            <a:r>
              <a:rPr lang="fr-FR" sz="900" err="1">
                <a:effectLst/>
                <a:latin typeface="Segoe UI" panose="020B0502040204020203" pitchFamily="34" charset="0"/>
                <a:ea typeface="Calibri" panose="020F0502020204030204" pitchFamily="34" charset="0"/>
                <a:cs typeface="Segoe UI" panose="020B0502040204020203" pitchFamily="34" charset="0"/>
              </a:rPr>
              <a:t>Confidential</a:t>
            </a:r>
            <a:r>
              <a:rPr lang="fr-FR" sz="900">
                <a:effectLst/>
                <a:latin typeface="Segoe UI" panose="020B0502040204020203" pitchFamily="34" charset="0"/>
                <a:ea typeface="Calibri" panose="020F0502020204030204" pitchFamily="34" charset="0"/>
                <a:cs typeface="Segoe UI" panose="020B0502040204020203" pitchFamily="34" charset="0"/>
              </a:rPr>
              <a:t> </a:t>
            </a:r>
            <a:r>
              <a:rPr lang="fr-FR" sz="900" err="1">
                <a:effectLst/>
                <a:latin typeface="Segoe UI" panose="020B0502040204020203" pitchFamily="34" charset="0"/>
                <a:ea typeface="Calibri" panose="020F0502020204030204" pitchFamily="34" charset="0"/>
                <a:cs typeface="Segoe UI" panose="020B0502040204020203" pitchFamily="34" charset="0"/>
              </a:rPr>
              <a:t>Computing</a:t>
            </a:r>
            <a:r>
              <a:rPr lang="fr-FR" sz="900">
                <a:effectLst/>
                <a:latin typeface="Segoe UI" panose="020B0502040204020203" pitchFamily="34" charset="0"/>
                <a:ea typeface="Calibri" panose="020F0502020204030204" pitchFamily="34" charset="0"/>
                <a:cs typeface="Segoe UI" panose="020B0502040204020203" pitchFamily="34" charset="0"/>
              </a:rPr>
              <a:t>. Une charge de travail basée sur une enclave est déployée dans la VM. Toutes les mesures effectuées au niveau de l’enclave sont certifiées par la racine de confiance (</a:t>
            </a:r>
            <a:r>
              <a:rPr lang="fr-FR" sz="900" err="1">
                <a:effectLst/>
                <a:latin typeface="Segoe UI" panose="020B0502040204020203" pitchFamily="34" charset="0"/>
                <a:ea typeface="Calibri" panose="020F0502020204030204" pitchFamily="34" charset="0"/>
                <a:cs typeface="Segoe UI" panose="020B0502040204020203" pitchFamily="34" charset="0"/>
              </a:rPr>
              <a:t>RoT</a:t>
            </a:r>
            <a:r>
              <a:rPr lang="fr-FR" sz="900">
                <a:effectLst/>
                <a:latin typeface="Segoe UI" panose="020B0502040204020203" pitchFamily="34" charset="0"/>
                <a:ea typeface="Calibri" panose="020F0502020204030204" pitchFamily="34" charset="0"/>
                <a:cs typeface="Segoe UI" panose="020B0502040204020203" pitchFamily="34" charset="0"/>
              </a:rPr>
              <a:t>) de l’environnement.  Le client déploie également un fournisseur d’attestation MAA avec une politique d'attestation </a:t>
            </a:r>
            <a:r>
              <a:rPr lang="fr-FR" sz="900" err="1">
                <a:effectLst/>
                <a:latin typeface="Segoe UI" panose="020B0502040204020203" pitchFamily="34" charset="0"/>
                <a:ea typeface="Calibri" panose="020F0502020204030204" pitchFamily="34" charset="0"/>
                <a:cs typeface="Segoe UI" panose="020B0502040204020203" pitchFamily="34" charset="0"/>
              </a:rPr>
              <a:t>ad’hoc</a:t>
            </a:r>
            <a:r>
              <a:rPr lang="fr-FR" sz="900">
                <a:effectLst/>
                <a:latin typeface="Segoe UI" panose="020B0502040204020203" pitchFamily="34" charset="0"/>
                <a:ea typeface="Calibri" panose="020F0502020204030204" pitchFamily="34" charset="0"/>
                <a:cs typeface="Segoe UI" panose="020B0502040204020203" pitchFamily="34" charset="0"/>
              </a:rPr>
              <a:t> pour attester sa charge de travail personnalisée, et en particulier la ou les enclaves. Il existe une relation d'approbation entre la racine de confiance sur la plate-forme client ainsi constituée et MAA. Les mesures effectuées sont envoyées au fournisseur d’attestation.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Au final, 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dispose d’une URL d'attestation qui fait référence à son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s'authentifie auprès d'Azure Active Directory et obtient un jeton d'accès pour le fournisseur d'attestation, référencé dans l'URL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collecte la preuve ou « </a:t>
            </a:r>
            <a:r>
              <a:rPr lang="fr-FR" sz="900" err="1">
                <a:effectLst/>
                <a:latin typeface="Segoe UI" panose="020B0502040204020203" pitchFamily="34" charset="0"/>
                <a:ea typeface="Calibri" panose="020F0502020204030204" pitchFamily="34" charset="0"/>
                <a:cs typeface="Segoe UI" panose="020B0502040204020203" pitchFamily="34" charset="0"/>
              </a:rPr>
              <a:t>quote</a:t>
            </a:r>
            <a:r>
              <a:rPr lang="fr-FR" sz="900">
                <a:effectLst/>
                <a:latin typeface="Segoe UI" panose="020B0502040204020203" pitchFamily="34" charset="0"/>
                <a:ea typeface="Calibri" panose="020F0502020204030204" pitchFamily="34" charset="0"/>
                <a:cs typeface="Segoe UI" panose="020B0502040204020203" pitchFamily="34" charset="0"/>
              </a:rPr>
              <a:t> » d'attestation qui contient les mesures effectuées et donc des informations sur l'environnement de l'enclave considéré et du code et des bibliothèques s'exécutant au sein de celle-ci.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envoie ces informations au fournisseur d'attestation. Les informations exactes soumises au fournisseur dépendent du type d'enclave avec différents suffixes à la clé pour l’URL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Le fournisseur d'attestation évalue les mesures et donc vérifie les informations soumises par rapport à la politique d'attestation en place. Si la vérification réussit, le fournisseur d'attestation génère un ensemble signé de revendications (claims) sous la forme d’un jeton d'attestation et renvoie le jeton à la charge de travail client. Si cette étape échoue, le fournisseur d'attestation signale une erreur à la charge de travail client.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contient le point de terminaison de la clé publique du fournisseur d'attestation, référencée à partir l'URL d'attestation, pour récupérer la clé publique de signature du fournisseur.</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vérifie la signature du jeton d'attestation à l'aide de cette clé et peut ensuite utiliser les revendications contenues dans le jeton.</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S’il y a une partie utilisatrice (</a:t>
            </a:r>
            <a:r>
              <a:rPr lang="fr-FR" sz="900" err="1">
                <a:effectLst/>
                <a:latin typeface="Segoe UI" panose="020B0502040204020203" pitchFamily="34" charset="0"/>
                <a:ea typeface="Calibri" panose="020F0502020204030204" pitchFamily="34" charset="0"/>
                <a:cs typeface="Segoe UI" panose="020B0502040204020203" pitchFamily="34" charset="0"/>
              </a:rPr>
              <a:t>Relying</a:t>
            </a:r>
            <a:r>
              <a:rPr lang="fr-FR" sz="900">
                <a:effectLst/>
                <a:latin typeface="Segoe UI" panose="020B0502040204020203" pitchFamily="34" charset="0"/>
                <a:ea typeface="Calibri" panose="020F0502020204030204" pitchFamily="34" charset="0"/>
                <a:cs typeface="Segoe UI" panose="020B0502040204020203" pitchFamily="34" charset="0"/>
              </a:rPr>
              <a:t> Party), celle-ci doit également faire confiance à ce même fournisseur d’attestation. Si tel est le cas, elle peut évaluer les revendications attestées par rapport à sa propre politique locale pour déterminer l'action résultante.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4304579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en-US" sz="1600" b="0" i="0" u="none" strike="noStrike">
                <a:solidFill>
                  <a:srgbClr val="1E4E79"/>
                </a:solidFill>
                <a:effectLst/>
                <a:latin typeface="Calibri" panose="020F0502020204030204" pitchFamily="34" charset="0"/>
              </a:rPr>
              <a:t>Don't remember whether you installed as "current user" or "all users"?</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Run the following command:</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050" b="0" i="0" u="none" strike="noStrike">
                <a:solidFill>
                  <a:srgbClr val="538135"/>
                </a:solidFill>
                <a:effectLst/>
                <a:latin typeface="Consolas" panose="020B0609020204030204" pitchFamily="49" charset="0"/>
              </a:rPr>
              <a:t>Get-Module -</a:t>
            </a:r>
            <a:r>
              <a:rPr lang="en-US" sz="1050" b="0" i="0" u="none" strike="noStrike" err="1">
                <a:solidFill>
                  <a:srgbClr val="538135"/>
                </a:solidFill>
                <a:effectLst/>
                <a:latin typeface="Consolas" panose="020B0609020204030204" pitchFamily="49" charset="0"/>
              </a:rPr>
              <a:t>ListAvailable</a:t>
            </a:r>
            <a:r>
              <a:rPr lang="en-US" sz="1050" b="0" i="0" u="none" strike="noStrike">
                <a:solidFill>
                  <a:srgbClr val="538135"/>
                </a:solidFill>
                <a:effectLst/>
                <a:latin typeface="Consolas" panose="020B0609020204030204" pitchFamily="49" charset="0"/>
              </a:rPr>
              <a:t> | more</a:t>
            </a:r>
            <a:r>
              <a:rPr lang="en-US" sz="105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Look for the location of the Az.* modules.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"C:\Program Files\</a:t>
            </a:r>
            <a:r>
              <a:rPr lang="en-US" sz="1100" b="0" i="0" u="none" strike="noStrike" err="1">
                <a:solidFill>
                  <a:srgbClr val="000000"/>
                </a:solidFill>
                <a:effectLst/>
                <a:latin typeface="Calibri" panose="020F0502020204030204" pitchFamily="34" charset="0"/>
              </a:rPr>
              <a:t>WindowsPowerShell</a:t>
            </a:r>
            <a:r>
              <a:rPr lang="en-US" sz="1100" b="0" i="0" u="none" strike="noStrike">
                <a:solidFill>
                  <a:srgbClr val="000000"/>
                </a:solidFill>
                <a:effectLst/>
                <a:latin typeface="Calibri" panose="020F0502020204030204" pitchFamily="34" charset="0"/>
              </a:rPr>
              <a:t>\Modules" means you installed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"C:\Users\&lt;user&gt;\Documents\WindowsPowerShell\Modules" means you installed for "current user"</a:t>
            </a:r>
            <a:r>
              <a:rPr lang="en-US" sz="1100" b="0" i="0">
                <a:solidFill>
                  <a:srgbClr val="000000"/>
                </a:solidFill>
                <a:effectLst/>
                <a:latin typeface="Calibri" panose="020F0502020204030204" pitchFamily="34" charset="0"/>
              </a:rPr>
              <a:t> </a:t>
            </a:r>
          </a:p>
          <a:p>
            <a:endParaRPr lang="en-US"/>
          </a:p>
          <a:p>
            <a:pPr algn="l" fontAlgn="base"/>
            <a:r>
              <a:rPr lang="en-US" sz="1600" b="0" i="0" u="none" strike="noStrike">
                <a:solidFill>
                  <a:srgbClr val="1E4E79"/>
                </a:solidFill>
                <a:effectLst/>
                <a:latin typeface="Calibri" panose="020F0502020204030204" pitchFamily="34" charset="0"/>
              </a:rPr>
              <a:t>Initial Installation</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Terminate all existing PowerShell windows</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"current user"</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 non-elevated </a:t>
            </a:r>
            <a:r>
              <a:rPr lang="en-US" sz="1100" b="0" i="0" u="none" strike="noStrike" err="1">
                <a:solidFill>
                  <a:srgbClr val="000000"/>
                </a:solidFill>
                <a:effectLst/>
                <a:latin typeface="Calibri" panose="020F0502020204030204" pitchFamily="34" charset="0"/>
              </a:rPr>
              <a:t>Powershell</a:t>
            </a:r>
            <a:r>
              <a:rPr lang="en-US" sz="1100" b="0" i="0" u="none" strike="noStrike">
                <a:solidFill>
                  <a:srgbClr val="000000"/>
                </a:solidFill>
                <a:effectLst/>
                <a:latin typeface="Calibri" panose="020F0502020204030204" pitchFamily="34" charset="0"/>
              </a:rPr>
              <a:t>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an elevated PowerShell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185941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Attestation Request is The JSON “Attestation Request” object is a serialized JSON object sent by client application to attestation provider. </a:t>
            </a: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2370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Built-in security capabilities  to protect data (IP &amp; customer privacy)</a:t>
            </a:r>
            <a:r>
              <a:rPr lang="en-US" sz="900" cap="all">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System Resilience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See also </a:t>
            </a:r>
            <a:r>
              <a:rPr lang="en-US" b="0" i="0">
                <a:solidFill>
                  <a:srgbClr val="252525"/>
                </a:solidFill>
                <a:effectLst/>
                <a:latin typeface="intel-clear-pro"/>
              </a:rPr>
              <a:t>Intel Highlights Latest Security Investments at RSA 2020: https://newsroom.intel.com/news-releases/intel-highlights-latest-security-investments-rsa-2020</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61011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MMA s'intègre à AKV version 2, ou Azure </a:t>
            </a:r>
            <a:r>
              <a:rPr lang="fr-FR" sz="900" err="1">
                <a:effectLst/>
                <a:latin typeface="Segoe UI" panose="020B0502040204020203" pitchFamily="34" charset="0"/>
                <a:ea typeface="Calibri" panose="020F0502020204030204" pitchFamily="34" charset="0"/>
              </a:rPr>
              <a:t>Managed</a:t>
            </a:r>
            <a:r>
              <a:rPr lang="fr-FR" sz="900">
                <a:effectLst/>
                <a:latin typeface="Segoe UI" panose="020B0502040204020203" pitchFamily="34" charset="0"/>
                <a:ea typeface="Calibri" panose="020F0502020204030204" pitchFamily="34" charset="0"/>
              </a:rPr>
              <a:t> HSM, avec la prise en charge du concept d’exportation de clés sécurisée ou SRK pour Secure Key Release. Cette exportation de clés sécurisée permet la libération supervisée et imposée par politique de clés à destination d’une enclave de confiance, et donc dûment attestée, mais aussi autorisée au sens des politiques AKV. Cela empêche les administrateurs de l'hôte et du cloud d'accéder aux clés non seulement au repos, mais également « en transit », et en particulier « en cours d'utilisation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MAA rend possible une telle exportation en validant la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de l'enclave d'origine et en fournissant une attestation par le biais d’un jeton signé destiné à AKV, qui libère les clés suite à une validation réussie du jeton et d’un politique d’accès le permettant.</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Si l’on repart du scénario simple précédent, le client dispose donc également ici de clés dans AKV version 2, avec des clés stockées dans les HSMs backend. Ces clés sont marquées avec une politique d’exportation de clé sécurisée, de sorte qu'elles ne puissent être libérées que pour des environnements d’exécution de confiance conformément à cette politique. L'application cliente fait ici le « passe-plat » entre l’enclave, le fournisseur d’attestation, le coffre de clé, et l’enclave.</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communique avec l'enclave et demande une clé publique de chiffrement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sa clé publique (formattée normalement comme une clé Web JSON, RFC 7517 JSON). L’enclave place le condensé SHA256 de cette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savoir sa clé publique,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ces informations au fournisseur d'attestation, qui valide la preuve de l'enclave d'origine avec la clé publique fournie (c.à.d. les données détenues par l’enclave) et renvoie l’attestation sous forme d’un jeton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Avec ce jeton, l'application client peut alors demander les clés à AKV version 2. AKV valide le jeton JWT reçu résultant et extrait les revendications, les valide conformément à la politique d’exportation de clés sécurisée et libère les clés en cas de succès. Pour cela, AKV utilise la clé publique contenue dans les données détenues d'enclave (EHD) fournies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pour chiffrer les clés à transmettre à l'enclave. AKV peut alors être certain que la clé est bien une clé seule détenue de l'enclave en raison de la vérification du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reçoit les clés chiffrées et les transmet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reçoit les clés et les déchiffre avec la clé privée associée.</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Les opérateurs Microsoft ne sont donc pas en mesure de voir les données de clés brutes à l'une des étapes ci-dessus, ce qui donne à nos clients un niveau d'assurance plus élevé sur le fait que leurs clés et secrets sont en sécurité.</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08663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580269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Je vous propose de reprendre tout cela avec une démonstration.</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illustré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c'est-à-dire la « partie utilisatrice », qui souhaite transmettre des données chiffrées initie le workflow. Elle souhaite communiquer avec l'enclave et demande une clé à l'enclave pour chiffrer les informations transmises.</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la clé publique de l'enclave (normalement la clé publique est formatée comme une clé Web JSON, RFC 7517 JSON). L’enclave place le condensé SHA256 de la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détenus par l'enclave (EHD) au service d'attestation, qui valide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avec la clé publique reçue et renvoie un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valide le JWT résultant et extrait les données détenues par l'enclave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c.à.d. la clé publique, du jeton JWT.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utilise ensuite la clé publique pour chiffrer les données à envoyer à l'enclave. L'application client peut alors être certaine que la clé était bien une clé seule détenue par l'enclave en raison de la vérification du fournisseur d'attestation.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IA-32 : </a:t>
            </a:r>
            <a:r>
              <a:rPr lang="en-US" sz="1800" b="0" i="0" u="none" strike="noStrike" baseline="0" dirty="0">
                <a:latin typeface="LMRoman10-Regular"/>
              </a:rPr>
              <a:t>The address translation mode used by 64-bit operating systems, called IA-32e by Intel’s documentation, maps 48-bit </a:t>
            </a:r>
            <a:r>
              <a:rPr lang="en-US" sz="1800" b="0" i="1" u="none" strike="noStrike" baseline="0">
                <a:latin typeface="LMRoman10-Italic"/>
              </a:rPr>
              <a:t>virtual addresses </a:t>
            </a:r>
            <a:r>
              <a:rPr lang="en-US" sz="1800" b="0" i="0" u="none" strike="noStrike" baseline="0">
                <a:latin typeface="LMRoman10-Regular"/>
              </a:rPr>
              <a:t>to </a:t>
            </a:r>
            <a:r>
              <a:rPr lang="en-US" sz="1800" b="0" i="1" u="none" strike="noStrike" baseline="0" dirty="0">
                <a:latin typeface="LMRoman10-Italic"/>
              </a:rPr>
              <a:t>physical addresses </a:t>
            </a:r>
            <a:r>
              <a:rPr lang="en-US" sz="1800" b="0" i="0" u="none" strike="noStrike" baseline="0" dirty="0">
                <a:latin typeface="LMRoman10-Regular"/>
              </a:rPr>
              <a:t>of at most </a:t>
            </a:r>
            <a:r>
              <a:rPr lang="en-US" sz="1800" b="0" i="0" u="none" strike="noStrike" baseline="0">
                <a:latin typeface="LMRoman10-Regular"/>
              </a:rPr>
              <a:t>52 bits</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Intel® SGX Technology and the Impact of Processor Side-Channel Attacks: https://fortanix.com/blog/2020/03/intel-sgx-technology-and-the-impact-of-processor-side-channel-attacks/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Controlled-Channel Attacks: Deterministic Side Channels for Untrusted Operating Systems: https://www.microsoft.com/en-us/research/publication/controlled-channel-attacks-deterministic-side-channels-for-untrusted-operating-systems/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Intel </a:t>
            </a:r>
            <a:r>
              <a:rPr lang="fr-FR" err="1"/>
              <a:t>publishes</a:t>
            </a:r>
            <a:r>
              <a:rPr lang="fr-FR"/>
              <a:t> </a:t>
            </a:r>
            <a:r>
              <a:rPr lang="fr-FR" err="1"/>
              <a:t>regularly</a:t>
            </a:r>
            <a:r>
              <a:rPr lang="fr-FR"/>
              <a:t> a </a:t>
            </a:r>
            <a:r>
              <a:rPr lang="fr-FR" err="1"/>
              <a:t>list</a:t>
            </a:r>
            <a:r>
              <a:rPr lang="fr-FR"/>
              <a:t> of CVE (</a:t>
            </a:r>
            <a:r>
              <a:rPr lang="en-US"/>
              <a:t>Common Vulnerabilities and Exposures)</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UI" panose="020B0502040204020203" pitchFamily="34" charset="0"/>
              </a:rPr>
              <a:t>Plundervolt doesn't break SGX, but merely sabotages its output</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Application code executing within an Intel SGX enclave</a:t>
            </a:r>
          </a:p>
          <a:p>
            <a:pPr lvl="1"/>
            <a:r>
              <a:rPr lang="en-GB"/>
              <a:t>Executes within the context of its parent application</a:t>
            </a:r>
          </a:p>
          <a:p>
            <a:pPr lvl="1"/>
            <a:r>
              <a:rPr lang="en-GB"/>
              <a:t>Reduces the TCB of its parent application to the smallest possible footprint</a:t>
            </a:r>
          </a:p>
          <a:p>
            <a:pPr lvl="1"/>
            <a:r>
              <a:rPr lang="en-GB"/>
              <a:t>Remains protected even if an attacker with full execution control over the platform </a:t>
            </a:r>
          </a:p>
          <a:p>
            <a:pPr lvl="1"/>
            <a:r>
              <a:rPr lang="en-GB"/>
              <a:t>Memory protections thwarts memory bus snooping, memory tampering and “cold boot” attacks on images retained in RAM</a:t>
            </a:r>
          </a:p>
          <a:p>
            <a:pPr lvl="1"/>
            <a:r>
              <a:rPr lang="en-GB"/>
              <a:t>Uses hardware-based mechanisms to ensure integrity</a:t>
            </a:r>
          </a:p>
          <a:p>
            <a:pPr lvl="1"/>
            <a:r>
              <a:rPr lang="en-GB"/>
              <a:t>Works in connection with other enclaves owned or trusted by the parent application</a:t>
            </a:r>
          </a:p>
          <a:p>
            <a:pPr lvl="1"/>
            <a:r>
              <a:rPr lang="en-GB"/>
              <a:t>Supports protected transport layer security (TLS) KeyStore management</a:t>
            </a:r>
          </a:p>
          <a:p>
            <a:pPr lvl="1"/>
            <a:r>
              <a:rPr lang="en-GB"/>
              <a:t>Supports encrypted database operations, trusted big data computing, network functions virtualization (NFV), and secure monitoring, blockchain, and other important data </a:t>
            </a:r>
            <a:r>
              <a:rPr lang="en-GB" err="1"/>
              <a:t>center</a:t>
            </a:r>
            <a:r>
              <a:rPr lang="en-GB"/>
              <a:t> security uses that leverage added data protection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8885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000" b="0" i="0">
                <a:solidFill>
                  <a:srgbClr val="555555"/>
                </a:solidFill>
                <a:effectLst/>
                <a:latin typeface="intel-clear"/>
              </a:rPr>
              <a:t>MCU : microcode updates</a:t>
            </a: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i="0">
                <a:solidFill>
                  <a:srgbClr val="000000"/>
                </a:solidFill>
                <a:effectLst/>
                <a:latin typeface="Segoe UI" panose="020B0502040204020203" pitchFamily="34" charset="0"/>
                <a:cs typeface="Segoe UI" panose="020B0502040204020203" pitchFamily="34" charset="0"/>
              </a:rPr>
              <a:t>“Meltdown” and “</a:t>
            </a:r>
            <a:r>
              <a:rPr lang="en-US" sz="1000" b="0" i="0" err="1">
                <a:solidFill>
                  <a:srgbClr val="000000"/>
                </a:solidFill>
                <a:effectLst/>
                <a:latin typeface="Segoe UI" panose="020B0502040204020203" pitchFamily="34" charset="0"/>
                <a:cs typeface="Segoe UI" panose="020B0502040204020203" pitchFamily="34" charset="0"/>
              </a:rPr>
              <a:t>Spectre</a:t>
            </a:r>
            <a:r>
              <a:rPr lang="en-US" sz="1000" b="0" i="0">
                <a:solidFill>
                  <a:srgbClr val="000000"/>
                </a:solidFill>
                <a:effectLst/>
                <a:latin typeface="Segoe UI" panose="020B0502040204020203" pitchFamily="34" charset="0"/>
                <a:cs typeface="Segoe UI" panose="020B0502040204020203" pitchFamily="34" charset="0"/>
              </a:rPr>
              <a:t>:” Every modern processor has unfixable security flaws</a:t>
            </a:r>
          </a:p>
          <a:p>
            <a:r>
              <a:rPr lang="en-US" sz="1000">
                <a:latin typeface="Segoe UI" panose="020B0502040204020203" pitchFamily="34" charset="0"/>
                <a:cs typeface="Segoe UI" panose="020B0502040204020203" pitchFamily="34" charset="0"/>
                <a:hlinkClick r:id="rId3"/>
              </a:rPr>
              <a:t>https://arstechnica.com/gadgets/2018/01/meltdown-and-spectre-every-modern-processor-has-unfixable-security-flaws/</a:t>
            </a:r>
            <a:endParaRPr lang="en-US" sz="1000">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a:p>
            <a:r>
              <a:rPr lang="en-US" sz="1000" b="0" i="0">
                <a:solidFill>
                  <a:srgbClr val="000000"/>
                </a:solidFill>
                <a:effectLst/>
                <a:latin typeface="Segoe UI" panose="020B0502040204020203" pitchFamily="34" charset="0"/>
                <a:cs typeface="Segoe UI" panose="020B0502040204020203" pitchFamily="34" charset="0"/>
              </a:rPr>
              <a:t>For systems with Intel chips, the impact is quite severe, as potentially any kernel memory can be read by user programs.</a:t>
            </a:r>
          </a:p>
          <a:p>
            <a:r>
              <a:rPr lang="en-US" sz="1000" b="0" i="0">
                <a:solidFill>
                  <a:srgbClr val="000000"/>
                </a:solidFill>
                <a:effectLst/>
                <a:latin typeface="Segoe UI" panose="020B0502040204020203" pitchFamily="34" charset="0"/>
                <a:cs typeface="Segoe UI" panose="020B0502040204020203" pitchFamily="34" charset="0"/>
              </a:rPr>
              <a:t>It's this attack that the operating system patches are designed to fix. </a:t>
            </a:r>
          </a:p>
          <a:p>
            <a:r>
              <a:rPr lang="en-US" sz="1000" b="0" i="0">
                <a:solidFill>
                  <a:srgbClr val="000000"/>
                </a:solidFill>
                <a:effectLst/>
                <a:latin typeface="Segoe UI" panose="020B0502040204020203" pitchFamily="34" charset="0"/>
                <a:cs typeface="Segoe UI" panose="020B0502040204020203" pitchFamily="34" charset="0"/>
              </a:rPr>
              <a:t>It works by removing the shared kernel mapping, an operating system design that has been a mainstay since the early 1990s due to the efficiency it provides.</a:t>
            </a:r>
          </a:p>
          <a:p>
            <a:r>
              <a:rPr lang="en-US" sz="1000" b="0" i="0">
                <a:solidFill>
                  <a:srgbClr val="000000"/>
                </a:solidFill>
                <a:effectLst/>
                <a:latin typeface="Segoe UI" panose="020B0502040204020203" pitchFamily="34" charset="0"/>
                <a:cs typeface="Segoe UI" panose="020B0502040204020203" pitchFamily="34" charset="0"/>
              </a:rPr>
              <a:t>Without that shared mapping, there's no way for user programs to provoke the speculative reads of kernel memory, and hence no way to leak kernel information.</a:t>
            </a:r>
          </a:p>
          <a:p>
            <a:r>
              <a:rPr lang="en-US" sz="1000" b="0" i="0">
                <a:solidFill>
                  <a:srgbClr val="000000"/>
                </a:solidFill>
                <a:effectLst/>
                <a:latin typeface="Segoe UI" panose="020B0502040204020203" pitchFamily="34" charset="0"/>
                <a:cs typeface="Segoe UI" panose="020B0502040204020203" pitchFamily="34" charset="0"/>
              </a:rPr>
              <a:t>But it comes at a cost: it makes every single call into the kernel a bit slower, because </a:t>
            </a:r>
            <a:r>
              <a:rPr lang="en-US" sz="1000" b="1" i="0">
                <a:solidFill>
                  <a:srgbClr val="000000"/>
                </a:solidFill>
                <a:effectLst/>
                <a:latin typeface="Segoe UI" panose="020B0502040204020203" pitchFamily="34" charset="0"/>
                <a:cs typeface="Segoe UI" panose="020B0502040204020203" pitchFamily="34" charset="0"/>
              </a:rPr>
              <a:t>each switch to the kernel now requires the kernel page to be reloaded</a:t>
            </a:r>
            <a:r>
              <a:rPr lang="en-US" sz="1000" b="0" i="0">
                <a:solidFill>
                  <a:srgbClr val="000000"/>
                </a:solidFill>
                <a:effectLst/>
                <a:latin typeface="Segoe UI" panose="020B0502040204020203" pitchFamily="34" charset="0"/>
                <a:cs typeface="Segoe UI" panose="020B0502040204020203" pitchFamily="34" charset="0"/>
              </a:rPr>
              <a:t>.</a:t>
            </a:r>
          </a:p>
          <a:p>
            <a:endParaRPr lang="en-US" sz="1000" b="0" i="0">
              <a:solidFill>
                <a:srgbClr val="000000"/>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4"/>
              </a:rPr>
              <a:t>https://newsroom.intel.com/editorials/advancing-security-silicon-level/</a:t>
            </a:r>
            <a:endParaRPr lang="en-US" sz="1000" b="0" i="0">
              <a:solidFill>
                <a:srgbClr val="000000"/>
              </a:solidFill>
              <a:effectLst/>
              <a:latin typeface="Segoe UI" panose="020B0502040204020203" pitchFamily="34" charset="0"/>
              <a:cs typeface="Segoe UI" panose="020B0502040204020203" pitchFamily="34" charset="0"/>
            </a:endParaRPr>
          </a:p>
          <a:p>
            <a:r>
              <a:rPr lang="en-US" sz="1000" b="0" i="0">
                <a:solidFill>
                  <a:srgbClr val="555555"/>
                </a:solidFill>
                <a:effectLst/>
                <a:latin typeface="Segoe UI" panose="020B0502040204020203" pitchFamily="34" charset="0"/>
                <a:cs typeface="Segoe UI" panose="020B0502040204020203" pitchFamily="34" charset="0"/>
              </a:rPr>
              <a:t>We have redesigned parts of the processor to introduce new levels of protection through partitioning that will protect against both Variants 2 and 3. </a:t>
            </a:r>
          </a:p>
          <a:p>
            <a:r>
              <a:rPr lang="en-US" sz="1000" b="0" i="0">
                <a:solidFill>
                  <a:srgbClr val="555555"/>
                </a:solidFill>
                <a:effectLst/>
                <a:latin typeface="Segoe UI" panose="020B0502040204020203" pitchFamily="34" charset="0"/>
                <a:cs typeface="Segoe UI" panose="020B0502040204020203" pitchFamily="34" charset="0"/>
              </a:rPr>
              <a:t>Think of this partitioning as additional “protective walls” between applications and user privilege levels to create an obstacle for bad actors.</a:t>
            </a: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0095DA"/>
                </a:solidFill>
                <a:effectLst/>
                <a:latin typeface="Segoe UI" panose="020B0502040204020203" pitchFamily="34" charset="0"/>
                <a:cs typeface="Segoe UI" panose="020B0502040204020203" pitchFamily="34" charset="0"/>
              </a:rPr>
              <a:t>Intel’s 9th-generation ‘Ice Lake’ CPUs will have fixes for Meltdown, </a:t>
            </a:r>
            <a:r>
              <a:rPr lang="en-US" sz="1000" b="1" i="0" err="1">
                <a:solidFill>
                  <a:srgbClr val="0095DA"/>
                </a:solidFill>
                <a:effectLst/>
                <a:latin typeface="Segoe UI" panose="020B0502040204020203" pitchFamily="34" charset="0"/>
                <a:cs typeface="Segoe UI" panose="020B0502040204020203" pitchFamily="34" charset="0"/>
              </a:rPr>
              <a:t>Spectre</a:t>
            </a:r>
            <a:endParaRPr lang="en-US" sz="1000" b="1" i="0">
              <a:solidFill>
                <a:srgbClr val="0095DA"/>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5"/>
              </a:rPr>
              <a:t>https://www.digitaltrends.com/computing/intel-meltdown-spectre-silicon-fixes-ice-lake/</a:t>
            </a:r>
            <a:endParaRPr lang="en-US" sz="1000" b="0" i="0">
              <a:solidFill>
                <a:srgbClr val="555555"/>
              </a:solidFill>
              <a:effectLst/>
              <a:latin typeface="Segoe UI" panose="020B0502040204020203" pitchFamily="34" charset="0"/>
              <a:cs typeface="Segoe UI" panose="020B0502040204020203" pitchFamily="34" charset="0"/>
            </a:endParaRP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FFFFFF"/>
                </a:solidFill>
                <a:effectLst/>
                <a:latin typeface="Segoe UI" panose="020B0502040204020203" pitchFamily="34" charset="0"/>
                <a:cs typeface="Segoe UI" panose="020B0502040204020203" pitchFamily="34" charset="0"/>
              </a:rPr>
              <a:t>Engineering New Protections Into Hardware</a:t>
            </a:r>
          </a:p>
          <a:p>
            <a:r>
              <a:rPr lang="en-US" sz="1000">
                <a:latin typeface="Segoe UI" panose="020B0502040204020203" pitchFamily="34" charset="0"/>
                <a:cs typeface="Segoe UI" panose="020B0502040204020203" pitchFamily="34" charset="0"/>
                <a:hlinkClick r:id="rId6"/>
              </a:rPr>
              <a:t>https://www.intel.com/content/www/us/en/architecture-and-technology/engineering-new-protections-into-hardware.html</a:t>
            </a:r>
            <a:endParaRPr lang="en-US" sz="1000" b="0" i="0">
              <a:solidFill>
                <a:srgbClr val="555555"/>
              </a:solidFill>
              <a:effectLst/>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Scenario</a:t>
            </a:r>
          </a:p>
          <a:p>
            <a:pPr marL="342900" lvl="1" indent="-342900">
              <a:buFont typeface="+mj-lt"/>
              <a:buAutoNum type="arabicPeriod"/>
              <a:defRPr/>
            </a:pPr>
            <a:r>
              <a:rPr lang="en-US">
                <a:latin typeface="Segoe UI" panose="020B0502040204020203" pitchFamily="34" charset="0"/>
              </a:rPr>
              <a:t>The attacker begins by poisoning a hidden processor buffer with chosen values</a:t>
            </a:r>
          </a:p>
          <a:p>
            <a:pPr marL="342900" lvl="1" indent="-342900">
              <a:buFont typeface="+mj-lt"/>
              <a:buAutoNum type="arabicPeriod"/>
              <a:defRPr/>
            </a:pPr>
            <a:r>
              <a:rPr lang="en-US">
                <a:latin typeface="Segoe UI" panose="020B0502040204020203" pitchFamily="34" charset="0"/>
              </a:rPr>
              <a:t>He induces "faults" or "assisted loads" in the victim program so the rogue values are loaded from the buffer by code gadgets (sequences of instructions) inside the victim program.</a:t>
            </a:r>
          </a:p>
          <a:p>
            <a:pPr marL="342900" lvl="1" indent="-342900">
              <a:buFont typeface="+mj-lt"/>
              <a:buAutoNum type="arabicPeriod"/>
              <a:defRPr/>
            </a:pPr>
            <a:r>
              <a:rPr lang="en-US">
                <a:latin typeface="Segoe UI" panose="020B0502040204020203" pitchFamily="34" charset="0"/>
              </a:rPr>
              <a:t>The execution of the gadget with the rogue values leaves secret-dependent traces that attackers can obtain through known side channels before the CPU detects the mistake and rolls back the operation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Hidden buffers</a:t>
            </a:r>
          </a:p>
          <a:p>
            <a:pPr algn="l"/>
            <a:r>
              <a:rPr lang="en-US" sz="1800" b="0" i="0" u="none" strike="noStrike" baseline="0">
                <a:solidFill>
                  <a:srgbClr val="000000"/>
                </a:solidFill>
                <a:latin typeface="NimbusRomNo9L-Regu"/>
              </a:rPr>
              <a:t>Microarchitectural elements used internally like L1D cache, line-fill buffer, store buffer, and load ports.</a:t>
            </a:r>
          </a:p>
          <a:p>
            <a:pPr algn="l"/>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LFENCE instruction </a:t>
            </a:r>
            <a:r>
              <a:rPr lang="en-US" b="0" i="0">
                <a:solidFill>
                  <a:srgbClr val="000000"/>
                </a:solidFill>
                <a:effectLst/>
                <a:latin typeface="IntelClear-Regular"/>
              </a:rPr>
              <a:t>: </a:t>
            </a:r>
            <a:r>
              <a:rPr lang="en-US" b="0" i="0">
                <a:solidFill>
                  <a:srgbClr val="000000"/>
                </a:solidFill>
                <a:effectLst/>
                <a:latin typeface="Times New Roman" panose="02020603050405020304" pitchFamily="18" charset="0"/>
              </a:rPr>
              <a:t>LFENCE does not execute until all prior instructions have completed locally, and no later instruction begins execution until LFENCE completes</a:t>
            </a:r>
            <a:endParaRPr lang="en-US" b="0" i="0">
              <a:solidFill>
                <a:srgbClr val="000000"/>
              </a:solidFill>
              <a:effectLst/>
              <a:latin typeface="IntelClear-Regular"/>
            </a:endParaRPr>
          </a:p>
          <a:p>
            <a:endParaRPr lang="fr-FR" b="1"/>
          </a:p>
          <a:p>
            <a:r>
              <a:rPr lang="fr-FR" b="1"/>
              <a:t>Assists</a:t>
            </a:r>
          </a:p>
          <a:p>
            <a:r>
              <a:rPr lang="en-US" b="0" i="0">
                <a:solidFill>
                  <a:srgbClr val="000000"/>
                </a:solidFill>
                <a:effectLst/>
                <a:latin typeface="IntelClear-Regular"/>
              </a:rPr>
              <a:t>Assists are conditions that are handled internally by the processor and thus do not require software involvement. While both faults and assists may cause the results of a </a:t>
            </a:r>
            <a:r>
              <a:rPr lang="en-US" b="0" i="0" err="1">
                <a:solidFill>
                  <a:srgbClr val="000000"/>
                </a:solidFill>
                <a:effectLst/>
                <a:latin typeface="IntelClear-Regular"/>
              </a:rPr>
              <a:t>μop</a:t>
            </a:r>
            <a:r>
              <a:rPr lang="en-US" b="0" i="0">
                <a:solidFill>
                  <a:srgbClr val="000000"/>
                </a:solidFill>
                <a:effectLst/>
                <a:latin typeface="IntelClear-Regular"/>
              </a:rPr>
              <a:t> to be discarded, assists restart and complete the instruction without needing software involvement, whereas </a:t>
            </a:r>
            <a:r>
              <a:rPr lang="en-US" b="1" i="0">
                <a:solidFill>
                  <a:srgbClr val="000000"/>
                </a:solidFill>
                <a:effectLst/>
                <a:latin typeface="IntelClear-Regular"/>
              </a:rPr>
              <a:t>faults do need software involvement (for example, an exception handler</a:t>
            </a:r>
            <a:r>
              <a:rPr lang="en-US" b="0" i="0">
                <a:solidFill>
                  <a:srgbClr val="000000"/>
                </a:solidFill>
                <a:effectLst/>
                <a:latin typeface="IntelClear-Regular"/>
              </a:rPr>
              <a:t>). For example, setting the Dirty bit in a page table entry may be done using an assist.</a:t>
            </a:r>
            <a:endParaRPr lang="fr-F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000000"/>
                </a:solidFill>
                <a:effectLst/>
                <a:latin typeface="IntelClear-Regular"/>
              </a:rPr>
              <a:t>Deep Dive: Load Value Injection </a:t>
            </a:r>
            <a:r>
              <a:rPr lang="en-US">
                <a:hlinkClick r:id="rId3"/>
              </a:rPr>
              <a:t>https://software.intel.com/security-software-guidance/insights/deep-dive-load-value-injection#intelsgxmitigation</a:t>
            </a:r>
            <a:endParaRPr lang="en-US" b="0" i="0">
              <a:solidFill>
                <a:srgbClr val="000000"/>
              </a:solidFill>
              <a:effectLst/>
              <a:latin typeface="IntelClear-Regular"/>
            </a:endParaRPr>
          </a:p>
          <a:p>
            <a:pPr algn="l"/>
            <a:endParaRPr lang="en-US" b="1" i="0">
              <a:solidFill>
                <a:srgbClr val="000000"/>
              </a:solidFill>
              <a:effectLst/>
              <a:latin typeface="IntelClear-Regular"/>
            </a:endParaRPr>
          </a:p>
          <a:p>
            <a:pPr algn="l"/>
            <a:endParaRPr lang="en-US" b="0" i="0">
              <a:solidFill>
                <a:srgbClr val="000000"/>
              </a:solidFill>
              <a:effectLst/>
              <a:latin typeface="IntelClear-Regular"/>
            </a:endParaRPr>
          </a:p>
          <a:p>
            <a:pPr algn="l"/>
            <a:r>
              <a:rPr lang="en-US" b="0" i="0">
                <a:solidFill>
                  <a:srgbClr val="000000"/>
                </a:solidFill>
                <a:effectLst/>
                <a:latin typeface="IntelClear-Regular"/>
              </a:rPr>
              <a:t>The </a:t>
            </a:r>
            <a:r>
              <a:rPr lang="en-US" b="0" i="0" u="none" strike="noStrike">
                <a:solidFill>
                  <a:srgbClr val="708FB1"/>
                </a:solidFill>
                <a:effectLst/>
                <a:latin typeface="IntelClear-Regular"/>
                <a:hlinkClick r:id="rId3"/>
              </a:rPr>
              <a:t>Deep Dive: Load Value Injection</a:t>
            </a:r>
            <a:r>
              <a:rPr lang="en-US" b="0" i="0">
                <a:solidFill>
                  <a:srgbClr val="000000"/>
                </a:solidFill>
                <a:effectLst/>
                <a:latin typeface="IntelClear-Regular"/>
              </a:rPr>
              <a:t> describes software mitigation techniques that can be applied to enclaves in order to mitigate LVI attacks against enclaves. Additionally, updates to the Intel SGX SDK will be released that apply these software mitigations. There is no additional microcode update needed to mitigate LVI (either for Intel SGX or in general).</a:t>
            </a:r>
          </a:p>
          <a:p>
            <a:pPr algn="l"/>
            <a:r>
              <a:rPr lang="en-US" b="0" i="0">
                <a:solidFill>
                  <a:srgbClr val="000000"/>
                </a:solidFill>
                <a:effectLst/>
                <a:latin typeface="IntelClear-Regular"/>
              </a:rPr>
              <a:t>Intel and industry partners provide toolchain support for compiler and assembler tools that yield object files that satisfy the following property:</a:t>
            </a:r>
          </a:p>
          <a:p>
            <a:pPr algn="l"/>
            <a:r>
              <a:rPr lang="en-US" b="0" i="1">
                <a:solidFill>
                  <a:srgbClr val="000000"/>
                </a:solidFill>
                <a:effectLst/>
                <a:latin typeface="IntelClear-Regular"/>
              </a:rPr>
              <a:t>For all </a:t>
            </a:r>
            <a:r>
              <a:rPr lang="en-US" b="0" i="1" err="1">
                <a:solidFill>
                  <a:srgbClr val="000000"/>
                </a:solidFill>
                <a:effectLst/>
                <a:latin typeface="IntelClear-Regular"/>
              </a:rPr>
              <a:t>Load+Transmit</a:t>
            </a:r>
            <a:r>
              <a:rPr lang="en-US" b="0" i="1">
                <a:solidFill>
                  <a:srgbClr val="000000"/>
                </a:solidFill>
                <a:effectLst/>
                <a:latin typeface="IntelClear-Regular"/>
              </a:rPr>
              <a:t> gadgets in each procedure/function, every path in the control flow graph from Load to Transmit is "cut" by at least one LFENCE instruction.</a:t>
            </a:r>
            <a:endParaRPr lang="en-US" b="0" i="0">
              <a:solidFill>
                <a:srgbClr val="000000"/>
              </a:solidFill>
              <a:effectLst/>
              <a:latin typeface="IntelClear-Regular"/>
            </a:endParaRPr>
          </a:p>
          <a:p>
            <a:pPr algn="l"/>
            <a:r>
              <a:rPr lang="en-US" b="0" i="0">
                <a:solidFill>
                  <a:srgbClr val="000000"/>
                </a:solidFill>
                <a:effectLst/>
                <a:latin typeface="IntelClear-Regular"/>
              </a:rPr>
              <a:t>This property suffices to mitigate all LVI gadgets in Intel SGX enclaves, assuming the mitigation is applied to all code that runs inside the enclave, including any code downloaded into or generated (for example, enclave with a JIT engine) inside the enclave at enclave runtime. For further details on these compiler and assembler tools, refer to the </a:t>
            </a:r>
            <a:r>
              <a:rPr lang="en-US" b="0" i="0" u="none" strike="noStrike">
                <a:solidFill>
                  <a:srgbClr val="708FB1"/>
                </a:solidFill>
                <a:effectLst/>
                <a:latin typeface="IntelClear-Regular"/>
                <a:hlinkClick r:id="rId4"/>
              </a:rPr>
              <a:t>Deep Dive: Load Value Injection</a:t>
            </a:r>
            <a:r>
              <a:rPr lang="en-US" b="0" i="0">
                <a:solidFill>
                  <a:srgbClr val="000000"/>
                </a:solidFill>
                <a:effectLst/>
                <a:latin typeface="IntelClear-Regular"/>
              </a:rPr>
              <a:t>.</a:t>
            </a:r>
          </a:p>
          <a:p>
            <a:pPr algn="l"/>
            <a:endParaRPr lang="en-US" b="0" i="0">
              <a:solidFill>
                <a:srgbClr val="000000"/>
              </a:solidFill>
              <a:effectLst/>
              <a:latin typeface="IntelClear-Regular"/>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a:effectLst/>
                <a:highlight>
                  <a:srgbClr val="FFFF00"/>
                </a:highlight>
                <a:latin typeface="Calibri" panose="020F0502020204030204" pitchFamily="34" charset="0"/>
                <a:ea typeface="Calibri" panose="020F0502020204030204" pitchFamily="34" charset="0"/>
                <a:cs typeface="Arial" panose="020B0604020202020204" pitchFamily="34" charset="0"/>
              </a:rPr>
              <a:t>Microcode updates are typically included with operating system (OS) updates from your OS vendor</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555555"/>
                </a:solidFill>
                <a:effectLst/>
                <a:latin typeface="intel-clear"/>
              </a:rPr>
              <a:t>Trusted CPU Feature Detection Library for Intel® Software Guard Extensions (Intel® SGX): https://software.intel.com/content/www/us/en/develop/articles/trusted-cpu-feature-detection-library-for-intel-software-guard-extensions-intel-sgx.html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a:solidFill>
                  <a:srgbClr val="212529"/>
                </a:solidFill>
                <a:effectLst/>
                <a:latin typeface="montserrat"/>
              </a:rPr>
              <a:t>How to view BIOS setting from the command line on Linux</a:t>
            </a:r>
          </a:p>
          <a:p>
            <a:pPr algn="l"/>
            <a:r>
              <a:rPr lang="en-US" b="0" i="0">
                <a:solidFill>
                  <a:srgbClr val="212529"/>
                </a:solidFill>
                <a:effectLst/>
                <a:latin typeface="montserrat"/>
              </a:rPr>
              <a:t>Open the terminal application. You </a:t>
            </a:r>
            <a:r>
              <a:rPr lang="en-US" b="0" i="0" u="sng">
                <a:solidFill>
                  <a:srgbClr val="717B86"/>
                </a:solidFill>
                <a:effectLst/>
                <a:latin typeface="montserrat"/>
                <a:hlinkClick r:id="rId3"/>
              </a:rPr>
              <a:t>must login as root to run command</a:t>
            </a:r>
            <a:r>
              <a:rPr lang="en-US" b="0" i="0">
                <a:solidFill>
                  <a:srgbClr val="212529"/>
                </a:solidFill>
                <a:effectLst/>
                <a:latin typeface="montserrat"/>
              </a:rPr>
              <a:t>:</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sudo</a:t>
            </a:r>
            <a:r>
              <a:rPr lang="en-US" b="0" i="0">
                <a:solidFill>
                  <a:srgbClr val="212529"/>
                </a:solidFill>
                <a:effectLst/>
                <a:latin typeface="montserrat"/>
              </a:rPr>
              <a:t> -</a:t>
            </a:r>
            <a:r>
              <a:rPr lang="en-US" b="0" i="0" err="1">
                <a:solidFill>
                  <a:srgbClr val="212529"/>
                </a:solidFill>
                <a:effectLst/>
                <a:latin typeface="montserrat"/>
              </a:rPr>
              <a:t>i</a:t>
            </a:r>
            <a:br>
              <a:rPr lang="en-US" b="0" i="0">
                <a:solidFill>
                  <a:srgbClr val="212529"/>
                </a:solidFill>
                <a:effectLst/>
                <a:latin typeface="montserrat"/>
              </a:rPr>
            </a:br>
            <a:r>
              <a:rPr lang="en-US" b="0" i="0">
                <a:solidFill>
                  <a:srgbClr val="212529"/>
                </a:solidFill>
                <a:effectLst/>
                <a:latin typeface="montserrat"/>
              </a:rPr>
              <a:t>OR</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a:t>
            </a:r>
            <a:r>
              <a:rPr lang="en-US" b="0" i="0">
                <a:solidFill>
                  <a:srgbClr val="212529"/>
                </a:solidFill>
                <a:effectLst/>
                <a:latin typeface="montserrat"/>
              </a:rPr>
              <a:t> -</a:t>
            </a:r>
            <a:br>
              <a:rPr lang="en-US" b="0" i="0">
                <a:solidFill>
                  <a:srgbClr val="212529"/>
                </a:solidFill>
                <a:effectLst/>
                <a:latin typeface="montserrat"/>
              </a:rPr>
            </a:br>
            <a:r>
              <a:rPr lang="en-US" b="0" i="0">
                <a:solidFill>
                  <a:srgbClr val="212529"/>
                </a:solidFill>
                <a:effectLst/>
                <a:latin typeface="montserrat"/>
              </a:rPr>
              <a:t>Type the following command:</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dmidecode</a:t>
            </a:r>
            <a:r>
              <a:rPr lang="en-US" b="0" i="0">
                <a:solidFill>
                  <a:srgbClr val="212529"/>
                </a:solidFill>
                <a:effectLst/>
                <a:latin typeface="montserrat"/>
              </a:rPr>
              <a:t> | more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Microsoft introduced Hardware Root of Trust (RoT) and dedicated security microprocessor for server hardware called Cerberus with Gen 7 platform.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This RoT is responsible to protect firmware integrity and prevent and unwanted / unauthenticated changes on the server hardware.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It complies with NIST 800-193 and provide solid security story for Azure cloud hardware to build customer trust. </a:t>
            </a:r>
            <a:endParaRPr lang="en-US"/>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t>Cerberus technical details on </a:t>
            </a:r>
            <a:r>
              <a:rPr lang="en-US" u="sng">
                <a:hlinkClick r:id="rId3"/>
              </a:rPr>
              <a:t>github</a:t>
            </a:r>
            <a:endParaRPr lang="en-US" u="sng"/>
          </a:p>
          <a:p>
            <a:pPr>
              <a:lnSpc>
                <a:spcPct val="107000"/>
              </a:lnSpc>
              <a:spcAft>
                <a:spcPts val="800"/>
              </a:spcAft>
            </a:pPr>
            <a:r>
              <a:rPr lang="en-US"/>
              <a:t>Two concepts:</a:t>
            </a:r>
            <a:endParaRPr lang="fr-FR"/>
          </a:p>
          <a:p>
            <a:pPr marL="342900" lvl="0" indent="-342900">
              <a:lnSpc>
                <a:spcPct val="107000"/>
              </a:lnSpc>
              <a:spcAft>
                <a:spcPts val="0"/>
              </a:spcAft>
              <a:buFont typeface="+mj-lt"/>
              <a:buAutoNum type="arabicPeriod"/>
            </a:pPr>
            <a:r>
              <a:rPr lang="en-US"/>
              <a:t>Master RoT : </a:t>
            </a:r>
            <a:r>
              <a:rPr lang="en-US"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Motherboard contains Master Rot</a:t>
            </a:r>
            <a:endParaRPr lang="fr-FR"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342900" lvl="0" indent="-342900">
              <a:lnSpc>
                <a:spcPct val="107000"/>
              </a:lnSpc>
              <a:spcAft>
                <a:spcPts val="800"/>
              </a:spcAft>
              <a:buFont typeface="+mj-lt"/>
              <a:buAutoNum type="arabicPeriod"/>
            </a:pPr>
            <a:r>
              <a:rPr lang="en-US"/>
              <a:t>Rot : Each peripheral has a slave Rot capabilities interposed or native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a:p>
            <a:endParaRPr lang="en-US"/>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3896459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SHA- Secured Hash Algo</a:t>
            </a:r>
          </a:p>
          <a:p>
            <a:r>
              <a:rPr lang="en-US"/>
              <a:t>AES – Adv </a:t>
            </a:r>
            <a:r>
              <a:rPr lang="en-US" err="1"/>
              <a:t>Encry</a:t>
            </a:r>
            <a:r>
              <a:rPr lang="en-US"/>
              <a:t> Stand</a:t>
            </a:r>
          </a:p>
          <a:p>
            <a:r>
              <a:rPr lang="en-US"/>
              <a:t>TRNG – True Random Num Gen</a:t>
            </a:r>
          </a:p>
          <a:p>
            <a:r>
              <a:rPr lang="en-US"/>
              <a:t>RSA - </a:t>
            </a:r>
            <a:r>
              <a:rPr lang="en-US" err="1"/>
              <a:t>Rivest</a:t>
            </a:r>
            <a:r>
              <a:rPr lang="en-US"/>
              <a:t>-Shamir-</a:t>
            </a:r>
            <a:r>
              <a:rPr lang="en-US" err="1"/>
              <a:t>Adleman</a:t>
            </a:r>
            <a:endParaRPr lang="en-US"/>
          </a:p>
          <a:p>
            <a:r>
              <a:rPr lang="en-US"/>
              <a:t>PKA – Public Key Algorithm</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6092945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SGX protects the privacy and integrity of pages in an enclave, which is a region within a user-mode address space</a:t>
            </a:r>
          </a:p>
          <a:p>
            <a:r>
              <a:rPr lang="en-US"/>
              <a:t>Although resident in cache, enclave's data is protected by the CPU's access controls (the TLB)</a:t>
            </a:r>
          </a:p>
          <a:p>
            <a:r>
              <a:rPr lang="en-US"/>
              <a:t>However, it is encrypted, and its integrity is protected when it is written in memory and, if the memory data is changed, a later load will cause a fault</a:t>
            </a:r>
          </a:p>
          <a:p>
            <a:endParaRPr lang="en-US" dirty="0"/>
          </a:p>
          <a:p>
            <a:r>
              <a:rPr lang="en-US"/>
              <a:t>SGX mediates page mapping when setting up the enclave and maintains a mirror state for each page</a:t>
            </a:r>
          </a:p>
          <a:p>
            <a:endParaRPr lang="en-US" dirty="0"/>
          </a:p>
          <a:p>
            <a:r>
              <a:rPr lang="en-US"/>
              <a:t>Enclaves are created by an ECREATE statement that initiates a control structure in the protected memory</a:t>
            </a:r>
          </a:p>
          <a:p>
            <a:r>
              <a:rPr lang="en-US"/>
              <a:t>Once the enclave is created, memory pages are added to this enclave by EADD instructions</a:t>
            </a:r>
          </a:p>
          <a:p>
            <a:r>
              <a:rPr lang="en-US"/>
              <a:t>These pages are allocated by the OS, but they must occupy a specific region of physical memory: the Enclave Page Cache (EPC)</a:t>
            </a:r>
          </a:p>
        </p:txBody>
      </p:sp>
      <p:sp>
        <p:nvSpPr>
          <p:cNvPr id="4" name="Slide Number Placeholder 3"/>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28923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3946762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7372492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1318821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7/22/2020 10:24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7/22/2020 10:24 AM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Voici l’environnement d’exécution traditionnel d’un processus utilisateur : l’OS est mappé aux adresses hautes de l’espace d’adressage, le code et les données aux adresses basses.</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6151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p>
        </p:txBody>
      </p:sp>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CDB90B-17E6-4254-970E-4D5532A4CCB9}"/>
              </a:ext>
            </a:extLst>
          </p:cNvPr>
          <p:cNvSpPr>
            <a:spLocks noChangeArrowheads="1"/>
          </p:cNvSpPr>
          <p:nvPr userDrawn="1"/>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700" noProof="1">
                <a:solidFill>
                  <a:srgbClr val="FFFFFF"/>
                </a:solidFill>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1" name="Rectangle 10">
            <a:extLst>
              <a:ext uri="{FF2B5EF4-FFF2-40B4-BE49-F238E27FC236}">
                <a16:creationId xmlns:a16="http://schemas.microsoft.com/office/drawing/2014/main" id="{C09F76EB-4BE8-4378-9B62-A75D7C12058B}"/>
              </a:ext>
            </a:extLst>
          </p:cNvPr>
          <p:cNvSpPr/>
          <p:nvPr userDrawn="1"/>
        </p:nvSpPr>
        <p:spPr>
          <a:xfrm>
            <a:off x="426204" y="5733369"/>
            <a:ext cx="2130384" cy="369332"/>
          </a:xfrm>
          <a:prstGeom prst="rect">
            <a:avLst/>
          </a:prstGeom>
        </p:spPr>
        <p:txBody>
          <a:bodyPr wrap="square">
            <a:spAutoFit/>
          </a:bodyPr>
          <a:lstStyle/>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solidFill>
                <a:srgbClr val="505050"/>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B930681B-A5B1-4F99-9219-73A841C59A13}"/>
              </a:ext>
            </a:extLst>
          </p:cNvPr>
          <p:cNvGrpSpPr/>
          <p:nvPr userDrawn="1"/>
        </p:nvGrpSpPr>
        <p:grpSpPr>
          <a:xfrm>
            <a:off x="512485" y="5393093"/>
            <a:ext cx="668631" cy="310109"/>
            <a:chOff x="4799902" y="2538784"/>
            <a:chExt cx="3223641" cy="1575159"/>
          </a:xfrm>
        </p:grpSpPr>
        <p:pic>
          <p:nvPicPr>
            <p:cNvPr id="13" name="Picture 12" descr="A close up of a logo&#10;&#10;Description automatically generated">
              <a:extLst>
                <a:ext uri="{FF2B5EF4-FFF2-40B4-BE49-F238E27FC236}">
                  <a16:creationId xmlns:a16="http://schemas.microsoft.com/office/drawing/2014/main" id="{43E3644F-6575-4C80-A25B-61D395B5FA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67FAE2-3845-4B8A-9CCB-1F5CFEAAA2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EDD5-AC96-4A6A-803D-CEE7FE48773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77B3248-17D3-4A66-885C-ECB269641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F25E5F3-CDE2-421B-BD22-506F888AD4FF}"/>
              </a:ext>
            </a:extLst>
          </p:cNvPr>
          <p:cNvSpPr>
            <a:spLocks noGrp="1"/>
          </p:cNvSpPr>
          <p:nvPr>
            <p:ph type="dt" sz="half" idx="10"/>
          </p:nvPr>
        </p:nvSpPr>
        <p:spPr/>
        <p:txBody>
          <a:bodyPr/>
          <a:lstStyle/>
          <a:p>
            <a:fld id="{DC4E2198-6B75-4427-A8A8-915AFE297778}" type="datetimeFigureOut">
              <a:rPr lang="fr-FR" smtClean="0"/>
              <a:t>22/07/2020</a:t>
            </a:fld>
            <a:endParaRPr lang="fr-FR"/>
          </a:p>
        </p:txBody>
      </p:sp>
      <p:sp>
        <p:nvSpPr>
          <p:cNvPr id="5" name="Footer Placeholder 4">
            <a:extLst>
              <a:ext uri="{FF2B5EF4-FFF2-40B4-BE49-F238E27FC236}">
                <a16:creationId xmlns:a16="http://schemas.microsoft.com/office/drawing/2014/main" id="{5DD22E20-6416-4684-8641-D9BBB8D9817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E4B6AE1-E8E4-4CA0-8C5B-D69BFFAD7699}"/>
              </a:ext>
            </a:extLst>
          </p:cNvPr>
          <p:cNvSpPr>
            <a:spLocks noGrp="1"/>
          </p:cNvSpPr>
          <p:nvPr>
            <p:ph type="sldNum" sz="quarter" idx="12"/>
          </p:nvPr>
        </p:nvSpPr>
        <p:spPr/>
        <p:txBody>
          <a:bodyPr/>
          <a:lstStyle/>
          <a:p>
            <a:fld id="{AA69A9A7-72C5-47D0-8468-48A800C99D73}" type="slidenum">
              <a:rPr lang="fr-FR" smtClean="0"/>
              <a:t>‹#›</a:t>
            </a:fld>
            <a:endParaRPr lang="fr-FR"/>
          </a:p>
        </p:txBody>
      </p:sp>
    </p:spTree>
    <p:extLst>
      <p:ext uri="{BB962C8B-B14F-4D97-AF65-F5344CB8AC3E}">
        <p14:creationId xmlns:p14="http://schemas.microsoft.com/office/powerpoint/2010/main" val="341089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2274" y="362886"/>
            <a:ext cx="11889564" cy="917575"/>
          </a:xfrm>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emf"/></Relationships>
</file>

<file path=ppt/slides/_rels/slide102.xml.rels><?xml version="1.0" encoding="UTF-8" standalone="yes"?>
<Relationships xmlns="http://schemas.openxmlformats.org/package/2006/relationships"><Relationship Id="rId3" Type="http://schemas.openxmlformats.org/officeDocument/2006/relationships/hyperlink" Target="https://trustedcomputinggroup.org/work-groups/dice-architectures/" TargetMode="External"/><Relationship Id="rId2" Type="http://schemas.openxmlformats.org/officeDocument/2006/relationships/hyperlink" Target="https://www.opencompute.org/wiki/Security" TargetMode="External"/><Relationship Id="rId1" Type="http://schemas.openxmlformats.org/officeDocument/2006/relationships/slideLayout" Target="../slideLayouts/slideLayout4.xm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github.com/Microsoft/RIoT/tree/master/Reference"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csrc.nist.gov/publications/detail/sp/800-193/final" TargetMode="Externa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73.emf"/><Relationship Id="rId4" Type="http://schemas.openxmlformats.org/officeDocument/2006/relationships/package" Target="../embeddings/Microsoft_Visio_Drawing.vsdx"/></Relationships>
</file>

<file path=ppt/slides/_rels/slide108.xml.rels><?xml version="1.0" encoding="UTF-8" standalone="yes"?>
<Relationships xmlns="http://schemas.openxmlformats.org/package/2006/relationships"><Relationship Id="rId3" Type="http://schemas.openxmlformats.org/officeDocument/2006/relationships/hyperlink" Target="https://azure.microsoft.com/en-us/blog/microsofts-project-olympus-delivers-cloud-hardware-innovation-at-scale/" TargetMode="External"/><Relationship Id="rId7"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hyperlink" Target="https://github.com/Azure/Project-Cerberus" TargetMode="Externa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cloudblogs.microsoft.com/opensource/2020/05/12/ocp-accelerating-open-source-hardware-innovation-data-growth-security/"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hyperlink" Target="https://www.graphcore.ai/products/ipu"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sv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83.png"/><Relationship Id="rId5" Type="http://schemas.microsoft.com/office/2007/relationships/hdphoto" Target="../media/hdphoto1.wdp"/><Relationship Id="rId4" Type="http://schemas.openxmlformats.org/officeDocument/2006/relationships/image" Target="../media/image82.png"/></Relationships>
</file>

<file path=ppt/slides/_rels/slide11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gif"/><Relationship Id="rId3" Type="http://schemas.openxmlformats.org/officeDocument/2006/relationships/image" Target="../media/image81.png"/><Relationship Id="rId7" Type="http://schemas.openxmlformats.org/officeDocument/2006/relationships/image" Target="../media/image84.svg"/><Relationship Id="rId12" Type="http://schemas.openxmlformats.org/officeDocument/2006/relationships/image" Target="../media/image89.jpe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image" Target="../media/image83.png"/><Relationship Id="rId11" Type="http://schemas.openxmlformats.org/officeDocument/2006/relationships/image" Target="../media/image88.sv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7.png"/><Relationship Id="rId4" Type="http://schemas.openxmlformats.org/officeDocument/2006/relationships/image" Target="../media/image82.png"/><Relationship Id="rId9" Type="http://schemas.openxmlformats.org/officeDocument/2006/relationships/image" Target="../media/image86.gif"/><Relationship Id="rId14" Type="http://schemas.openxmlformats.org/officeDocument/2006/relationships/image" Target="../media/image91.png"/></Relationships>
</file>

<file path=ppt/slides/_rels/slide1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azure.microsoft.com/en-us/solutions/confidential-compute/"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92.png"/></Relationships>
</file>

<file path=ppt/slides/_rels/slide116.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96.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hyperlink" Target="https://blog.quarkslab.com/overview-of-intel-sgx-part-2-sgx-externals.html" TargetMode="External"/><Relationship Id="rId3" Type="http://schemas.openxmlformats.org/officeDocument/2006/relationships/hyperlink" Target="https://software.intel.com/sgx" TargetMode="External"/><Relationship Id="rId7" Type="http://schemas.openxmlformats.org/officeDocument/2006/relationships/hyperlink" Target="https://blog.quarkslab.com/overview-of-intel-sgx-part-1-sgx-internals.html"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software.intel.com/sites/default/files/332680-002.pdf" TargetMode="External"/><Relationship Id="rId11" Type="http://schemas.openxmlformats.org/officeDocument/2006/relationships/image" Target="../media/image17.png"/><Relationship Id="rId5" Type="http://schemas.openxmlformats.org/officeDocument/2006/relationships/hyperlink" Target="https://www.youtube.com/playlist?list=PLg-UKERBljNweaATkbbDCcEsRTADAzOl8" TargetMode="External"/><Relationship Id="rId10" Type="http://schemas.openxmlformats.org/officeDocument/2006/relationships/hyperlink" Target="https://www.youtube.com/playlist?list=PLg-UKERBljNweaATkbbDCcEsRTADAzOl8&amp;utm_source=ISTV&amp;utm_medium=Video&amp;utm_campaign=ISTV_2017" TargetMode="External"/><Relationship Id="rId4" Type="http://schemas.openxmlformats.org/officeDocument/2006/relationships/hyperlink" Target="https://software.intel.com/en-us/blogs/2013/09/26/protecting-application-secrets-with-intel-sgx" TargetMode="External"/><Relationship Id="rId9" Type="http://schemas.openxmlformats.org/officeDocument/2006/relationships/hyperlink" Target="https://eprint.iacr.org/2016/086.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4.xml"/><Relationship Id="rId6" Type="http://schemas.openxmlformats.org/officeDocument/2006/relationships/hyperlink" Target="https://azuremarketplace.microsoft.com/en-us/marketplace/apps/fortanix.enclave_manager" TargetMode="External"/><Relationship Id="rId5" Type="http://schemas.openxmlformats.org/officeDocument/2006/relationships/hyperlink" Target="https://azuremarketplace.microsoft.com/en-us/marketplace/apps/anjuna-5229812.aee-az-v1" TargetMode="External"/><Relationship Id="rId4" Type="http://schemas.openxmlformats.org/officeDocument/2006/relationships/image" Target="../media/image20.svg"/></Relationships>
</file>

<file path=ppt/slides/_rels/slide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lsds/sgx-lkl/tree/oe_port" TargetMode="External"/><Relationship Id="rId3" Type="http://schemas.openxmlformats.org/officeDocument/2006/relationships/hyperlink" Target="https://grapheneproject.io/" TargetMode="External"/><Relationship Id="rId7" Type="http://schemas.openxmlformats.org/officeDocument/2006/relationships/hyperlink" Target="https://www.musl-libc.org/" TargetMode="External"/><Relationship Id="rId12"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github.com/lkl/linux" TargetMode="External"/><Relationship Id="rId11" Type="http://schemas.openxmlformats.org/officeDocument/2006/relationships/image" Target="../media/image22.png"/><Relationship Id="rId5" Type="http://schemas.openxmlformats.org/officeDocument/2006/relationships/hyperlink" Target="https://github.com/lsds/sgx-lkl" TargetMode="External"/><Relationship Id="rId10" Type="http://schemas.openxmlformats.org/officeDocument/2006/relationships/hyperlink" Target="https://github.com/enarx" TargetMode="External"/><Relationship Id="rId4" Type="http://schemas.openxmlformats.org/officeDocument/2006/relationships/hyperlink" Target="https://github.com/oscarlab/graphene" TargetMode="External"/><Relationship Id="rId9" Type="http://schemas.openxmlformats.org/officeDocument/2006/relationships/hyperlink" Target="http://enarx.io/"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usenix.org/system/files/conference/atc17/atc17-tsai.pdf"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s://arxiv.org/pdf/1908.11143.pdf" TargetMode="External"/><Relationship Id="rId4" Type="http://schemas.openxmlformats.org/officeDocument/2006/relationships/hyperlink" Target="http://www.cs.unc.edu/~porter/pubs/tsai14graphen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scitepress.org/Papers/2017/63737/63737.pdf"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docs.microsoft.com/en-us/azure/virtual-machines/dcv2-series" TargetMode="External"/><Relationship Id="rId5" Type="http://schemas.openxmlformats.org/officeDocument/2006/relationships/hyperlink" Target="https://ark.intel.com/content/www/us/en/ark/products/193743/intel-xeon-e-2288g-processor-16m-cache-3-70-ghz.html" TargetMode="External"/><Relationship Id="rId4" Type="http://schemas.openxmlformats.org/officeDocument/2006/relationships/hyperlink" Target="https://medium.com/@danny_harnik/impressions-of-intel-sgx-performance-22442093595a"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01.org/intel-softwareguard-extensions" TargetMode="External"/><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hyperlink" Target="https://github.com/openenclave/openenclave" TargetMode="External"/><Relationship Id="rId4" Type="http://schemas.openxmlformats.org/officeDocument/2006/relationships/hyperlink" Target="https://openenclave.io/sdk/"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hyperlink" Target="https://www.scitepress.org/Papers/2017/63737/63737.pdf" TargetMode="External"/><Relationship Id="rId3" Type="http://schemas.openxmlformats.org/officeDocument/2006/relationships/hyperlink" Target="https://software.intel.com/sgx" TargetMode="External"/><Relationship Id="rId7" Type="http://schemas.openxmlformats.org/officeDocument/2006/relationships/hyperlink" Target="https://munin.uit.no/handle/10037/14666"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medium.com/@danny_harnik/impressions-of-intel-sgx-performance-22442093595a" TargetMode="External"/><Relationship Id="rId11" Type="http://schemas.openxmlformats.org/officeDocument/2006/relationships/hyperlink" Target="https://dl.acm.org/doi/pdf/10.1145/3064176.3064219" TargetMode="External"/><Relationship Id="rId5" Type="http://schemas.openxmlformats.org/officeDocument/2006/relationships/hyperlink" Target="https://docs.microsoft.com/en-us/archive/msdn-magazine/2019/february/azure-protect-your-data-with-azure-confidential-computing" TargetMode="External"/><Relationship Id="rId10" Type="http://schemas.openxmlformats.org/officeDocument/2006/relationships/hyperlink" Target="http://www.ofirweisse.com/ISCA17_Ofir_Weisse.pdf" TargetMode="External"/><Relationship Id="rId4" Type="http://schemas.openxmlformats.org/officeDocument/2006/relationships/hyperlink" Target="https://download.01.org/intel-sgx/linux-1.5/docs/Intel_SGX_Developer_Guide.pdf" TargetMode="External"/><Relationship Id="rId9" Type="http://schemas.openxmlformats.org/officeDocument/2006/relationships/hyperlink" Target="https://dl.acm.org/doi/10.1145/3322205.3311076"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6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svg"/><Relationship Id="rId7"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7" Type="http://schemas.openxmlformats.org/officeDocument/2006/relationships/image" Target="../media/image34.sv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0.pn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svg"/><Relationship Id="rId7" Type="http://schemas.openxmlformats.org/officeDocument/2006/relationships/image" Target="../media/image40.svg"/><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sv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4.xml"/><Relationship Id="rId5" Type="http://schemas.openxmlformats.org/officeDocument/2006/relationships/image" Target="../media/image46.svg"/><Relationship Id="rId4" Type="http://schemas.openxmlformats.org/officeDocument/2006/relationships/image" Target="../media/image45.svg"/></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4.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73.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53.jpeg"/><Relationship Id="rId7" Type="http://schemas.openxmlformats.org/officeDocument/2006/relationships/image" Target="../media/image51.svg"/><Relationship Id="rId2" Type="http://schemas.openxmlformats.org/officeDocument/2006/relationships/image" Target="../media/image48.png"/><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55.svg"/><Relationship Id="rId4" Type="http://schemas.openxmlformats.org/officeDocument/2006/relationships/image" Target="../media/image54.png"/></Relationships>
</file>

<file path=ppt/slides/_rels/slide8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83.xml.rels><?xml version="1.0" encoding="UTF-8" standalone="yes"?>
<Relationships xmlns="http://schemas.openxmlformats.org/package/2006/relationships"><Relationship Id="rId3" Type="http://schemas.openxmlformats.org/officeDocument/2006/relationships/hyperlink" Target="https://software.intel.com/sgx"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hyperlink" Target="https://blog.quarkslab.com/overview-of-intel-sgx-part-2-sgx-externals.html" TargetMode="External"/><Relationship Id="rId5" Type="http://schemas.openxmlformats.org/officeDocument/2006/relationships/hyperlink" Target="https://aka.ms/CCDevGuides" TargetMode="External"/><Relationship Id="rId4" Type="http://schemas.openxmlformats.org/officeDocument/2006/relationships/hyperlink" Target="https://software.intel.com/en-us/articles/intel-software-guard-extensions-remote-attestation-end-to-end-example"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8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software.intel.com/en-us/articles/intel-sgx-and-side-channels" TargetMode="External"/><Relationship Id="rId7" Type="http://schemas.openxmlformats.org/officeDocument/2006/relationships/hyperlink" Target="https://software.intel.com/sites/default/files/332680-002.pdf"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57.png"/><Relationship Id="rId5" Type="http://schemas.openxmlformats.org/officeDocument/2006/relationships/hyperlink" Target="https://www.microsoft.com/en-us/research/publication/controlled-channel-attacks-deterministic-side-channels-for-untrusted-operating-systems/" TargetMode="External"/><Relationship Id="rId4" Type="http://schemas.openxmlformats.org/officeDocument/2006/relationships/hyperlink" Target="https://github.com/jovanbulck/sgx-ste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oftware.intel.com/en-us/blogs/2013/09/26/protecting-application-secrets-with-intel-sgx"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90.xml.rels><?xml version="1.0" encoding="UTF-8" standalone="yes"?>
<Relationships xmlns="http://schemas.openxmlformats.org/package/2006/relationships"><Relationship Id="rId3" Type="http://schemas.openxmlformats.org/officeDocument/2006/relationships/hyperlink" Target="https://software.intel.com/security-software-guidance/software-guidance"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plundervolt.com/doc/plundervolt.pdf" TargetMode="External"/><Relationship Id="rId5" Type="http://schemas.openxmlformats.org/officeDocument/2006/relationships/hyperlink" Target="https://plundervolt.com/" TargetMode="External"/><Relationship Id="rId4" Type="http://schemas.openxmlformats.org/officeDocument/2006/relationships/hyperlink" Target="https://www.zdnet.com/article/new-plundervolt-attack-impacts-intel-cpus/"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93.xml.rels><?xml version="1.0" encoding="UTF-8" standalone="yes"?>
<Relationships xmlns="http://schemas.openxmlformats.org/package/2006/relationships"><Relationship Id="rId8" Type="http://schemas.openxmlformats.org/officeDocument/2006/relationships/hyperlink" Target="https://github.com/osusecLab/SgxPectre" TargetMode="External"/><Relationship Id="rId3" Type="http://schemas.openxmlformats.org/officeDocument/2006/relationships/hyperlink" Target="https://www.intel.com/content/www/us/en/architecture-and-technology/engineering-new-protections-into-hardware.html" TargetMode="External"/><Relationship Id="rId7" Type="http://schemas.openxmlformats.org/officeDocument/2006/relationships/hyperlink" Target="https://arxiv.org/pdf/1802.09085.pdf"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hyperlink" Target="https://www.techrepublic.com/article/spectre-like-attack-exposes-entire-contents-of-intels-sgx-secure-enclave/" TargetMode="External"/><Relationship Id="rId5" Type="http://schemas.openxmlformats.org/officeDocument/2006/relationships/image" Target="../media/image61.png"/><Relationship Id="rId4" Type="http://schemas.openxmlformats.org/officeDocument/2006/relationships/image" Target="../media/image60.png"/></Relationships>
</file>

<file path=ppt/slides/_rels/slide94.xml.rels><?xml version="1.0" encoding="UTF-8" standalone="yes"?>
<Relationships xmlns="http://schemas.openxmlformats.org/package/2006/relationships"><Relationship Id="rId8" Type="http://schemas.openxmlformats.org/officeDocument/2006/relationships/hyperlink" Target="https://www.intel.com/content/www/us/en/architecture-and-technology/l1tf.html" TargetMode="External"/><Relationship Id="rId3" Type="http://schemas.openxmlformats.org/officeDocument/2006/relationships/image" Target="../media/image62.png"/><Relationship Id="rId7" Type="http://schemas.openxmlformats.org/officeDocument/2006/relationships/hyperlink" Target="https://www.intel.com/content/www/us/en/security-center/advisory/intel-sa-00161.htm"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hyperlink" Target="https://msrc-blog.microsoft.com/2018/08/14/analysis-and-mitigation-of-l1-terminal-fault-l1tf/" TargetMode="External"/><Relationship Id="rId5" Type="http://schemas.openxmlformats.org/officeDocument/2006/relationships/hyperlink" Target="https://www.redhat.com/en/blog/understanding-l1-terminal-fault-aka-foreshadow-what-you-need-know" TargetMode="External"/><Relationship Id="rId4" Type="http://schemas.openxmlformats.org/officeDocument/2006/relationships/hyperlink" Target="https://portal.msrc.microsoft.com/en-us/security-guidance/advisory/adv180018"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software.intel.com/security-software-guidance/software-guidance/load-value-injection" TargetMode="External"/><Relationship Id="rId3" Type="http://schemas.openxmlformats.org/officeDocument/2006/relationships/image" Target="../media/image63.png"/><Relationship Id="rId7" Type="http://schemas.openxmlformats.org/officeDocument/2006/relationships/hyperlink" Target="https://github.com/bitdefender/lvi-lfb-attack-poc/blob/master/doc/Bitdefender_Whitepaper_LVI-LFB_EN.pdf"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hyperlink" Target="https://www.csoonline.com/article/3532011/new-cpu-attack-technique-can-leak-secrets-from-intel-sgx-enclaves.html" TargetMode="External"/><Relationship Id="rId5" Type="http://schemas.openxmlformats.org/officeDocument/2006/relationships/hyperlink" Target="https://www.anandtech.com/show/15608/load-value-injection-a-new-intel-attack-bypasses-sgx-with-significant-performance-mitigation-concerns" TargetMode="External"/><Relationship Id="rId4" Type="http://schemas.openxmlformats.org/officeDocument/2006/relationships/image" Target="../media/image64.png"/></Relationships>
</file>

<file path=ppt/slides/_rels/slide9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97.xml.rels><?xml version="1.0" encoding="UTF-8" standalone="yes"?>
<Relationships xmlns="http://schemas.openxmlformats.org/package/2006/relationships"><Relationship Id="rId3" Type="http://schemas.openxmlformats.org/officeDocument/2006/relationships/hyperlink" Target="https://software.intel.com/content/www/us/en/develop/articles/trusted-cpu-feature-detection-library-for-intel-software-guard-extensions-intel-sgx.html"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hyperlink" Target="https://github.com/intel/sgx-cpu-feature-detection"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66.svg"/></Relationships>
</file>

<file path=ppt/slides/_rels/slide99.xml.rels><?xml version="1.0" encoding="UTF-8" standalone="yes"?>
<Relationships xmlns="http://schemas.openxmlformats.org/package/2006/relationships"><Relationship Id="rId3" Type="http://schemas.openxmlformats.org/officeDocument/2006/relationships/hyperlink" Target="http://www.cs.technion.ac.il/users/wwwb/cgi-bin/tr-get.cgi/2019/MSC/MSC-2019-02.pdf" TargetMode="External"/><Relationship Id="rId2" Type="http://schemas.openxmlformats.org/officeDocument/2006/relationships/hyperlink" Target="https://www.zdnet.com/article/researchers-hide-malware-in-intel-sgx-enclaves/" TargetMode="External"/><Relationship Id="rId1" Type="http://schemas.openxmlformats.org/officeDocument/2006/relationships/slideLayout" Target="../slideLayouts/slideLayout4.xml"/><Relationship Id="rId5" Type="http://schemas.openxmlformats.org/officeDocument/2006/relationships/hyperlink" Target="https://blog.quarkslab.com/overview-of-intel-sgx-part-2-sgx-externals.html" TargetMode="External"/><Relationship Id="rId4" Type="http://schemas.openxmlformats.org/officeDocument/2006/relationships/hyperlink" Target="https://resources.fortanix.com/side-channels-whitepap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a:solidFill>
                  <a:srgbClr val="00B0F0"/>
                </a:solidFill>
                <a:latin typeface="+mn-lt"/>
                <a:cs typeface="Segoe UI" panose="020B0502040204020203" pitchFamily="34" charset="0"/>
              </a:rPr>
              <a:t>Workshop</a:t>
            </a:r>
            <a:br>
              <a:rPr lang="en-US" sz="2400" spc="-51">
                <a:gradFill>
                  <a:gsLst>
                    <a:gs pos="62564">
                      <a:srgbClr val="FFFFFF"/>
                    </a:gs>
                    <a:gs pos="55000">
                      <a:srgbClr val="FFFFFF"/>
                    </a:gs>
                  </a:gsLst>
                  <a:lin ang="5400000" scaled="0"/>
                </a:gradFill>
                <a:latin typeface="+mn-lt"/>
                <a:cs typeface="Segoe UI" panose="020B0502040204020203" pitchFamily="34" charset="0"/>
              </a:rPr>
            </a:br>
            <a:r>
              <a:rPr lang="en-US" sz="3200" b="1" spc="-51">
                <a:solidFill>
                  <a:srgbClr val="00B0F0"/>
                </a:solidFill>
                <a:latin typeface="Segoe UI Semibold"/>
                <a:cs typeface="Segoe UI" panose="020B0502040204020203" pitchFamily="34" charset="0"/>
              </a:rPr>
              <a:t>Data in use Protection Compass</a:t>
            </a:r>
            <a:br>
              <a:rPr lang="en-US" sz="3200" b="1" spc="-51">
                <a:solidFill>
                  <a:srgbClr val="00B0F0"/>
                </a:solidFill>
                <a:latin typeface="Segoe UI Semibold"/>
                <a:cs typeface="Segoe UI" panose="020B0502040204020203" pitchFamily="34" charset="0"/>
              </a:rPr>
            </a:br>
            <a:r>
              <a:rPr lang="en-US" sz="2400" spc="-51">
                <a:solidFill>
                  <a:srgbClr val="00B0F0"/>
                </a:solidFill>
                <a:latin typeface="Segoe UI" panose="020B0502040204020203" pitchFamily="34" charset="0"/>
                <a:cs typeface="Segoe UI" panose="020B0502040204020203" pitchFamily="34" charset="0"/>
              </a:rPr>
              <a:t>Keep the cape in the Cloud and on the Edge</a:t>
            </a:r>
            <a:endParaRPr lang="en-US" sz="440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952703"/>
            <a:ext cx="11887200" cy="1114151"/>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dirty="0">
                <a:gradFill>
                  <a:gsLst>
                    <a:gs pos="62564">
                      <a:srgbClr val="FFFFFF"/>
                    </a:gs>
                    <a:gs pos="55000">
                      <a:srgbClr val="FFFFFF"/>
                    </a:gs>
                  </a:gsLst>
                  <a:lin ang="5400000" scaled="0"/>
                </a:gradFill>
                <a:latin typeface="Segoe UI Semibold"/>
                <a:cs typeface="Segoe UI" panose="020B0502040204020203" pitchFamily="34" charset="0"/>
              </a:rPr>
              <a:t>Confidential Computing Track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1" normalizeH="0" baseline="0" noProof="0" dirty="0">
                <a:ln>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anose="020B0502040204020203" pitchFamily="34" charset="0"/>
              </a:rPr>
              <a:t>A deeper view on the technique</a:t>
            </a:r>
            <a:endParaRPr kumimoji="0" lang="en-US" sz="4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F24503E9-E886-428B-8C90-383CA430A27C}"/>
              </a:ext>
            </a:extLst>
          </p:cNvPr>
          <p:cNvSpPr txBox="1"/>
          <p:nvPr/>
        </p:nvSpPr>
        <p:spPr>
          <a:xfrm>
            <a:off x="9038664" y="6184492"/>
            <a:ext cx="3164200" cy="492443"/>
          </a:xfrm>
          <a:prstGeom prst="rect">
            <a:avLst/>
          </a:prstGeom>
          <a:noFill/>
        </p:spPr>
        <p:txBody>
          <a:bodyPr wrap="none" lIns="0" tIns="0" rIns="0" bIns="0" rtlCol="0">
            <a:spAutoFit/>
          </a:bodyPr>
          <a:lstStyle/>
          <a:p>
            <a:pPr algn="l"/>
            <a:r>
              <a:rPr lang="en-US" sz="1800" dirty="0">
                <a:solidFill>
                  <a:srgbClr val="3393DD"/>
                </a:solidFill>
              </a:rPr>
              <a:t>Version 1.0 (Alpha) – July 2020</a:t>
            </a:r>
          </a:p>
          <a:p>
            <a:pPr algn="l"/>
            <a:r>
              <a:rPr lang="en-US" sz="1400" dirty="0">
                <a:solidFill>
                  <a:srgbClr val="3393DD"/>
                </a:solidFill>
              </a:rPr>
              <a:t>https://aka.ms/DataInUseProtectionWS </a:t>
            </a:r>
          </a:p>
        </p:txBody>
      </p:sp>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Threat model</a:t>
            </a:r>
          </a:p>
        </p:txBody>
      </p:sp>
      <p:sp>
        <p:nvSpPr>
          <p:cNvPr id="4" name="Text Placeholder 3">
            <a:extLst>
              <a:ext uri="{FF2B5EF4-FFF2-40B4-BE49-F238E27FC236}">
                <a16:creationId xmlns:a16="http://schemas.microsoft.com/office/drawing/2014/main" id="{35DD6FBE-19CE-44DF-88B1-29C9E0E1D4E6}"/>
              </a:ext>
            </a:extLst>
          </p:cNvPr>
          <p:cNvSpPr>
            <a:spLocks noGrp="1"/>
          </p:cNvSpPr>
          <p:nvPr>
            <p:ph type="body" sz="quarter" idx="10"/>
          </p:nvPr>
        </p:nvSpPr>
        <p:spPr>
          <a:xfrm>
            <a:off x="244473" y="1212849"/>
            <a:ext cx="11887200" cy="3551742"/>
          </a:xfrm>
        </p:spPr>
        <p:txBody>
          <a:bodyPr/>
          <a:lstStyle/>
          <a:p>
            <a:r>
              <a:rPr lang="en-US"/>
              <a:t>We presuppose malicious behavior from the cloud service provider (CSP)</a:t>
            </a:r>
          </a:p>
          <a:p>
            <a:pPr lvl="1"/>
            <a:r>
              <a:rPr lang="en-US"/>
              <a:t>Convenient "name-ready" for real threats...</a:t>
            </a:r>
          </a:p>
          <a:p>
            <a:pPr>
              <a:spcBef>
                <a:spcPts val="1200"/>
              </a:spcBef>
            </a:pPr>
            <a:r>
              <a:rPr lang="en-US"/>
              <a:t>All vendor software is malicious</a:t>
            </a:r>
          </a:p>
          <a:p>
            <a:pPr lvl="1"/>
            <a:r>
              <a:rPr lang="en-US"/>
              <a:t>Hypervisor, Firmware, management stack, etc.</a:t>
            </a:r>
          </a:p>
          <a:p>
            <a:pPr>
              <a:spcBef>
                <a:spcPts val="1200"/>
              </a:spcBef>
            </a:pPr>
            <a:r>
              <a:rPr lang="en-US"/>
              <a:t>Any hardware outside the CPU is untrustworthy</a:t>
            </a:r>
          </a:p>
          <a:p>
            <a:pPr lvl="1"/>
            <a:r>
              <a:rPr lang="en-US"/>
              <a:t>Attack in DMA mode, DRAM espionage, cold start</a:t>
            </a:r>
          </a:p>
          <a:p>
            <a:pPr>
              <a:spcBef>
                <a:spcPts val="1200"/>
              </a:spcBef>
            </a:pPr>
            <a:r>
              <a:rPr lang="en-US"/>
              <a:t>We don't avoid:</a:t>
            </a:r>
          </a:p>
          <a:p>
            <a:pPr marL="285750" lvl="1" indent="-285750">
              <a:buFont typeface="Arial" panose="020B0604020202020204" pitchFamily="34" charset="0"/>
              <a:buChar char="•"/>
            </a:pPr>
            <a:r>
              <a:rPr lang="en-US"/>
              <a:t>Refusal of service (but in this case, there is nothing to pay!)</a:t>
            </a:r>
          </a:p>
          <a:p>
            <a:pPr marL="285750" lvl="1" indent="-285750">
              <a:buFont typeface="Arial" panose="020B0604020202020204" pitchFamily="34" charset="0"/>
              <a:buChar char="•"/>
            </a:pPr>
            <a:r>
              <a:rPr lang="en-US"/>
              <a:t>Complete attacks through hidden or hijacked channels, e.g. side-channel (See </a:t>
            </a:r>
            <a:r>
              <a:rPr lang="en-US">
                <a:latin typeface="Segoe UI Semibold" panose="020B0702040204020203" pitchFamily="34" charset="0"/>
                <a:cs typeface="Segoe UI Semibold" panose="020B0702040204020203" pitchFamily="34" charset="0"/>
              </a:rPr>
              <a:t>Understanding adversary models and attacks </a:t>
            </a:r>
            <a:r>
              <a:rPr lang="en-US"/>
              <a:t>later in this presentation, w/ Spectre and Meltdown)</a:t>
            </a:r>
          </a:p>
        </p:txBody>
      </p:sp>
      <p:pic>
        <p:nvPicPr>
          <p:cNvPr id="6" name="Picture 5">
            <a:extLst>
              <a:ext uri="{FF2B5EF4-FFF2-40B4-BE49-F238E27FC236}">
                <a16:creationId xmlns:a16="http://schemas.microsoft.com/office/drawing/2014/main" id="{1BBC4B51-D6F1-4E08-91CC-F9E3E4CA36BD}"/>
              </a:ext>
            </a:extLst>
          </p:cNvPr>
          <p:cNvPicPr>
            <a:picLocks noChangeAspect="1"/>
          </p:cNvPicPr>
          <p:nvPr/>
        </p:nvPicPr>
        <p:blipFill>
          <a:blip r:embed="rId2"/>
          <a:stretch>
            <a:fillRect/>
          </a:stretch>
        </p:blipFill>
        <p:spPr>
          <a:xfrm>
            <a:off x="4182202" y="4868862"/>
            <a:ext cx="2036035" cy="1141414"/>
          </a:xfrm>
          <a:prstGeom prst="rect">
            <a:avLst/>
          </a:prstGeom>
        </p:spPr>
      </p:pic>
    </p:spTree>
    <p:extLst>
      <p:ext uri="{BB962C8B-B14F-4D97-AF65-F5344CB8AC3E}">
        <p14:creationId xmlns:p14="http://schemas.microsoft.com/office/powerpoint/2010/main" val="372399885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firmware on hardware host with Cerberus</a:t>
            </a:r>
          </a:p>
        </p:txBody>
      </p:sp>
    </p:spTree>
    <p:extLst>
      <p:ext uri="{BB962C8B-B14F-4D97-AF65-F5344CB8AC3E}">
        <p14:creationId xmlns:p14="http://schemas.microsoft.com/office/powerpoint/2010/main" val="317141268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4CB92-D115-4256-AFC5-15F0DED425A4}"/>
              </a:ext>
            </a:extLst>
          </p:cNvPr>
          <p:cNvSpPr>
            <a:spLocks noGrp="1"/>
          </p:cNvSpPr>
          <p:nvPr>
            <p:ph type="title"/>
          </p:nvPr>
        </p:nvSpPr>
        <p:spPr/>
        <p:txBody>
          <a:bodyPr/>
          <a:lstStyle/>
          <a:p>
            <a:r>
              <a:rPr lang="en-US" sz="3200"/>
              <a:t>The Firmware Security Challenge…</a:t>
            </a:r>
            <a:endParaRPr lang="en-US"/>
          </a:p>
        </p:txBody>
      </p:sp>
      <p:sp>
        <p:nvSpPr>
          <p:cNvPr id="3" name="Espace réservé du texte 2">
            <a:extLst>
              <a:ext uri="{FF2B5EF4-FFF2-40B4-BE49-F238E27FC236}">
                <a16:creationId xmlns:a16="http://schemas.microsoft.com/office/drawing/2014/main" id="{57A082E8-A5A9-4731-BB09-DB68320D5E2C}"/>
              </a:ext>
            </a:extLst>
          </p:cNvPr>
          <p:cNvSpPr>
            <a:spLocks noGrp="1"/>
          </p:cNvSpPr>
          <p:nvPr>
            <p:ph type="body" sz="quarter" idx="10"/>
          </p:nvPr>
        </p:nvSpPr>
        <p:spPr>
          <a:xfrm>
            <a:off x="274638" y="1212850"/>
            <a:ext cx="6019799" cy="3360920"/>
          </a:xfrm>
        </p:spPr>
        <p:txBody>
          <a:bodyPr/>
          <a:lstStyle/>
          <a:p>
            <a:r>
              <a:rPr lang="en-US" i="1"/>
              <a:t>If you 0wn the firmware,</a:t>
            </a:r>
          </a:p>
          <a:p>
            <a:endParaRPr lang="en-US" i="1"/>
          </a:p>
          <a:p>
            <a:r>
              <a:rPr lang="en-US" i="1"/>
              <a:t>     …You 0wn the server,</a:t>
            </a:r>
          </a:p>
          <a:p>
            <a:endParaRPr lang="en-US" i="1"/>
          </a:p>
          <a:p>
            <a:r>
              <a:rPr lang="en-US" i="1"/>
              <a:t>	And you 0wn the cloud…</a:t>
            </a:r>
          </a:p>
          <a:p>
            <a:endParaRPr lang="en-US" i="1"/>
          </a:p>
          <a:p>
            <a:r>
              <a:rPr lang="en-US" i="1"/>
              <a:t>		…And no one will find you…</a:t>
            </a:r>
          </a:p>
          <a:p>
            <a:endParaRPr lang="en-US"/>
          </a:p>
        </p:txBody>
      </p:sp>
      <p:pic>
        <p:nvPicPr>
          <p:cNvPr id="11" name="Picture 4" descr="A circuit board&#10;&#10;Description generated with very high confidence">
            <a:extLst>
              <a:ext uri="{FF2B5EF4-FFF2-40B4-BE49-F238E27FC236}">
                <a16:creationId xmlns:a16="http://schemas.microsoft.com/office/drawing/2014/main" id="{F3806E05-D3B0-4055-AF7D-79BAB77AA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932" y="2201862"/>
            <a:ext cx="4519938" cy="3499945"/>
          </a:xfrm>
          <a:prstGeom prst="rect">
            <a:avLst/>
          </a:prstGeom>
        </p:spPr>
      </p:pic>
      <p:grpSp>
        <p:nvGrpSpPr>
          <p:cNvPr id="12" name="Group 6">
            <a:extLst>
              <a:ext uri="{FF2B5EF4-FFF2-40B4-BE49-F238E27FC236}">
                <a16:creationId xmlns:a16="http://schemas.microsoft.com/office/drawing/2014/main" id="{9C328167-C98E-4502-ACA6-794C680DBC0E}"/>
              </a:ext>
            </a:extLst>
          </p:cNvPr>
          <p:cNvGrpSpPr/>
          <p:nvPr/>
        </p:nvGrpSpPr>
        <p:grpSpPr>
          <a:xfrm rot="7673554">
            <a:off x="9305114" y="4052290"/>
            <a:ext cx="876699" cy="1166345"/>
            <a:chOff x="914400" y="1743075"/>
            <a:chExt cx="2560638" cy="3543300"/>
          </a:xfrm>
          <a:effectLst>
            <a:outerShdw blurRad="50800" dist="50800" dir="5400000" algn="ctr" rotWithShape="0">
              <a:srgbClr val="000000">
                <a:alpha val="50000"/>
              </a:srgbClr>
            </a:outerShdw>
          </a:effectLst>
        </p:grpSpPr>
        <p:sp>
          <p:nvSpPr>
            <p:cNvPr id="13" name="Oval 7">
              <a:extLst>
                <a:ext uri="{FF2B5EF4-FFF2-40B4-BE49-F238E27FC236}">
                  <a16:creationId xmlns:a16="http://schemas.microsoft.com/office/drawing/2014/main" id="{63340818-765A-44AB-8BC2-77E716144D4F}"/>
                </a:ext>
              </a:extLst>
            </p:cNvPr>
            <p:cNvSpPr/>
            <p:nvPr/>
          </p:nvSpPr>
          <p:spPr bwMode="auto">
            <a:xfrm>
              <a:off x="914400" y="2124075"/>
              <a:ext cx="2560638" cy="2559050"/>
            </a:xfrm>
            <a:prstGeom prst="ellipse">
              <a:avLst/>
            </a:prstGeom>
            <a:solidFill>
              <a:srgbClr val="0171B0"/>
            </a:solidFill>
            <a:ln w="6350" cap="flat" cmpd="sng" algn="ctr">
              <a:noFill/>
              <a:prstDash val="solid"/>
              <a:miter lim="800000"/>
              <a:headEnd type="none" w="med" len="med"/>
              <a:tailEnd type="none" w="med" len="med"/>
            </a:ln>
            <a:effectLst/>
          </p:spPr>
          <p:txBody>
            <a:bodyPr lIns="182880" tIns="146304" rIns="182880" bIns="146304"/>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4" name="Picture 13">
              <a:extLst>
                <a:ext uri="{FF2B5EF4-FFF2-40B4-BE49-F238E27FC236}">
                  <a16:creationId xmlns:a16="http://schemas.microsoft.com/office/drawing/2014/main" id="{621392FC-6EAA-4CB3-AD25-FD0C393425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743075"/>
              <a:ext cx="2108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a:extLst>
                <a:ext uri="{FF2B5EF4-FFF2-40B4-BE49-F238E27FC236}">
                  <a16:creationId xmlns:a16="http://schemas.microsoft.com/office/drawing/2014/main" id="{28149FA8-236C-4D59-B0CE-BD3D3D7A04C9}"/>
                </a:ext>
              </a:extLst>
            </p:cNvPr>
            <p:cNvPicPr>
              <a:picLocks noChangeAspect="1"/>
            </p:cNvPicPr>
            <p:nvPr/>
          </p:nvPicPr>
          <p:blipFill>
            <a:blip r:embed="rId4"/>
            <a:stretch>
              <a:fillRect/>
            </a:stretch>
          </p:blipFill>
          <p:spPr>
            <a:xfrm>
              <a:off x="1307974" y="2282918"/>
              <a:ext cx="2094039" cy="1847181"/>
            </a:xfrm>
            <a:prstGeom prst="rect">
              <a:avLst/>
            </a:prstGeom>
          </p:spPr>
        </p:pic>
      </p:grpSp>
      <p:cxnSp>
        <p:nvCxnSpPr>
          <p:cNvPr id="16" name="Straight Arrow Connector 10">
            <a:extLst>
              <a:ext uri="{FF2B5EF4-FFF2-40B4-BE49-F238E27FC236}">
                <a16:creationId xmlns:a16="http://schemas.microsoft.com/office/drawing/2014/main" id="{8104472C-50B8-4170-9AD9-1C27994A2A21}"/>
              </a:ext>
            </a:extLst>
          </p:cNvPr>
          <p:cNvCxnSpPr>
            <a:cxnSpLocks/>
            <a:stCxn id="17" idx="1"/>
            <a:endCxn id="14" idx="0"/>
          </p:cNvCxnSpPr>
          <p:nvPr/>
        </p:nvCxnSpPr>
        <p:spPr>
          <a:xfrm flipH="1" flipV="1">
            <a:off x="10200844" y="4997283"/>
            <a:ext cx="1027575" cy="828227"/>
          </a:xfrm>
          <a:prstGeom prst="straightConnector1">
            <a:avLst/>
          </a:prstGeom>
          <a:noFill/>
          <a:ln w="38100" cap="flat" cmpd="sng" algn="ctr">
            <a:solidFill>
              <a:srgbClr val="4472C4"/>
            </a:solidFill>
            <a:prstDash val="solid"/>
            <a:miter lim="800000"/>
            <a:tailEnd type="triangle"/>
          </a:ln>
          <a:effectLst/>
        </p:spPr>
      </p:cxnSp>
      <p:sp>
        <p:nvSpPr>
          <p:cNvPr id="17" name="TextBox 12">
            <a:extLst>
              <a:ext uri="{FF2B5EF4-FFF2-40B4-BE49-F238E27FC236}">
                <a16:creationId xmlns:a16="http://schemas.microsoft.com/office/drawing/2014/main" id="{08FBCCEF-CF15-4896-B9C0-AE1C3CC322EB}"/>
              </a:ext>
            </a:extLst>
          </p:cNvPr>
          <p:cNvSpPr txBox="1"/>
          <p:nvPr/>
        </p:nvSpPr>
        <p:spPr>
          <a:xfrm>
            <a:off x="11228419" y="4948347"/>
            <a:ext cx="1191875" cy="1754326"/>
          </a:xfrm>
          <a:prstGeom prst="rect">
            <a:avLst/>
          </a:prstGeom>
          <a:solidFill>
            <a:srgbClr val="E7E6E6"/>
          </a:solidFill>
        </p:spPr>
        <p:txBody>
          <a:bodyPr wrap="square" rtlCol="0">
            <a:spAutoFit/>
          </a:bodyPr>
          <a:lstStyle/>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BIOS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BMC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NIC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FPGA</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SSD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Option ROMs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GPU’s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HBA’s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alibri" panose="020F0502020204030204" pitchFamily="34" charset="0"/>
              </a:rPr>
              <a:t>Etc</a:t>
            </a:r>
            <a:r>
              <a:rPr kumimoji="0" lang="en-US" sz="1200" b="0" i="0" u="none" strike="noStrike" kern="0" cap="none" spc="0" normalizeH="0" baseline="0" noProof="0">
                <a:ln>
                  <a:noFill/>
                </a:ln>
                <a:solidFill>
                  <a:prstClr val="black"/>
                </a:solidFill>
                <a:effectLst/>
                <a:uLnTx/>
                <a:uFillTx/>
                <a:latin typeface="Calibri" panose="020F0502020204030204" pitchFamily="34" charset="0"/>
              </a:rPr>
              <a:t>…</a:t>
            </a:r>
          </a:p>
        </p:txBody>
      </p:sp>
    </p:spTree>
    <p:extLst>
      <p:ext uri="{BB962C8B-B14F-4D97-AF65-F5344CB8AC3E}">
        <p14:creationId xmlns:p14="http://schemas.microsoft.com/office/powerpoint/2010/main" val="2526132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1ECB-59FA-4484-BB90-CE1117D51373}"/>
              </a:ext>
            </a:extLst>
          </p:cNvPr>
          <p:cNvSpPr>
            <a:spLocks noGrp="1"/>
          </p:cNvSpPr>
          <p:nvPr>
            <p:ph type="title"/>
          </p:nvPr>
        </p:nvSpPr>
        <p:spPr/>
        <p:txBody>
          <a:bodyPr/>
          <a:lstStyle/>
          <a:p>
            <a:r>
              <a:rPr lang="en-US"/>
              <a:t>Introducing Project </a:t>
            </a:r>
            <a:r>
              <a:rPr lang="en-US" err="1"/>
              <a:t>cerberus</a:t>
            </a:r>
            <a:endParaRPr lang="en-US"/>
          </a:p>
        </p:txBody>
      </p:sp>
      <p:sp>
        <p:nvSpPr>
          <p:cNvPr id="3" name="Espace réservé du texte 2">
            <a:extLst>
              <a:ext uri="{FF2B5EF4-FFF2-40B4-BE49-F238E27FC236}">
                <a16:creationId xmlns:a16="http://schemas.microsoft.com/office/drawing/2014/main" id="{1E6840AE-6CED-4166-A019-9CBC2744DC75}"/>
              </a:ext>
            </a:extLst>
          </p:cNvPr>
          <p:cNvSpPr>
            <a:spLocks noGrp="1"/>
          </p:cNvSpPr>
          <p:nvPr>
            <p:ph type="body" sz="quarter" idx="10"/>
          </p:nvPr>
        </p:nvSpPr>
        <p:spPr>
          <a:xfrm>
            <a:off x="274638" y="1212851"/>
            <a:ext cx="11734799" cy="5096780"/>
          </a:xfrm>
        </p:spPr>
        <p:txBody>
          <a:bodyPr/>
          <a:lstStyle/>
          <a:p>
            <a:r>
              <a:rPr lang="en-US"/>
              <a:t>Microsoft announced Project Cerberus in October 2017 at the Open Compute Project Summit and contributed the specifications to </a:t>
            </a:r>
            <a:r>
              <a:rPr lang="en-US">
                <a:hlinkClick r:id="rId2"/>
              </a:rPr>
              <a:t>OCP community</a:t>
            </a:r>
            <a:endParaRPr lang="en-US"/>
          </a:p>
          <a:p>
            <a:endParaRPr lang="en-US"/>
          </a:p>
          <a:p>
            <a:r>
              <a:rPr lang="en-US"/>
              <a:t>Cerberus is part of the Project Olympus Platform</a:t>
            </a:r>
          </a:p>
          <a:p>
            <a:endParaRPr lang="en-US"/>
          </a:p>
          <a:p>
            <a:pPr lvl="0"/>
            <a:r>
              <a:rPr lang="en-US"/>
              <a:t>The Cerberus ASIC uses a key derivation for its cryptographic identify</a:t>
            </a:r>
          </a:p>
          <a:p>
            <a:pPr marL="342900" lvl="0" indent="-342900">
              <a:buFont typeface="Arial" panose="020B0604020202020204" pitchFamily="34" charset="0"/>
              <a:buChar char="•"/>
            </a:pPr>
            <a:r>
              <a:rPr lang="en-US"/>
              <a:t>It began as a Microsoft Research Project and was accepted and expanded in </a:t>
            </a:r>
            <a:r>
              <a:rPr lang="en-US">
                <a:hlinkClick r:id="rId3"/>
              </a:rPr>
              <a:t>TCG DICE</a:t>
            </a:r>
            <a:endParaRPr lang="en-US"/>
          </a:p>
          <a:p>
            <a:pPr marL="342900" lvl="0" indent="-342900">
              <a:buFont typeface="Arial" panose="020B0604020202020204" pitchFamily="34" charset="0"/>
              <a:buChar char="•"/>
            </a:pPr>
            <a:r>
              <a:rPr lang="en-US"/>
              <a:t>Microsoft opensources </a:t>
            </a:r>
            <a:r>
              <a:rPr lang="en-US">
                <a:hlinkClick r:id="rId4"/>
              </a:rPr>
              <a:t>RIoT Core firmware </a:t>
            </a:r>
            <a:r>
              <a:rPr lang="en-US"/>
              <a:t>as a reference for this type of derivation</a:t>
            </a:r>
          </a:p>
          <a:p>
            <a:pPr lvl="0"/>
            <a:endParaRPr lang="en-US"/>
          </a:p>
          <a:p>
            <a:pPr lvl="0"/>
            <a:r>
              <a:rPr lang="en-US"/>
              <a:t>In this section, we are discussing of </a:t>
            </a:r>
            <a:r>
              <a:rPr lang="en-US">
                <a:hlinkClick r:id="rId5"/>
              </a:rPr>
              <a:t>Cerberus V1</a:t>
            </a:r>
            <a:br>
              <a:rPr lang="en-US"/>
            </a:br>
            <a:endParaRPr lang="en-US"/>
          </a:p>
        </p:txBody>
      </p:sp>
    </p:spTree>
    <p:extLst>
      <p:ext uri="{BB962C8B-B14F-4D97-AF65-F5344CB8AC3E}">
        <p14:creationId xmlns:p14="http://schemas.microsoft.com/office/powerpoint/2010/main" val="52741865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8AC66-C9B6-4E67-B134-27CC6D7041AA}"/>
              </a:ext>
            </a:extLst>
          </p:cNvPr>
          <p:cNvSpPr>
            <a:spLocks noGrp="1"/>
          </p:cNvSpPr>
          <p:nvPr>
            <p:ph type="title"/>
          </p:nvPr>
        </p:nvSpPr>
        <p:spPr/>
        <p:txBody>
          <a:bodyPr/>
          <a:lstStyle/>
          <a:p>
            <a:r>
              <a:rPr lang="en-US"/>
              <a:t>Cerberus in depth</a:t>
            </a:r>
          </a:p>
        </p:txBody>
      </p:sp>
      <p:sp>
        <p:nvSpPr>
          <p:cNvPr id="3" name="Espace réservé du texte 2">
            <a:extLst>
              <a:ext uri="{FF2B5EF4-FFF2-40B4-BE49-F238E27FC236}">
                <a16:creationId xmlns:a16="http://schemas.microsoft.com/office/drawing/2014/main" id="{55E723E0-A003-40A3-9886-CC8C707F02D2}"/>
              </a:ext>
            </a:extLst>
          </p:cNvPr>
          <p:cNvSpPr>
            <a:spLocks noGrp="1"/>
          </p:cNvSpPr>
          <p:nvPr>
            <p:ph type="body" sz="quarter" idx="10"/>
          </p:nvPr>
        </p:nvSpPr>
        <p:spPr>
          <a:xfrm>
            <a:off x="274638" y="1212850"/>
            <a:ext cx="7294562" cy="1557349"/>
          </a:xfrm>
        </p:spPr>
        <p:txBody>
          <a:bodyPr/>
          <a:lstStyle/>
          <a:p>
            <a:pPr>
              <a:spcBef>
                <a:spcPts val="1200"/>
              </a:spcBef>
            </a:pPr>
            <a:r>
              <a:rPr lang="en-IN" sz="2200"/>
              <a:t>Cerberus is Microsoft’s Root of Trust (RoT) for Hardware</a:t>
            </a:r>
          </a:p>
          <a:p>
            <a:pPr marL="342900" lvl="1" indent="-342900">
              <a:buFont typeface="Arial" panose="020B0604020202020204" pitchFamily="34" charset="0"/>
              <a:buChar char="•"/>
            </a:pPr>
            <a:r>
              <a:rPr lang="en-US">
                <a:solidFill>
                  <a:schemeClr val="tx1">
                    <a:lumMod val="75000"/>
                    <a:lumOff val="25000"/>
                  </a:schemeClr>
                </a:solidFill>
              </a:rPr>
              <a:t>Stays inline on the bus and monitors all traffic, filtering reads and writes.</a:t>
            </a:r>
          </a:p>
          <a:p>
            <a:pPr marL="342900" lvl="1" indent="-342900">
              <a:buFont typeface="Arial" panose="020B0604020202020204" pitchFamily="34" charset="0"/>
              <a:buChar char="•"/>
            </a:pPr>
            <a:r>
              <a:rPr lang="en-US">
                <a:solidFill>
                  <a:schemeClr val="tx1">
                    <a:lumMod val="75000"/>
                    <a:lumOff val="25000"/>
                  </a:schemeClr>
                </a:solidFill>
              </a:rPr>
              <a:t>Extents asymmetric key verified secure boot and measured boot and unclonable identity to existing unsecure processors.</a:t>
            </a:r>
          </a:p>
        </p:txBody>
      </p:sp>
      <p:pic>
        <p:nvPicPr>
          <p:cNvPr id="1026" name="Picture 2" descr="Microsoft announces Project Cerberus, an opensource standard for platform security 1">
            <a:extLst>
              <a:ext uri="{FF2B5EF4-FFF2-40B4-BE49-F238E27FC236}">
                <a16:creationId xmlns:a16="http://schemas.microsoft.com/office/drawing/2014/main" id="{9E1DABF0-702C-4DCF-8008-334C2C548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200" y="1212849"/>
            <a:ext cx="4713438" cy="276066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DE7DEB95-1D84-4E80-B7EC-2EF84E5B103E}"/>
              </a:ext>
            </a:extLst>
          </p:cNvPr>
          <p:cNvSpPr txBox="1"/>
          <p:nvPr/>
        </p:nvSpPr>
        <p:spPr>
          <a:xfrm>
            <a:off x="330517" y="2963862"/>
            <a:ext cx="7239000" cy="2686889"/>
          </a:xfrm>
          <a:prstGeom prst="rect">
            <a:avLst/>
          </a:prstGeom>
          <a:noFill/>
        </p:spPr>
        <p:txBody>
          <a:bodyPr wrap="square">
            <a:spAutoFit/>
          </a:bodyPr>
          <a:lstStyle/>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Guided by NIST, enforces firmware integrity Protection, Detection and Recovery</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Discrete Cryptographic microcontroller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enforces digital signatures on all platform </a:t>
            </a: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firmware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modules. </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Hierarchical Root-of-Trust topology, provides attestation for all firmware modules </a:t>
            </a:r>
            <a:endPar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Open design</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937511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5B14D-57AD-48ED-BF7E-40C276042C21}"/>
              </a:ext>
            </a:extLst>
          </p:cNvPr>
          <p:cNvSpPr>
            <a:spLocks noGrp="1"/>
          </p:cNvSpPr>
          <p:nvPr>
            <p:ph type="title"/>
          </p:nvPr>
        </p:nvSpPr>
        <p:spPr/>
        <p:txBody>
          <a:bodyPr/>
          <a:lstStyle/>
          <a:p>
            <a:r>
              <a:rPr lang="en-US"/>
              <a:t>What is the Cerberus chip?</a:t>
            </a:r>
          </a:p>
        </p:txBody>
      </p:sp>
      <p:sp>
        <p:nvSpPr>
          <p:cNvPr id="3" name="Espace réservé du texte 2">
            <a:extLst>
              <a:ext uri="{FF2B5EF4-FFF2-40B4-BE49-F238E27FC236}">
                <a16:creationId xmlns:a16="http://schemas.microsoft.com/office/drawing/2014/main" id="{2EBD8C0F-5542-49E1-81DE-0DAA0B65D485}"/>
              </a:ext>
            </a:extLst>
          </p:cNvPr>
          <p:cNvSpPr>
            <a:spLocks noGrp="1"/>
          </p:cNvSpPr>
          <p:nvPr>
            <p:ph type="body" sz="quarter" idx="10"/>
          </p:nvPr>
        </p:nvSpPr>
        <p:spPr>
          <a:xfrm>
            <a:off x="274638" y="1212850"/>
            <a:ext cx="6941590" cy="4899803"/>
          </a:xfrm>
        </p:spPr>
        <p:txBody>
          <a:bodyPr/>
          <a:lstStyle/>
          <a:p>
            <a:r>
              <a:rPr lang="en-US"/>
              <a:t>Dedicated security microprocessor</a:t>
            </a:r>
          </a:p>
          <a:p>
            <a:pPr lvl="1"/>
            <a:r>
              <a:rPr lang="en-US"/>
              <a:t>Internal Secure SRAM, Flash.</a:t>
            </a:r>
          </a:p>
          <a:p>
            <a:r>
              <a:rPr lang="en-US"/>
              <a:t>Contains crypto acceleration blocks</a:t>
            </a:r>
          </a:p>
          <a:p>
            <a:pPr lvl="1"/>
            <a:r>
              <a:rPr lang="en-US"/>
              <a:t>SHA / AES / TRNG / PKA</a:t>
            </a:r>
          </a:p>
          <a:p>
            <a:r>
              <a:rPr lang="fr-FR"/>
              <a:t>Interpose SPI/QSPI </a:t>
            </a:r>
            <a:r>
              <a:rPr lang="en-US"/>
              <a:t>filter</a:t>
            </a:r>
            <a:r>
              <a:rPr lang="fr-FR"/>
              <a:t> interface</a:t>
            </a:r>
          </a:p>
          <a:p>
            <a:r>
              <a:rPr lang="en-US"/>
              <a:t>e-fuses for authentication public key hash and manifest revocation</a:t>
            </a:r>
          </a:p>
          <a:p>
            <a:r>
              <a:rPr lang="en-US"/>
              <a:t>Hardware Physically Unclonable Function (PUF)</a:t>
            </a:r>
          </a:p>
          <a:p>
            <a:r>
              <a:rPr lang="en-US"/>
              <a:t>Device</a:t>
            </a:r>
            <a:r>
              <a:rPr lang="fr-FR"/>
              <a:t> Identifier Composition Engine (DICE)</a:t>
            </a:r>
          </a:p>
          <a:p>
            <a:r>
              <a:rPr lang="fr-FR"/>
              <a:t>Tamper resistance</a:t>
            </a:r>
          </a:p>
          <a:p>
            <a:endParaRPr lang="en-US" sz="2000"/>
          </a:p>
        </p:txBody>
      </p:sp>
      <p:grpSp>
        <p:nvGrpSpPr>
          <p:cNvPr id="49" name="Group 44">
            <a:extLst>
              <a:ext uri="{FF2B5EF4-FFF2-40B4-BE49-F238E27FC236}">
                <a16:creationId xmlns:a16="http://schemas.microsoft.com/office/drawing/2014/main" id="{1F5ABDB9-402E-483C-AFF0-4EA91AD374FD}"/>
              </a:ext>
            </a:extLst>
          </p:cNvPr>
          <p:cNvGrpSpPr/>
          <p:nvPr/>
        </p:nvGrpSpPr>
        <p:grpSpPr>
          <a:xfrm>
            <a:off x="7589837" y="1323894"/>
            <a:ext cx="4358042" cy="4764168"/>
            <a:chOff x="266924" y="1021172"/>
            <a:chExt cx="4698507" cy="5136361"/>
          </a:xfrm>
        </p:grpSpPr>
        <p:sp>
          <p:nvSpPr>
            <p:cNvPr id="5" name="Rectangle 4">
              <a:extLst>
                <a:ext uri="{FF2B5EF4-FFF2-40B4-BE49-F238E27FC236}">
                  <a16:creationId xmlns:a16="http://schemas.microsoft.com/office/drawing/2014/main" id="{F999F8B2-7F6C-43B5-9A1A-F694DDB14140}"/>
                </a:ext>
              </a:extLst>
            </p:cNvPr>
            <p:cNvSpPr/>
            <p:nvPr/>
          </p:nvSpPr>
          <p:spPr bwMode="auto">
            <a:xfrm>
              <a:off x="266924" y="1021172"/>
              <a:ext cx="4698507" cy="5136361"/>
            </a:xfrm>
            <a:prstGeom prst="rect">
              <a:avLst/>
            </a:prstGeom>
            <a:solidFill>
              <a:schemeClr val="bg1">
                <a:lumMod val="9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91440" numCol="1" rtlCol="0" anchor="t" anchorCtr="0" compatLnSpc="1">
              <a:prstTxWarp prst="textNoShape">
                <a:avLst/>
              </a:prstTxWarp>
            </a:bodyPr>
            <a:lstStyle/>
            <a:p>
              <a:pPr marL="109538" marR="0" lvl="0" indent="-109538" algn="ctr" defTabSz="914400" rtl="0" eaLnBrk="0" fontAlgn="base" latinLnBrk="0" hangingPunct="0">
                <a:lnSpc>
                  <a:spcPct val="100000"/>
                </a:lnSpc>
                <a:spcBef>
                  <a:spcPct val="0"/>
                </a:spcBef>
                <a:spcAft>
                  <a:spcPct val="0"/>
                </a:spcAft>
                <a:buClrTx/>
                <a:buSzTx/>
                <a:buFont typeface="Arial" pitchFamily="34" charset="0"/>
                <a:buChar char="•"/>
                <a:tabLst/>
                <a:defRPr/>
              </a:pP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6" name="Rectangle 33">
              <a:hlinkClick r:id="" action="ppaction://noaction"/>
              <a:extLst>
                <a:ext uri="{FF2B5EF4-FFF2-40B4-BE49-F238E27FC236}">
                  <a16:creationId xmlns:a16="http://schemas.microsoft.com/office/drawing/2014/main" id="{CDC573CA-2D38-4762-8203-5A5508B2C760}"/>
                </a:ext>
              </a:extLst>
            </p:cNvPr>
            <p:cNvSpPr>
              <a:spLocks noChangeArrowheads="1"/>
            </p:cNvSpPr>
            <p:nvPr/>
          </p:nvSpPr>
          <p:spPr bwMode="auto">
            <a:xfrm>
              <a:off x="2759152" y="5164323"/>
              <a:ext cx="918558"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ADC </a:t>
              </a: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16b 1MSPS</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7" name="Rounded Rectangle 111">
              <a:hlinkClick r:id="" action="ppaction://noaction"/>
              <a:extLst>
                <a:ext uri="{FF2B5EF4-FFF2-40B4-BE49-F238E27FC236}">
                  <a16:creationId xmlns:a16="http://schemas.microsoft.com/office/drawing/2014/main" id="{55D8A47F-6B27-4B1A-8C8C-003725B652ED}"/>
                </a:ext>
              </a:extLst>
            </p:cNvPr>
            <p:cNvSpPr>
              <a:spLocks noChangeArrowheads="1"/>
            </p:cNvSpPr>
            <p:nvPr/>
          </p:nvSpPr>
          <p:spPr bwMode="auto">
            <a:xfrm>
              <a:off x="570876" y="1410847"/>
              <a:ext cx="1905000" cy="527107"/>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8" name="Rectangle 22">
              <a:hlinkClick r:id="" action="ppaction://noaction"/>
              <a:extLst>
                <a:ext uri="{FF2B5EF4-FFF2-40B4-BE49-F238E27FC236}">
                  <a16:creationId xmlns:a16="http://schemas.microsoft.com/office/drawing/2014/main" id="{10990D92-1153-47CF-95A5-CA95D5165DC5}"/>
                </a:ext>
              </a:extLst>
            </p:cNvPr>
            <p:cNvSpPr>
              <a:spLocks noChangeArrowheads="1"/>
            </p:cNvSpPr>
            <p:nvPr/>
          </p:nvSpPr>
          <p:spPr bwMode="auto">
            <a:xfrm>
              <a:off x="570658"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22ch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9" name="Rounded Rectangle 117">
              <a:hlinkClick r:id="" action="ppaction://noaction"/>
              <a:extLst>
                <a:ext uri="{FF2B5EF4-FFF2-40B4-BE49-F238E27FC236}">
                  <a16:creationId xmlns:a16="http://schemas.microsoft.com/office/drawing/2014/main" id="{A8CF077E-487C-45A3-AE44-946CE38263A7}"/>
                </a:ext>
              </a:extLst>
            </p:cNvPr>
            <p:cNvSpPr>
              <a:spLocks noChangeArrowheads="1"/>
            </p:cNvSpPr>
            <p:nvPr/>
          </p:nvSpPr>
          <p:spPr bwMode="auto">
            <a:xfrm>
              <a:off x="3740091" y="1410643"/>
              <a:ext cx="923084" cy="251791"/>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SCTimer/PWM</a:t>
              </a:r>
            </a:p>
          </p:txBody>
        </p:sp>
        <p:sp>
          <p:nvSpPr>
            <p:cNvPr id="10" name="Rounded Rectangle 118">
              <a:hlinkClick r:id="" action="ppaction://noaction"/>
              <a:extLst>
                <a:ext uri="{FF2B5EF4-FFF2-40B4-BE49-F238E27FC236}">
                  <a16:creationId xmlns:a16="http://schemas.microsoft.com/office/drawing/2014/main" id="{B3EB6F88-30B7-4644-92FC-F2B8814ABE7F}"/>
                </a:ext>
              </a:extLst>
            </p:cNvPr>
            <p:cNvSpPr/>
            <p:nvPr/>
          </p:nvSpPr>
          <p:spPr bwMode="auto">
            <a:xfrm>
              <a:off x="2757957" y="2020244"/>
              <a:ext cx="919753" cy="251789"/>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RTC</a:t>
              </a:r>
            </a:p>
          </p:txBody>
        </p:sp>
        <p:sp>
          <p:nvSpPr>
            <p:cNvPr id="11" name="Rectangle 22">
              <a:hlinkClick r:id="" action="ppaction://noaction"/>
              <a:extLst>
                <a:ext uri="{FF2B5EF4-FFF2-40B4-BE49-F238E27FC236}">
                  <a16:creationId xmlns:a16="http://schemas.microsoft.com/office/drawing/2014/main" id="{78443DC0-DC40-41A5-83D6-16ABC741FC0C}"/>
                </a:ext>
              </a:extLst>
            </p:cNvPr>
            <p:cNvSpPr>
              <a:spLocks noChangeArrowheads="1"/>
            </p:cNvSpPr>
            <p:nvPr/>
          </p:nvSpPr>
          <p:spPr bwMode="auto">
            <a:xfrm>
              <a:off x="2757956" y="1410640"/>
              <a:ext cx="919755"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5 x 32b Timers</a:t>
              </a:r>
            </a:p>
          </p:txBody>
        </p:sp>
        <p:sp>
          <p:nvSpPr>
            <p:cNvPr id="12" name="Rounded Rectangle 120">
              <a:hlinkClick r:id="" action="ppaction://noaction"/>
              <a:extLst>
                <a:ext uri="{FF2B5EF4-FFF2-40B4-BE49-F238E27FC236}">
                  <a16:creationId xmlns:a16="http://schemas.microsoft.com/office/drawing/2014/main" id="{ADE52D78-28D0-4B36-842A-06EF03BD017C}"/>
                </a:ext>
              </a:extLst>
            </p:cNvPr>
            <p:cNvSpPr/>
            <p:nvPr/>
          </p:nvSpPr>
          <p:spPr bwMode="auto">
            <a:xfrm>
              <a:off x="3740091" y="1716663"/>
              <a:ext cx="923084" cy="250446"/>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Windowed WDT</a:t>
              </a:r>
            </a:p>
          </p:txBody>
        </p:sp>
        <p:sp>
          <p:nvSpPr>
            <p:cNvPr id="13" name="Rounded Rectangle 121">
              <a:hlinkClick r:id="" action="ppaction://noaction"/>
              <a:extLst>
                <a:ext uri="{FF2B5EF4-FFF2-40B4-BE49-F238E27FC236}">
                  <a16:creationId xmlns:a16="http://schemas.microsoft.com/office/drawing/2014/main" id="{7D1FD63A-9F18-47BC-9248-1A3D07DF4DA6}"/>
                </a:ext>
              </a:extLst>
            </p:cNvPr>
            <p:cNvSpPr/>
            <p:nvPr/>
          </p:nvSpPr>
          <p:spPr bwMode="auto">
            <a:xfrm>
              <a:off x="2757956" y="1715441"/>
              <a:ext cx="91975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Multi-Rate Timer</a:t>
              </a:r>
            </a:p>
          </p:txBody>
        </p:sp>
        <p:sp>
          <p:nvSpPr>
            <p:cNvPr id="14" name="Rounded Rectangle 122">
              <a:hlinkClick r:id="" action="ppaction://noaction"/>
              <a:extLst>
                <a:ext uri="{FF2B5EF4-FFF2-40B4-BE49-F238E27FC236}">
                  <a16:creationId xmlns:a16="http://schemas.microsoft.com/office/drawing/2014/main" id="{E4C9A596-8A5C-4314-80FD-57D8D8600629}"/>
                </a:ext>
              </a:extLst>
            </p:cNvPr>
            <p:cNvSpPr/>
            <p:nvPr/>
          </p:nvSpPr>
          <p:spPr bwMode="auto">
            <a:xfrm>
              <a:off x="3740091" y="2020240"/>
              <a:ext cx="92308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Micro Timer</a:t>
              </a:r>
            </a:p>
          </p:txBody>
        </p:sp>
        <p:sp>
          <p:nvSpPr>
            <p:cNvPr id="15" name="Rounded Rectangle 123">
              <a:hlinkClick r:id="" action="ppaction://noaction"/>
              <a:extLst>
                <a:ext uri="{FF2B5EF4-FFF2-40B4-BE49-F238E27FC236}">
                  <a16:creationId xmlns:a16="http://schemas.microsoft.com/office/drawing/2014/main" id="{717B4093-E007-4754-9FBC-3937B004B731}"/>
                </a:ext>
              </a:extLst>
            </p:cNvPr>
            <p:cNvSpPr/>
            <p:nvPr/>
          </p:nvSpPr>
          <p:spPr bwMode="auto">
            <a:xfrm>
              <a:off x="570657" y="3442473"/>
              <a:ext cx="1905219" cy="3048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Clock Generation Unit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OSCs, System PLL, USB PLL, Clock Out</a:t>
              </a:r>
            </a:p>
          </p:txBody>
        </p:sp>
        <p:sp>
          <p:nvSpPr>
            <p:cNvPr id="16" name="Rounded Rectangle 124">
              <a:hlinkClick r:id="" action="ppaction://noaction"/>
              <a:extLst>
                <a:ext uri="{FF2B5EF4-FFF2-40B4-BE49-F238E27FC236}">
                  <a16:creationId xmlns:a16="http://schemas.microsoft.com/office/drawing/2014/main" id="{D534E58C-3935-45DB-BFB8-B0E4B80714A0}"/>
                </a:ext>
              </a:extLst>
            </p:cNvPr>
            <p:cNvSpPr/>
            <p:nvPr/>
          </p:nvSpPr>
          <p:spPr bwMode="auto">
            <a:xfrm>
              <a:off x="570876" y="2909073"/>
              <a:ext cx="1905000" cy="4572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Power Control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Single </a:t>
              </a:r>
              <a:r>
                <a:rPr kumimoji="0" lang="en-US" sz="700" b="0" i="0" u="none" strike="noStrike" kern="1200" cap="none" spc="0" normalizeH="0" baseline="0" noProof="0" err="1">
                  <a:ln>
                    <a:noFill/>
                  </a:ln>
                  <a:solidFill>
                    <a:srgbClr val="000000"/>
                  </a:solidFill>
                  <a:effectLst/>
                  <a:uLnTx/>
                  <a:uFillTx/>
                  <a:latin typeface="Calibri" pitchFamily="34" charset="0"/>
                  <a:ea typeface="+mn-ea"/>
                  <a:cs typeface="Calibri" pitchFamily="34" charset="0"/>
                </a:rPr>
                <a:t>V</a:t>
              </a:r>
              <a:r>
                <a:rPr kumimoji="0" lang="en-US" sz="700" b="0" i="0" u="none" strike="noStrike" kern="1200" cap="none" spc="0" normalizeH="0" baseline="-25000" noProof="0" err="1">
                  <a:ln>
                    <a:noFill/>
                  </a:ln>
                  <a:solidFill>
                    <a:srgbClr val="000000"/>
                  </a:solidFill>
                  <a:effectLst/>
                  <a:uLnTx/>
                  <a:uFillTx/>
                  <a:latin typeface="Calibri" pitchFamily="34" charset="0"/>
                  <a:ea typeface="+mn-ea"/>
                  <a:cs typeface="Calibri" pitchFamily="34" charset="0"/>
                </a:rPr>
                <a:t>dd</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power supply, POR, BOD, reduced power modes </a:t>
              </a:r>
              <a:r>
                <a:rPr kumimoji="0" lang="mr-IN"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DCDC converter</a:t>
              </a:r>
            </a:p>
          </p:txBody>
        </p:sp>
        <p:sp>
          <p:nvSpPr>
            <p:cNvPr id="17" name="Rounded Rectangle 130">
              <a:extLst>
                <a:ext uri="{FF2B5EF4-FFF2-40B4-BE49-F238E27FC236}">
                  <a16:creationId xmlns:a16="http://schemas.microsoft.com/office/drawing/2014/main" id="{DF7EAB91-B1E9-4F91-A3E4-39DFCB22D937}"/>
                </a:ext>
              </a:extLst>
            </p:cNvPr>
            <p:cNvSpPr>
              <a:spLocks noChangeArrowheads="1"/>
            </p:cNvSpPr>
            <p:nvPr/>
          </p:nvSpPr>
          <p:spPr bwMode="auto">
            <a:xfrm>
              <a:off x="2759152" y="3559153"/>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AES-256</a:t>
              </a:r>
            </a:p>
          </p:txBody>
        </p:sp>
        <p:sp>
          <p:nvSpPr>
            <p:cNvPr id="18" name="Rectangle 45">
              <a:hlinkClick r:id="" action="ppaction://noaction"/>
              <a:extLst>
                <a:ext uri="{FF2B5EF4-FFF2-40B4-BE49-F238E27FC236}">
                  <a16:creationId xmlns:a16="http://schemas.microsoft.com/office/drawing/2014/main" id="{2266A26E-368A-4F95-B935-732FF0393C08}"/>
                </a:ext>
              </a:extLst>
            </p:cNvPr>
            <p:cNvSpPr>
              <a:spLocks noChangeArrowheads="1"/>
            </p:cNvSpPr>
            <p:nvPr/>
          </p:nvSpPr>
          <p:spPr bwMode="auto">
            <a:xfrm>
              <a:off x="570658" y="4332226"/>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FLASH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640KB</a:t>
              </a:r>
            </a:p>
          </p:txBody>
        </p:sp>
        <p:sp>
          <p:nvSpPr>
            <p:cNvPr id="19" name="Rectangle 33">
              <a:hlinkClick r:id="" action="ppaction://noaction"/>
              <a:extLst>
                <a:ext uri="{FF2B5EF4-FFF2-40B4-BE49-F238E27FC236}">
                  <a16:creationId xmlns:a16="http://schemas.microsoft.com/office/drawing/2014/main" id="{BA78FE18-1A8E-41DB-8E39-0CF5D3726E4C}"/>
                </a:ext>
              </a:extLst>
            </p:cNvPr>
            <p:cNvSpPr>
              <a:spLocks noChangeArrowheads="1"/>
            </p:cNvSpPr>
            <p:nvPr/>
          </p:nvSpPr>
          <p:spPr bwMode="auto">
            <a:xfrm>
              <a:off x="570657" y="5489798"/>
              <a:ext cx="1905219" cy="297630"/>
            </a:xfrm>
            <a:prstGeom prst="rect">
              <a:avLst/>
            </a:prstGeom>
            <a:solidFill>
              <a:srgbClr val="FF9999"/>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SPI/QSPI Interpose</a:t>
              </a:r>
              <a:endPar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endParaRPr>
            </a:p>
          </p:txBody>
        </p:sp>
        <p:sp>
          <p:nvSpPr>
            <p:cNvPr id="20" name="Rounded Rectangle 111">
              <a:hlinkClick r:id="" action="ppaction://noaction"/>
              <a:extLst>
                <a:ext uri="{FF2B5EF4-FFF2-40B4-BE49-F238E27FC236}">
                  <a16:creationId xmlns:a16="http://schemas.microsoft.com/office/drawing/2014/main" id="{8B644446-AD58-45F5-ADD7-85F98575241C}"/>
                </a:ext>
              </a:extLst>
            </p:cNvPr>
            <p:cNvSpPr>
              <a:spLocks noChangeArrowheads="1"/>
            </p:cNvSpPr>
            <p:nvPr/>
          </p:nvSpPr>
          <p:spPr bwMode="auto">
            <a:xfrm>
              <a:off x="570877" y="1974283"/>
              <a:ext cx="1905000"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cxnSp>
          <p:nvCxnSpPr>
            <p:cNvPr id="21" name="Straight Connector 80">
              <a:extLst>
                <a:ext uri="{FF2B5EF4-FFF2-40B4-BE49-F238E27FC236}">
                  <a16:creationId xmlns:a16="http://schemas.microsoft.com/office/drawing/2014/main" id="{F791EA50-08D1-4E19-9700-74BF29F76451}"/>
                </a:ext>
              </a:extLst>
            </p:cNvPr>
            <p:cNvCxnSpPr>
              <a:cxnSpLocks/>
            </p:cNvCxnSpPr>
            <p:nvPr/>
          </p:nvCxnSpPr>
          <p:spPr>
            <a:xfrm>
              <a:off x="570876" y="1744251"/>
              <a:ext cx="1905000" cy="0"/>
            </a:xfrm>
            <a:prstGeom prst="line">
              <a:avLst/>
            </a:prstGeom>
            <a:ln w="6350"/>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CD6FB818-A008-416F-B7FE-46CF2DBCAC16}"/>
                </a:ext>
              </a:extLst>
            </p:cNvPr>
            <p:cNvSpPr/>
            <p:nvPr/>
          </p:nvSpPr>
          <p:spPr>
            <a:xfrm>
              <a:off x="849592" y="1723814"/>
              <a:ext cx="1364476"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Calibri" pitchFamily="34" charset="0"/>
                  <a:ea typeface="+mn-ea"/>
                  <a:cs typeface="+mn-cs"/>
                </a:rPr>
                <a:t>TrustZone, MPU, FPU,</a:t>
              </a:r>
              <a:r>
                <a:rPr kumimoji="0" lang="en-US" sz="800" b="0" i="1" u="none" strike="noStrike" kern="1200" cap="none" spc="0" normalizeH="0" baseline="0" noProof="0">
                  <a:ln>
                    <a:noFill/>
                  </a:ln>
                  <a:solidFill>
                    <a:srgbClr val="000000"/>
                  </a:solidFill>
                  <a:effectLst/>
                  <a:uLnTx/>
                  <a:uFillTx/>
                  <a:latin typeface="Calibri" pitchFamily="34" charset="0"/>
                  <a:ea typeface="+mn-ea"/>
                  <a:cs typeface="Calibri" pitchFamily="34" charset="0"/>
                </a:rPr>
                <a:t> SIMD</a:t>
              </a:r>
            </a:p>
          </p:txBody>
        </p:sp>
        <p:sp>
          <p:nvSpPr>
            <p:cNvPr id="23" name="Rectangle 22">
              <a:extLst>
                <a:ext uri="{FF2B5EF4-FFF2-40B4-BE49-F238E27FC236}">
                  <a16:creationId xmlns:a16="http://schemas.microsoft.com/office/drawing/2014/main" id="{C63776B0-0D25-4EC9-A836-839A73C6F9D2}"/>
                </a:ext>
              </a:extLst>
            </p:cNvPr>
            <p:cNvSpPr/>
            <p:nvPr/>
          </p:nvSpPr>
          <p:spPr>
            <a:xfrm>
              <a:off x="579339" y="1162453"/>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Core Platform</a:t>
              </a:r>
            </a:p>
          </p:txBody>
        </p:sp>
        <p:sp>
          <p:nvSpPr>
            <p:cNvPr id="24" name="Rectangle 23">
              <a:extLst>
                <a:ext uri="{FF2B5EF4-FFF2-40B4-BE49-F238E27FC236}">
                  <a16:creationId xmlns:a16="http://schemas.microsoft.com/office/drawing/2014/main" id="{4CA85F05-D437-4988-B4BB-5E1D98EC9C1F}"/>
                </a:ext>
              </a:extLst>
            </p:cNvPr>
            <p:cNvSpPr/>
            <p:nvPr/>
          </p:nvSpPr>
          <p:spPr>
            <a:xfrm>
              <a:off x="570657" y="2664275"/>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System Control</a:t>
              </a:r>
            </a:p>
          </p:txBody>
        </p:sp>
        <p:sp>
          <p:nvSpPr>
            <p:cNvPr id="25" name="Rectangle 22">
              <a:hlinkClick r:id="" action="ppaction://noaction"/>
              <a:extLst>
                <a:ext uri="{FF2B5EF4-FFF2-40B4-BE49-F238E27FC236}">
                  <a16:creationId xmlns:a16="http://schemas.microsoft.com/office/drawing/2014/main" id="{5458A1DD-0AFB-483F-B3CB-C979F3FD90C3}"/>
                </a:ext>
              </a:extLst>
            </p:cNvPr>
            <p:cNvSpPr>
              <a:spLocks noChangeArrowheads="1"/>
            </p:cNvSpPr>
            <p:nvPr/>
          </p:nvSpPr>
          <p:spPr bwMode="auto">
            <a:xfrm>
              <a:off x="1552792"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26" name="Rectangle 25">
              <a:extLst>
                <a:ext uri="{FF2B5EF4-FFF2-40B4-BE49-F238E27FC236}">
                  <a16:creationId xmlns:a16="http://schemas.microsoft.com/office/drawing/2014/main" id="{001B5DB7-B0AD-42BE-B5B9-48E53FC58955}"/>
                </a:ext>
              </a:extLst>
            </p:cNvPr>
            <p:cNvSpPr/>
            <p:nvPr/>
          </p:nvSpPr>
          <p:spPr>
            <a:xfrm>
              <a:off x="2757956" y="1171740"/>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Timers</a:t>
              </a:r>
            </a:p>
          </p:txBody>
        </p:sp>
        <p:sp>
          <p:nvSpPr>
            <p:cNvPr id="27" name="Rectangle 26">
              <a:extLst>
                <a:ext uri="{FF2B5EF4-FFF2-40B4-BE49-F238E27FC236}">
                  <a16:creationId xmlns:a16="http://schemas.microsoft.com/office/drawing/2014/main" id="{04690B33-DF5C-446F-BFC0-30DF3383B5C4}"/>
                </a:ext>
              </a:extLst>
            </p:cNvPr>
            <p:cNvSpPr/>
            <p:nvPr/>
          </p:nvSpPr>
          <p:spPr>
            <a:xfrm>
              <a:off x="570657" y="409440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Memory</a:t>
              </a:r>
            </a:p>
          </p:txBody>
        </p:sp>
        <p:sp>
          <p:nvSpPr>
            <p:cNvPr id="28" name="Rectangle 45">
              <a:hlinkClick r:id="" action="ppaction://noaction"/>
              <a:extLst>
                <a:ext uri="{FF2B5EF4-FFF2-40B4-BE49-F238E27FC236}">
                  <a16:creationId xmlns:a16="http://schemas.microsoft.com/office/drawing/2014/main" id="{98E0049E-48AB-40F2-B9F3-4DB8DBDA817E}"/>
                </a:ext>
              </a:extLst>
            </p:cNvPr>
            <p:cNvSpPr>
              <a:spLocks noChangeArrowheads="1"/>
            </p:cNvSpPr>
            <p:nvPr/>
          </p:nvSpPr>
          <p:spPr bwMode="auto">
            <a:xfrm>
              <a:off x="570658" y="4656044"/>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RAM</a:t>
              </a:r>
              <a:endParaRPr kumimoji="0" lang="en-US" sz="10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320 KB</a:t>
              </a:r>
            </a:p>
          </p:txBody>
        </p:sp>
        <p:sp>
          <p:nvSpPr>
            <p:cNvPr id="29" name="Rectangle 45">
              <a:hlinkClick r:id="" action="ppaction://noaction"/>
              <a:extLst>
                <a:ext uri="{FF2B5EF4-FFF2-40B4-BE49-F238E27FC236}">
                  <a16:creationId xmlns:a16="http://schemas.microsoft.com/office/drawing/2014/main" id="{C6B5B7F3-8E32-48F7-AC24-B127396E2700}"/>
                </a:ext>
              </a:extLst>
            </p:cNvPr>
            <p:cNvSpPr>
              <a:spLocks noChangeArrowheads="1"/>
            </p:cNvSpPr>
            <p:nvPr/>
          </p:nvSpPr>
          <p:spPr bwMode="auto">
            <a:xfrm>
              <a:off x="570658" y="4979840"/>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ROM </a:t>
              </a:r>
              <a:r>
                <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(128KB)</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Boot code </a:t>
              </a:r>
            </a:p>
          </p:txBody>
        </p:sp>
        <p:sp>
          <p:nvSpPr>
            <p:cNvPr id="30" name="Rounded Rectangle 111">
              <a:hlinkClick r:id="" action="ppaction://noaction"/>
              <a:extLst>
                <a:ext uri="{FF2B5EF4-FFF2-40B4-BE49-F238E27FC236}">
                  <a16:creationId xmlns:a16="http://schemas.microsoft.com/office/drawing/2014/main" id="{B86598D2-59CB-4A2D-9A80-5BF773A6C942}"/>
                </a:ext>
              </a:extLst>
            </p:cNvPr>
            <p:cNvSpPr>
              <a:spLocks noChangeArrowheads="1"/>
            </p:cNvSpPr>
            <p:nvPr/>
          </p:nvSpPr>
          <p:spPr bwMode="auto">
            <a:xfrm>
              <a:off x="570877" y="2331602"/>
              <a:ext cx="919534"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DSP Accelerator</a:t>
              </a:r>
            </a:p>
          </p:txBody>
        </p:sp>
        <p:sp>
          <p:nvSpPr>
            <p:cNvPr id="31" name="Rounded Rectangle 111">
              <a:hlinkClick r:id="" action="ppaction://noaction"/>
              <a:extLst>
                <a:ext uri="{FF2B5EF4-FFF2-40B4-BE49-F238E27FC236}">
                  <a16:creationId xmlns:a16="http://schemas.microsoft.com/office/drawing/2014/main" id="{3E20F0D1-C7B4-48DA-9981-945600C27167}"/>
                </a:ext>
              </a:extLst>
            </p:cNvPr>
            <p:cNvSpPr>
              <a:spLocks noChangeArrowheads="1"/>
            </p:cNvSpPr>
            <p:nvPr/>
          </p:nvSpPr>
          <p:spPr bwMode="auto">
            <a:xfrm>
              <a:off x="1552792" y="2331602"/>
              <a:ext cx="930570" cy="315453"/>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Crypto Engine</a:t>
              </a:r>
            </a:p>
          </p:txBody>
        </p:sp>
        <p:sp>
          <p:nvSpPr>
            <p:cNvPr id="32" name="Rounded Rectangle 113">
              <a:hlinkClick r:id="" action="ppaction://noaction"/>
              <a:extLst>
                <a:ext uri="{FF2B5EF4-FFF2-40B4-BE49-F238E27FC236}">
                  <a16:creationId xmlns:a16="http://schemas.microsoft.com/office/drawing/2014/main" id="{E85B9A9B-F2C2-418A-BBC7-29B054D95B1F}"/>
                </a:ext>
              </a:extLst>
            </p:cNvPr>
            <p:cNvSpPr>
              <a:spLocks noChangeArrowheads="1"/>
            </p:cNvSpPr>
            <p:nvPr/>
          </p:nvSpPr>
          <p:spPr bwMode="auto">
            <a:xfrm>
              <a:off x="2761918" y="2575139"/>
              <a:ext cx="1893276" cy="274320"/>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Comm Interfaces</a:t>
              </a:r>
            </a:p>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Supports UART, SPI, I2C, I2S</a:t>
              </a:r>
              <a:endPar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3" name="Rectangle 32">
              <a:extLst>
                <a:ext uri="{FF2B5EF4-FFF2-40B4-BE49-F238E27FC236}">
                  <a16:creationId xmlns:a16="http://schemas.microsoft.com/office/drawing/2014/main" id="{81881BCE-9371-4677-AC09-F540B1A91517}"/>
                </a:ext>
              </a:extLst>
            </p:cNvPr>
            <p:cNvSpPr/>
            <p:nvPr/>
          </p:nvSpPr>
          <p:spPr>
            <a:xfrm>
              <a:off x="2759152" y="233442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Interfaces</a:t>
              </a:r>
            </a:p>
          </p:txBody>
        </p:sp>
        <p:sp>
          <p:nvSpPr>
            <p:cNvPr id="34" name="Rounded Rectangle 113">
              <a:hlinkClick r:id="" action="ppaction://noaction"/>
              <a:extLst>
                <a:ext uri="{FF2B5EF4-FFF2-40B4-BE49-F238E27FC236}">
                  <a16:creationId xmlns:a16="http://schemas.microsoft.com/office/drawing/2014/main" id="{A2B2004E-198D-4155-B1F1-C81B10CEE232}"/>
                </a:ext>
              </a:extLst>
            </p:cNvPr>
            <p:cNvSpPr>
              <a:spLocks noChangeArrowheads="1"/>
            </p:cNvSpPr>
            <p:nvPr/>
          </p:nvSpPr>
          <p:spPr bwMode="auto">
            <a:xfrm>
              <a:off x="2761918" y="2900877"/>
              <a:ext cx="915792"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HS LSPI</a:t>
              </a:r>
              <a:endPar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5" name="Rounded Rectangle 113">
              <a:hlinkClick r:id="" action="ppaction://noaction"/>
              <a:extLst>
                <a:ext uri="{FF2B5EF4-FFF2-40B4-BE49-F238E27FC236}">
                  <a16:creationId xmlns:a16="http://schemas.microsoft.com/office/drawing/2014/main" id="{DC5F5865-7431-4050-9E9B-55A60C2EE972}"/>
                </a:ext>
              </a:extLst>
            </p:cNvPr>
            <p:cNvSpPr>
              <a:spLocks noChangeArrowheads="1"/>
            </p:cNvSpPr>
            <p:nvPr/>
          </p:nvSpPr>
          <p:spPr bwMode="auto">
            <a:xfrm>
              <a:off x="3740091" y="2900877"/>
              <a:ext cx="910397"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SDIO</a:t>
              </a:r>
            </a:p>
          </p:txBody>
        </p:sp>
        <p:sp>
          <p:nvSpPr>
            <p:cNvPr id="36" name="Rectangle 35">
              <a:extLst>
                <a:ext uri="{FF2B5EF4-FFF2-40B4-BE49-F238E27FC236}">
                  <a16:creationId xmlns:a16="http://schemas.microsoft.com/office/drawing/2014/main" id="{24AD7B64-2000-478E-BCD8-031F2C61B529}"/>
                </a:ext>
              </a:extLst>
            </p:cNvPr>
            <p:cNvSpPr/>
            <p:nvPr/>
          </p:nvSpPr>
          <p:spPr>
            <a:xfrm>
              <a:off x="2742611" y="4927821"/>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Analog</a:t>
              </a:r>
            </a:p>
          </p:txBody>
        </p:sp>
        <p:sp>
          <p:nvSpPr>
            <p:cNvPr id="37" name="Rectangle 33">
              <a:hlinkClick r:id="" action="ppaction://noaction"/>
              <a:extLst>
                <a:ext uri="{FF2B5EF4-FFF2-40B4-BE49-F238E27FC236}">
                  <a16:creationId xmlns:a16="http://schemas.microsoft.com/office/drawing/2014/main" id="{84BFEC33-8989-491C-B8F6-326B7348579D}"/>
                </a:ext>
              </a:extLst>
            </p:cNvPr>
            <p:cNvSpPr>
              <a:spLocks noChangeArrowheads="1"/>
            </p:cNvSpPr>
            <p:nvPr/>
          </p:nvSpPr>
          <p:spPr bwMode="auto">
            <a:xfrm>
              <a:off x="3740090" y="5164323"/>
              <a:ext cx="907740"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ACMP</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8" name="Rectangle 33">
              <a:hlinkClick r:id="" action="ppaction://noaction"/>
              <a:extLst>
                <a:ext uri="{FF2B5EF4-FFF2-40B4-BE49-F238E27FC236}">
                  <a16:creationId xmlns:a16="http://schemas.microsoft.com/office/drawing/2014/main" id="{C3EB53C7-BCAE-4C37-B1E3-084F38DAD964}"/>
                </a:ext>
              </a:extLst>
            </p:cNvPr>
            <p:cNvSpPr>
              <a:spLocks noChangeArrowheads="1"/>
            </p:cNvSpPr>
            <p:nvPr/>
          </p:nvSpPr>
          <p:spPr bwMode="auto">
            <a:xfrm>
              <a:off x="2757956" y="5485984"/>
              <a:ext cx="919754" cy="259830"/>
            </a:xfrm>
            <a:prstGeom prst="rect">
              <a:avLst/>
            </a:prstGeom>
            <a:solidFill>
              <a:srgbClr val="AFAD5B"/>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16ch Cap Touch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9" name="Rectangle 33">
              <a:hlinkClick r:id="" action="ppaction://noaction"/>
              <a:extLst>
                <a:ext uri="{FF2B5EF4-FFF2-40B4-BE49-F238E27FC236}">
                  <a16:creationId xmlns:a16="http://schemas.microsoft.com/office/drawing/2014/main" id="{F60520C3-D40E-443A-A9E6-73125A9293A6}"/>
                </a:ext>
              </a:extLst>
            </p:cNvPr>
            <p:cNvSpPr>
              <a:spLocks noChangeArrowheads="1"/>
            </p:cNvSpPr>
            <p:nvPr/>
          </p:nvSpPr>
          <p:spPr bwMode="auto">
            <a:xfrm>
              <a:off x="3740090" y="5485984"/>
              <a:ext cx="908110" cy="25983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Temp Sensor</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40" name="Rectangle 39">
              <a:extLst>
                <a:ext uri="{FF2B5EF4-FFF2-40B4-BE49-F238E27FC236}">
                  <a16:creationId xmlns:a16="http://schemas.microsoft.com/office/drawing/2014/main" id="{90EDF163-3A68-4F09-8F5E-F2E3209FCB5E}"/>
                </a:ext>
              </a:extLst>
            </p:cNvPr>
            <p:cNvSpPr/>
            <p:nvPr/>
          </p:nvSpPr>
          <p:spPr>
            <a:xfrm>
              <a:off x="2759152" y="3296826"/>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Security</a:t>
              </a:r>
            </a:p>
          </p:txBody>
        </p:sp>
        <p:sp>
          <p:nvSpPr>
            <p:cNvPr id="41" name="Rounded Rectangle 130">
              <a:extLst>
                <a:ext uri="{FF2B5EF4-FFF2-40B4-BE49-F238E27FC236}">
                  <a16:creationId xmlns:a16="http://schemas.microsoft.com/office/drawing/2014/main" id="{C290FEB8-FDD0-42E0-9BFD-4C67A9930548}"/>
                </a:ext>
              </a:extLst>
            </p:cNvPr>
            <p:cNvSpPr>
              <a:spLocks noChangeArrowheads="1"/>
            </p:cNvSpPr>
            <p:nvPr/>
          </p:nvSpPr>
          <p:spPr bwMode="auto">
            <a:xfrm>
              <a:off x="3740092" y="3559153"/>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SHA-2</a:t>
              </a:r>
            </a:p>
          </p:txBody>
        </p:sp>
        <p:sp>
          <p:nvSpPr>
            <p:cNvPr id="42" name="Rounded Rectangle 130">
              <a:extLst>
                <a:ext uri="{FF2B5EF4-FFF2-40B4-BE49-F238E27FC236}">
                  <a16:creationId xmlns:a16="http://schemas.microsoft.com/office/drawing/2014/main" id="{9322CD42-E500-4FCC-ADB2-DDFFD06F0D9B}"/>
                </a:ext>
              </a:extLst>
            </p:cNvPr>
            <p:cNvSpPr>
              <a:spLocks noChangeArrowheads="1"/>
            </p:cNvSpPr>
            <p:nvPr/>
          </p:nvSpPr>
          <p:spPr bwMode="auto">
            <a:xfrm>
              <a:off x="2759152" y="3879697"/>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SRAM PUF</a:t>
              </a:r>
            </a:p>
          </p:txBody>
        </p:sp>
        <p:sp>
          <p:nvSpPr>
            <p:cNvPr id="43" name="Rounded Rectangle 130">
              <a:extLst>
                <a:ext uri="{FF2B5EF4-FFF2-40B4-BE49-F238E27FC236}">
                  <a16:creationId xmlns:a16="http://schemas.microsoft.com/office/drawing/2014/main" id="{C80170DB-D9FA-4F58-99EE-66C7B9D9476C}"/>
                </a:ext>
              </a:extLst>
            </p:cNvPr>
            <p:cNvSpPr>
              <a:spLocks noChangeArrowheads="1"/>
            </p:cNvSpPr>
            <p:nvPr/>
          </p:nvSpPr>
          <p:spPr bwMode="auto">
            <a:xfrm>
              <a:off x="3740092" y="3879697"/>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PRINCE</a:t>
              </a:r>
            </a:p>
          </p:txBody>
        </p:sp>
        <p:sp>
          <p:nvSpPr>
            <p:cNvPr id="44" name="Rounded Rectangle 130">
              <a:extLst>
                <a:ext uri="{FF2B5EF4-FFF2-40B4-BE49-F238E27FC236}">
                  <a16:creationId xmlns:a16="http://schemas.microsoft.com/office/drawing/2014/main" id="{8CFCD009-9A82-46BE-8FFA-FCB1AD5AB465}"/>
                </a:ext>
              </a:extLst>
            </p:cNvPr>
            <p:cNvSpPr>
              <a:spLocks noChangeArrowheads="1"/>
            </p:cNvSpPr>
            <p:nvPr/>
          </p:nvSpPr>
          <p:spPr bwMode="auto">
            <a:xfrm>
              <a:off x="2759152" y="4199599"/>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PKA</a:t>
              </a:r>
            </a:p>
          </p:txBody>
        </p:sp>
        <p:sp>
          <p:nvSpPr>
            <p:cNvPr id="45" name="Rounded Rectangle 130">
              <a:extLst>
                <a:ext uri="{FF2B5EF4-FFF2-40B4-BE49-F238E27FC236}">
                  <a16:creationId xmlns:a16="http://schemas.microsoft.com/office/drawing/2014/main" id="{EDA33799-6F70-46EA-9873-81387D185851}"/>
                </a:ext>
              </a:extLst>
            </p:cNvPr>
            <p:cNvSpPr>
              <a:spLocks noChangeArrowheads="1"/>
            </p:cNvSpPr>
            <p:nvPr/>
          </p:nvSpPr>
          <p:spPr bwMode="auto">
            <a:xfrm>
              <a:off x="3740092" y="4199599"/>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RNG</a:t>
              </a:r>
            </a:p>
          </p:txBody>
        </p:sp>
        <p:sp>
          <p:nvSpPr>
            <p:cNvPr id="46" name="Rounded Rectangle 130">
              <a:extLst>
                <a:ext uri="{FF2B5EF4-FFF2-40B4-BE49-F238E27FC236}">
                  <a16:creationId xmlns:a16="http://schemas.microsoft.com/office/drawing/2014/main" id="{03E9FD81-40BD-4552-9A77-F1CB21F1FFB5}"/>
                </a:ext>
              </a:extLst>
            </p:cNvPr>
            <p:cNvSpPr>
              <a:spLocks noChangeArrowheads="1"/>
            </p:cNvSpPr>
            <p:nvPr/>
          </p:nvSpPr>
          <p:spPr bwMode="auto">
            <a:xfrm>
              <a:off x="2759152" y="4516271"/>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OTP</a:t>
              </a:r>
            </a:p>
          </p:txBody>
        </p:sp>
        <p:sp>
          <p:nvSpPr>
            <p:cNvPr id="47" name="Rounded Rectangle 130">
              <a:extLst>
                <a:ext uri="{FF2B5EF4-FFF2-40B4-BE49-F238E27FC236}">
                  <a16:creationId xmlns:a16="http://schemas.microsoft.com/office/drawing/2014/main" id="{53335410-314A-4C6E-933E-71FC141D7646}"/>
                </a:ext>
              </a:extLst>
            </p:cNvPr>
            <p:cNvSpPr>
              <a:spLocks noChangeArrowheads="1"/>
            </p:cNvSpPr>
            <p:nvPr/>
          </p:nvSpPr>
          <p:spPr bwMode="auto">
            <a:xfrm>
              <a:off x="3740092" y="4516271"/>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UID</a:t>
              </a:r>
            </a:p>
          </p:txBody>
        </p:sp>
        <p:sp>
          <p:nvSpPr>
            <p:cNvPr id="48" name="Rectangle 47">
              <a:extLst>
                <a:ext uri="{FF2B5EF4-FFF2-40B4-BE49-F238E27FC236}">
                  <a16:creationId xmlns:a16="http://schemas.microsoft.com/office/drawing/2014/main" id="{4DFF37FF-11EB-4FA3-86EB-879D06AF4933}"/>
                </a:ext>
              </a:extLst>
            </p:cNvPr>
            <p:cNvSpPr/>
            <p:nvPr/>
          </p:nvSpPr>
          <p:spPr>
            <a:xfrm>
              <a:off x="570657" y="5253577"/>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MSFT Filter</a:t>
              </a:r>
            </a:p>
          </p:txBody>
        </p:sp>
      </p:grpSp>
    </p:spTree>
    <p:extLst>
      <p:ext uri="{BB962C8B-B14F-4D97-AF65-F5344CB8AC3E}">
        <p14:creationId xmlns:p14="http://schemas.microsoft.com/office/powerpoint/2010/main" val="30677977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2B29F9-499E-4124-A0F2-4E97F715D15A}"/>
              </a:ext>
            </a:extLst>
          </p:cNvPr>
          <p:cNvSpPr>
            <a:spLocks noGrp="1"/>
          </p:cNvSpPr>
          <p:nvPr>
            <p:ph type="title"/>
          </p:nvPr>
        </p:nvSpPr>
        <p:spPr/>
        <p:txBody>
          <a:bodyPr/>
          <a:lstStyle/>
          <a:p>
            <a:r>
              <a:rPr lang="en-US"/>
              <a:t>Platform trust hierarchy</a:t>
            </a:r>
          </a:p>
        </p:txBody>
      </p:sp>
      <p:sp>
        <p:nvSpPr>
          <p:cNvPr id="3" name="Espace réservé du texte 2">
            <a:extLst>
              <a:ext uri="{FF2B5EF4-FFF2-40B4-BE49-F238E27FC236}">
                <a16:creationId xmlns:a16="http://schemas.microsoft.com/office/drawing/2014/main" id="{16BA19C8-86B2-417F-88E2-276E3285C932}"/>
              </a:ext>
            </a:extLst>
          </p:cNvPr>
          <p:cNvSpPr>
            <a:spLocks noGrp="1"/>
          </p:cNvSpPr>
          <p:nvPr>
            <p:ph type="body" sz="quarter" idx="10"/>
          </p:nvPr>
        </p:nvSpPr>
        <p:spPr>
          <a:xfrm>
            <a:off x="274638" y="1212850"/>
            <a:ext cx="7543799" cy="3200876"/>
          </a:xfrm>
        </p:spPr>
        <p:txBody>
          <a:bodyPr/>
          <a:lstStyle/>
          <a:p>
            <a:pPr>
              <a:spcBef>
                <a:spcPts val="1200"/>
              </a:spcBef>
            </a:pPr>
            <a:r>
              <a:rPr lang="en-US"/>
              <a:t>Scalable security architecture</a:t>
            </a:r>
          </a:p>
          <a:p>
            <a:pPr>
              <a:spcBef>
                <a:spcPts val="1200"/>
              </a:spcBef>
            </a:pPr>
            <a:r>
              <a:rPr lang="en-US"/>
              <a:t>Motherboard contains master RoT</a:t>
            </a:r>
          </a:p>
          <a:p>
            <a:pPr>
              <a:spcBef>
                <a:spcPts val="1200"/>
              </a:spcBef>
            </a:pPr>
            <a:r>
              <a:rPr lang="en-US"/>
              <a:t>Each peripheral has a slave RoT capabilities interposed or native</a:t>
            </a:r>
          </a:p>
          <a:p>
            <a:pPr>
              <a:spcBef>
                <a:spcPts val="1200"/>
              </a:spcBef>
            </a:pPr>
            <a:r>
              <a:rPr lang="en-US"/>
              <a:t>NIST 800-193 principles enforced at each level</a:t>
            </a:r>
          </a:p>
          <a:p>
            <a:pPr>
              <a:spcBef>
                <a:spcPts val="1200"/>
              </a:spcBef>
            </a:pPr>
            <a:r>
              <a:rPr lang="en-US"/>
              <a:t>Master attests to platform firmware integrity</a:t>
            </a:r>
          </a:p>
          <a:p>
            <a:endParaRPr lang="en-US"/>
          </a:p>
        </p:txBody>
      </p:sp>
      <p:pic>
        <p:nvPicPr>
          <p:cNvPr id="45" name="Image 44">
            <a:extLst>
              <a:ext uri="{FF2B5EF4-FFF2-40B4-BE49-F238E27FC236}">
                <a16:creationId xmlns:a16="http://schemas.microsoft.com/office/drawing/2014/main" id="{12BDBD6B-F364-441F-8738-4463916DD411}"/>
              </a:ext>
            </a:extLst>
          </p:cNvPr>
          <p:cNvPicPr>
            <a:picLocks noChangeAspect="1"/>
          </p:cNvPicPr>
          <p:nvPr/>
        </p:nvPicPr>
        <p:blipFill>
          <a:blip r:embed="rId2"/>
          <a:stretch>
            <a:fillRect/>
          </a:stretch>
        </p:blipFill>
        <p:spPr>
          <a:xfrm>
            <a:off x="8047037" y="1211302"/>
            <a:ext cx="3814599" cy="5022309"/>
          </a:xfrm>
          <a:prstGeom prst="rect">
            <a:avLst/>
          </a:prstGeom>
        </p:spPr>
      </p:pic>
    </p:spTree>
    <p:extLst>
      <p:ext uri="{BB962C8B-B14F-4D97-AF65-F5344CB8AC3E}">
        <p14:creationId xmlns:p14="http://schemas.microsoft.com/office/powerpoint/2010/main" val="375966377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7A12B8-5AA3-4B53-817A-1483ADEEAD49}"/>
              </a:ext>
            </a:extLst>
          </p:cNvPr>
          <p:cNvSpPr>
            <a:spLocks noGrp="1"/>
          </p:cNvSpPr>
          <p:nvPr>
            <p:ph type="title"/>
          </p:nvPr>
        </p:nvSpPr>
        <p:spPr/>
        <p:txBody>
          <a:bodyPr/>
          <a:lstStyle/>
          <a:p>
            <a:r>
              <a:rPr lang="en-US" sz="3200"/>
              <a:t>NIST 800-193 : Protect, Detect, Recover</a:t>
            </a:r>
            <a:endParaRPr lang="en-US"/>
          </a:p>
        </p:txBody>
      </p:sp>
      <p:sp>
        <p:nvSpPr>
          <p:cNvPr id="3" name="Espace réservé du texte 2">
            <a:extLst>
              <a:ext uri="{FF2B5EF4-FFF2-40B4-BE49-F238E27FC236}">
                <a16:creationId xmlns:a16="http://schemas.microsoft.com/office/drawing/2014/main" id="{4335CEA0-6590-4436-8C3D-030A8B39DF5E}"/>
              </a:ext>
            </a:extLst>
          </p:cNvPr>
          <p:cNvSpPr>
            <a:spLocks noGrp="1"/>
          </p:cNvSpPr>
          <p:nvPr>
            <p:ph type="body" sz="quarter" idx="10"/>
          </p:nvPr>
        </p:nvSpPr>
        <p:spPr>
          <a:xfrm>
            <a:off x="274638" y="1212850"/>
            <a:ext cx="8218683" cy="4419671"/>
          </a:xfrm>
        </p:spPr>
        <p:txBody>
          <a:bodyPr/>
          <a:lstStyle/>
          <a:p>
            <a:pPr>
              <a:spcBef>
                <a:spcPts val="1200"/>
              </a:spcBef>
            </a:pPr>
            <a:r>
              <a:rPr lang="en-US"/>
              <a:t>Authenticate integrity of all firmware updates</a:t>
            </a:r>
          </a:p>
          <a:p>
            <a:pPr>
              <a:spcBef>
                <a:spcPts val="1200"/>
              </a:spcBef>
            </a:pPr>
            <a:r>
              <a:rPr lang="en-US"/>
              <a:t>Root(s) of trust &amp; chain(s) of trust across the platform</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Detect unauthorized access or corruption</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Generate traces &amp; events to help detect anomalies</a:t>
            </a:r>
            <a:endParaRPr lang="en-US"/>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Restore firmware to state of integrity Automatic, Automatable and manual recovery scenarios</a:t>
            </a:r>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a:r>
              <a:rPr lang="en-US" sz="2400">
                <a:hlinkClick r:id="rId2"/>
              </a:rPr>
              <a:t>https://csrc.nist.gov/publications/detail/sp/800-193/final</a:t>
            </a:r>
            <a:endParaRPr lang="en-US" sz="2400"/>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a:p>
        </p:txBody>
      </p:sp>
      <p:pic>
        <p:nvPicPr>
          <p:cNvPr id="10" name="Image 9">
            <a:extLst>
              <a:ext uri="{FF2B5EF4-FFF2-40B4-BE49-F238E27FC236}">
                <a16:creationId xmlns:a16="http://schemas.microsoft.com/office/drawing/2014/main" id="{73C70CA6-5BD4-4C21-8658-206D25A5A282}"/>
              </a:ext>
            </a:extLst>
          </p:cNvPr>
          <p:cNvPicPr>
            <a:picLocks noChangeAspect="1"/>
          </p:cNvPicPr>
          <p:nvPr/>
        </p:nvPicPr>
        <p:blipFill>
          <a:blip r:embed="rId3"/>
          <a:stretch>
            <a:fillRect/>
          </a:stretch>
        </p:blipFill>
        <p:spPr>
          <a:xfrm>
            <a:off x="8495688" y="1011207"/>
            <a:ext cx="3666148" cy="4643436"/>
          </a:xfrm>
          <a:prstGeom prst="rect">
            <a:avLst/>
          </a:prstGeom>
        </p:spPr>
      </p:pic>
    </p:spTree>
    <p:extLst>
      <p:ext uri="{BB962C8B-B14F-4D97-AF65-F5344CB8AC3E}">
        <p14:creationId xmlns:p14="http://schemas.microsoft.com/office/powerpoint/2010/main" val="62387047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Host firmware attestation with Cerberus</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274638" y="1212850"/>
            <a:ext cx="7315199" cy="4659737"/>
          </a:xfrm>
        </p:spPr>
        <p:txBody>
          <a:bodyPr/>
          <a:lstStyle/>
          <a:p>
            <a:pPr lvl="0"/>
            <a:r>
              <a:rPr lang="en-US"/>
              <a:t>Cerberus is an enforcement mechanism</a:t>
            </a:r>
          </a:p>
          <a:p>
            <a:pPr lvl="1"/>
            <a:r>
              <a:rPr lang="en-US"/>
              <a:t>The chip validates the firmware hashes against its stored ones - it stores good hashes in a signed manifest called PFM - and will cut the power to components that fail validation</a:t>
            </a:r>
          </a:p>
          <a:p>
            <a:pPr lvl="0">
              <a:spcBef>
                <a:spcPts val="1200"/>
              </a:spcBef>
            </a:pPr>
            <a:r>
              <a:rPr lang="en-US"/>
              <a:t>Attestation Service ensures that only hosts with acceptable versions of Cerberus PFM pass attestation</a:t>
            </a:r>
            <a:endParaRPr lang="fr-FR"/>
          </a:p>
          <a:p>
            <a:pPr lvl="1"/>
            <a:r>
              <a:rPr lang="en-US"/>
              <a:t>Attestation Service collects Cerberus Measurement logs, parse the logs and calculate the Cerberus PCR0 value. This value is used to seal Attestation Service response to the Cerberus chip </a:t>
            </a:r>
          </a:p>
          <a:p>
            <a:pPr lvl="1"/>
            <a:r>
              <a:rPr lang="en-US"/>
              <a:t>With Cerberus V1, there are two levels of sealing: one to the Cerberus chip and one to the host TPM</a:t>
            </a:r>
          </a:p>
          <a:p>
            <a:pPr lvl="0"/>
            <a:r>
              <a:rPr lang="en-US"/>
              <a:t>Note: When TPM functionality will be folded into Cerberus V2, double sealing will no longer be required</a:t>
            </a:r>
            <a:endParaRPr lang="en-IN"/>
          </a:p>
        </p:txBody>
      </p:sp>
      <p:graphicFrame>
        <p:nvGraphicFramePr>
          <p:cNvPr id="2" name="Objet 1">
            <a:extLst>
              <a:ext uri="{FF2B5EF4-FFF2-40B4-BE49-F238E27FC236}">
                <a16:creationId xmlns:a16="http://schemas.microsoft.com/office/drawing/2014/main" id="{BCC7C081-32AD-4063-8158-5FD99CFB33D1}"/>
              </a:ext>
            </a:extLst>
          </p:cNvPr>
          <p:cNvGraphicFramePr>
            <a:graphicFrameLocks noChangeAspect="1"/>
          </p:cNvGraphicFramePr>
          <p:nvPr>
            <p:extLst>
              <p:ext uri="{D42A27DB-BD31-4B8C-83A1-F6EECF244321}">
                <p14:modId xmlns:p14="http://schemas.microsoft.com/office/powerpoint/2010/main" val="615701210"/>
              </p:ext>
            </p:extLst>
          </p:nvPr>
        </p:nvGraphicFramePr>
        <p:xfrm>
          <a:off x="7521438" y="1305322"/>
          <a:ext cx="4642765" cy="5127109"/>
        </p:xfrm>
        <a:graphic>
          <a:graphicData uri="http://schemas.openxmlformats.org/presentationml/2006/ole">
            <mc:AlternateContent xmlns:mc="http://schemas.openxmlformats.org/markup-compatibility/2006">
              <mc:Choice xmlns:v="urn:schemas-microsoft-com:vml" Requires="v">
                <p:oleObj spid="_x0000_s1029" name="Visio" r:id="rId4" imgW="7343708" imgH="8105795" progId="Visio.Drawing.15">
                  <p:embed/>
                </p:oleObj>
              </mc:Choice>
              <mc:Fallback>
                <p:oleObj name="Visio" r:id="rId4" imgW="7343708" imgH="8105795" progId="Visio.Drawing.15">
                  <p:embed/>
                  <p:pic>
                    <p:nvPicPr>
                      <p:cNvPr id="2" name="Objet 1">
                        <a:extLst>
                          <a:ext uri="{FF2B5EF4-FFF2-40B4-BE49-F238E27FC236}">
                            <a16:creationId xmlns:a16="http://schemas.microsoft.com/office/drawing/2014/main" id="{BCC7C081-32AD-4063-8158-5FD99CFB33D1}"/>
                          </a:ext>
                        </a:extLst>
                      </p:cNvPr>
                      <p:cNvPicPr/>
                      <p:nvPr/>
                    </p:nvPicPr>
                    <p:blipFill>
                      <a:blip r:embed="rId5"/>
                      <a:stretch>
                        <a:fillRect/>
                      </a:stretch>
                    </p:blipFill>
                    <p:spPr>
                      <a:xfrm>
                        <a:off x="7521438" y="1305322"/>
                        <a:ext cx="4642765" cy="5127109"/>
                      </a:xfrm>
                      <a:prstGeom prst="rect">
                        <a:avLst/>
                      </a:prstGeom>
                    </p:spPr>
                  </p:pic>
                </p:oleObj>
              </mc:Fallback>
            </mc:AlternateContent>
          </a:graphicData>
        </a:graphic>
      </p:graphicFrame>
    </p:spTree>
    <p:extLst>
      <p:ext uri="{BB962C8B-B14F-4D97-AF65-F5344CB8AC3E}">
        <p14:creationId xmlns:p14="http://schemas.microsoft.com/office/powerpoint/2010/main" val="32818234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656B-19E8-407C-A6C6-6626CEFAEA58}"/>
              </a:ext>
            </a:extLst>
          </p:cNvPr>
          <p:cNvSpPr>
            <a:spLocks noGrp="1"/>
          </p:cNvSpPr>
          <p:nvPr>
            <p:ph type="title"/>
          </p:nvPr>
        </p:nvSpPr>
        <p:spPr/>
        <p:txBody>
          <a:bodyPr/>
          <a:lstStyle/>
          <a:p>
            <a:r>
              <a:rPr lang="en-US"/>
              <a:t>To beyond</a:t>
            </a:r>
          </a:p>
        </p:txBody>
      </p:sp>
      <p:sp>
        <p:nvSpPr>
          <p:cNvPr id="3" name="Text Placeholder 2">
            <a:extLst>
              <a:ext uri="{FF2B5EF4-FFF2-40B4-BE49-F238E27FC236}">
                <a16:creationId xmlns:a16="http://schemas.microsoft.com/office/drawing/2014/main" id="{38324335-1481-403B-8782-7427F2A28757}"/>
              </a:ext>
            </a:extLst>
          </p:cNvPr>
          <p:cNvSpPr>
            <a:spLocks noGrp="1"/>
          </p:cNvSpPr>
          <p:nvPr>
            <p:ph type="body" sz="quarter" idx="10"/>
          </p:nvPr>
        </p:nvSpPr>
        <p:spPr>
          <a:xfrm>
            <a:off x="274638" y="1212850"/>
            <a:ext cx="11887200" cy="3717941"/>
          </a:xfrm>
        </p:spPr>
        <p:txBody>
          <a:bodyPr/>
          <a:lstStyle/>
          <a:p>
            <a:r>
              <a:rPr lang="en-US"/>
              <a:t>Blogposts</a:t>
            </a:r>
          </a:p>
          <a:p>
            <a:pPr lvl="1"/>
            <a:r>
              <a:rPr lang="fr-FR" err="1"/>
              <a:t>Microsoft’s</a:t>
            </a:r>
            <a:r>
              <a:rPr lang="fr-FR"/>
              <a:t> Project Olympus </a:t>
            </a:r>
            <a:r>
              <a:rPr lang="fr-FR" err="1"/>
              <a:t>delivers</a:t>
            </a:r>
            <a:r>
              <a:rPr lang="fr-FR"/>
              <a:t> cloud hardware innovation at </a:t>
            </a:r>
            <a:r>
              <a:rPr lang="fr-FR" err="1"/>
              <a:t>scale</a:t>
            </a:r>
            <a:endParaRPr lang="fr-FR"/>
          </a:p>
          <a:p>
            <a:pPr lvl="1"/>
            <a:r>
              <a:rPr lang="fr-FR">
                <a:hlinkClick r:id="rId3"/>
              </a:rPr>
              <a:t>https://azure.microsoft.com/en-us/blog/microsofts-project-olympus-delivers-cloud-hardware-innovation-at-scale/</a:t>
            </a:r>
            <a:endParaRPr lang="en-US"/>
          </a:p>
          <a:p>
            <a:pPr lvl="1"/>
            <a:r>
              <a:rPr lang="en-US"/>
              <a:t>Accelerating open source and hardware innovation to meet data and security demands</a:t>
            </a:r>
          </a:p>
          <a:p>
            <a:pPr lvl="1"/>
            <a:r>
              <a:rPr lang="fr-FR">
                <a:hlinkClick r:id="rId4"/>
              </a:rPr>
              <a:t>https://cloudblogs.microsoft.com/opensource/2020/05/12/ocp-accelerating-open-source-hardware-innovation-data-growth-security/</a:t>
            </a:r>
            <a:endParaRPr lang="fr-FR"/>
          </a:p>
          <a:p>
            <a:endParaRPr lang="en-US"/>
          </a:p>
          <a:p>
            <a:r>
              <a:rPr lang="en-US"/>
              <a:t>GitHub Repos</a:t>
            </a:r>
          </a:p>
          <a:p>
            <a:pPr lvl="1"/>
            <a:r>
              <a:rPr lang="en-US"/>
              <a:t>Project Cerberus specifications</a:t>
            </a:r>
          </a:p>
          <a:p>
            <a:pPr lvl="1"/>
            <a:r>
              <a:rPr lang="fr-FR">
                <a:hlinkClick r:id="rId5"/>
              </a:rPr>
              <a:t>https://github.com/opencomputeproject/Project_Olympus/tree/master/Project_Cerberus</a:t>
            </a:r>
            <a:r>
              <a:rPr lang="fr-FR"/>
              <a:t>  </a:t>
            </a:r>
            <a:endParaRPr lang="en-US"/>
          </a:p>
          <a:p>
            <a:pPr lvl="1"/>
            <a:r>
              <a:rPr lang="en-US"/>
              <a:t>Project-Cerberus</a:t>
            </a:r>
          </a:p>
          <a:p>
            <a:pPr lvl="1"/>
            <a:r>
              <a:rPr lang="fr-FR">
                <a:hlinkClick r:id="rId6"/>
              </a:rPr>
              <a:t>https://github.com/Azure/Project-Cerberus</a:t>
            </a:r>
            <a:r>
              <a:rPr lang="fr-FR"/>
              <a:t> </a:t>
            </a:r>
            <a:endParaRPr lang="en-US"/>
          </a:p>
        </p:txBody>
      </p:sp>
      <p:pic>
        <p:nvPicPr>
          <p:cNvPr id="7" name="Picture 6" descr="A picture containing drawing&#10;&#10;Description automatically generated">
            <a:extLst>
              <a:ext uri="{FF2B5EF4-FFF2-40B4-BE49-F238E27FC236}">
                <a16:creationId xmlns:a16="http://schemas.microsoft.com/office/drawing/2014/main" id="{31CBA177-B8B8-40EF-B696-D3BA33EE2A68}"/>
              </a:ext>
            </a:extLst>
          </p:cNvPr>
          <p:cNvPicPr>
            <a:picLocks noChangeAspect="1"/>
          </p:cNvPicPr>
          <p:nvPr/>
        </p:nvPicPr>
        <p:blipFill>
          <a:blip r:embed="rId7"/>
          <a:stretch>
            <a:fillRect/>
          </a:stretch>
        </p:blipFill>
        <p:spPr>
          <a:xfrm>
            <a:off x="8809037" y="3573462"/>
            <a:ext cx="1050988" cy="1050988"/>
          </a:xfrm>
          <a:prstGeom prst="rect">
            <a:avLst/>
          </a:prstGeom>
        </p:spPr>
      </p:pic>
    </p:spTree>
    <p:extLst>
      <p:ext uri="{BB962C8B-B14F-4D97-AF65-F5344CB8AC3E}">
        <p14:creationId xmlns:p14="http://schemas.microsoft.com/office/powerpoint/2010/main" val="35013076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66037" y="1363662"/>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Leveraging other hardware beside Intel SGX</a:t>
            </a:r>
          </a:p>
        </p:txBody>
      </p:sp>
    </p:spTree>
    <p:extLst>
      <p:ext uri="{BB962C8B-B14F-4D97-AF65-F5344CB8AC3E}">
        <p14:creationId xmlns:p14="http://schemas.microsoft.com/office/powerpoint/2010/main" val="6168835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D8D0-71AE-4147-BFE0-D04C7D2F6FA9}"/>
              </a:ext>
            </a:extLst>
          </p:cNvPr>
          <p:cNvSpPr>
            <a:spLocks noGrp="1"/>
          </p:cNvSpPr>
          <p:nvPr>
            <p:ph type="title"/>
          </p:nvPr>
        </p:nvSpPr>
        <p:spPr/>
        <p:txBody>
          <a:bodyPr/>
          <a:lstStyle/>
          <a:p>
            <a:r>
              <a:rPr lang="en-US"/>
              <a:t>Intel SGX at the hardware level</a:t>
            </a:r>
          </a:p>
        </p:txBody>
      </p:sp>
      <p:sp>
        <p:nvSpPr>
          <p:cNvPr id="63" name="Rectangle 269">
            <a:extLst>
              <a:ext uri="{FF2B5EF4-FFF2-40B4-BE49-F238E27FC236}">
                <a16:creationId xmlns:a16="http://schemas.microsoft.com/office/drawing/2014/main" id="{6B084FD6-EACE-4AD4-B8FE-BFD8DF084AD9}"/>
              </a:ext>
            </a:extLst>
          </p:cNvPr>
          <p:cNvSpPr>
            <a:spLocks noChangeArrowheads="1"/>
          </p:cNvSpPr>
          <p:nvPr/>
        </p:nvSpPr>
        <p:spPr bwMode="auto">
          <a:xfrm>
            <a:off x="3676634" y="2117381"/>
            <a:ext cx="1400035" cy="4096707"/>
          </a:xfrm>
          <a:prstGeom prst="rect">
            <a:avLst/>
          </a:prstGeom>
          <a:solidFill>
            <a:srgbClr val="008000"/>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4" name="Group 63">
            <a:extLst>
              <a:ext uri="{FF2B5EF4-FFF2-40B4-BE49-F238E27FC236}">
                <a16:creationId xmlns:a16="http://schemas.microsoft.com/office/drawing/2014/main" id="{DAB18B08-E374-484F-B234-19F8EE526E7E}"/>
              </a:ext>
            </a:extLst>
          </p:cNvPr>
          <p:cNvGrpSpPr/>
          <p:nvPr/>
        </p:nvGrpSpPr>
        <p:grpSpPr>
          <a:xfrm>
            <a:off x="3671333" y="2115144"/>
            <a:ext cx="1405929" cy="1971286"/>
            <a:chOff x="2074808" y="2073859"/>
            <a:chExt cx="1378487" cy="1932809"/>
          </a:xfrm>
        </p:grpSpPr>
        <p:sp>
          <p:nvSpPr>
            <p:cNvPr id="65" name="Rectangle 269">
              <a:extLst>
                <a:ext uri="{FF2B5EF4-FFF2-40B4-BE49-F238E27FC236}">
                  <a16:creationId xmlns:a16="http://schemas.microsoft.com/office/drawing/2014/main" id="{7BCE48EC-E058-465E-85C4-2350152CE647}"/>
                </a:ext>
              </a:extLst>
            </p:cNvPr>
            <p:cNvSpPr>
              <a:spLocks noChangeArrowheads="1"/>
            </p:cNvSpPr>
            <p:nvPr/>
          </p:nvSpPr>
          <p:spPr bwMode="auto">
            <a:xfrm>
              <a:off x="2074808" y="2073859"/>
              <a:ext cx="1372708" cy="1932809"/>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Enclave</a:t>
              </a:r>
            </a:p>
          </p:txBody>
        </p:sp>
        <p:sp>
          <p:nvSpPr>
            <p:cNvPr id="66" name="Rectangle 121">
              <a:extLst>
                <a:ext uri="{FF2B5EF4-FFF2-40B4-BE49-F238E27FC236}">
                  <a16:creationId xmlns:a16="http://schemas.microsoft.com/office/drawing/2014/main" id="{EDB15E1C-E82D-4F46-B0AC-FD55B7CABD5D}"/>
                </a:ext>
              </a:extLst>
            </p:cNvPr>
            <p:cNvSpPr/>
            <p:nvPr/>
          </p:nvSpPr>
          <p:spPr>
            <a:xfrm>
              <a:off x="2074943" y="2076053"/>
              <a:ext cx="1378352" cy="192533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D407DC4-7C5A-455A-9707-350EB06FE2C4}"/>
              </a:ext>
            </a:extLst>
          </p:cNvPr>
          <p:cNvGrpSpPr/>
          <p:nvPr/>
        </p:nvGrpSpPr>
        <p:grpSpPr>
          <a:xfrm>
            <a:off x="6555948" y="1505800"/>
            <a:ext cx="2219070" cy="4708288"/>
            <a:chOff x="4903118" y="1476409"/>
            <a:chExt cx="2175757" cy="4616388"/>
          </a:xfrm>
        </p:grpSpPr>
        <p:sp>
          <p:nvSpPr>
            <p:cNvPr id="68" name="Rectangle 269">
              <a:extLst>
                <a:ext uri="{FF2B5EF4-FFF2-40B4-BE49-F238E27FC236}">
                  <a16:creationId xmlns:a16="http://schemas.microsoft.com/office/drawing/2014/main" id="{8A647F78-5BA5-4168-8DA7-267AC952F18E}"/>
                </a:ext>
              </a:extLst>
            </p:cNvPr>
            <p:cNvSpPr>
              <a:spLocks noChangeArrowheads="1"/>
            </p:cNvSpPr>
            <p:nvPr/>
          </p:nvSpPr>
          <p:spPr bwMode="auto">
            <a:xfrm>
              <a:off x="5248093" y="1876738"/>
              <a:ext cx="1386542" cy="4216059"/>
            </a:xfrm>
            <a:prstGeom prst="rect">
              <a:avLst/>
            </a:prstGeom>
            <a:solidFill>
              <a:srgbClr val="555E61"/>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9" name="Group 116">
              <a:extLst>
                <a:ext uri="{FF2B5EF4-FFF2-40B4-BE49-F238E27FC236}">
                  <a16:creationId xmlns:a16="http://schemas.microsoft.com/office/drawing/2014/main" id="{EB486A47-2691-4883-9E24-2F405D5F27A0}"/>
                </a:ext>
              </a:extLst>
            </p:cNvPr>
            <p:cNvGrpSpPr/>
            <p:nvPr/>
          </p:nvGrpSpPr>
          <p:grpSpPr>
            <a:xfrm>
              <a:off x="5256064" y="4278454"/>
              <a:ext cx="1372713" cy="1012017"/>
              <a:chOff x="2574726" y="1894847"/>
              <a:chExt cx="1042993" cy="721335"/>
            </a:xfrm>
          </p:grpSpPr>
          <p:sp>
            <p:nvSpPr>
              <p:cNvPr id="74" name="Rectangle 288">
                <a:extLst>
                  <a:ext uri="{FF2B5EF4-FFF2-40B4-BE49-F238E27FC236}">
                    <a16:creationId xmlns:a16="http://schemas.microsoft.com/office/drawing/2014/main" id="{C858C085-ED1C-4745-848F-A6252D841F25}"/>
                  </a:ext>
                </a:extLst>
              </p:cNvPr>
              <p:cNvSpPr>
                <a:spLocks noChangeArrowheads="1"/>
              </p:cNvSpPr>
              <p:nvPr/>
            </p:nvSpPr>
            <p:spPr bwMode="auto">
              <a:xfrm>
                <a:off x="2574728" y="2039114"/>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5" name="Rectangle 288">
                <a:extLst>
                  <a:ext uri="{FF2B5EF4-FFF2-40B4-BE49-F238E27FC236}">
                    <a16:creationId xmlns:a16="http://schemas.microsoft.com/office/drawing/2014/main" id="{F6926B22-808F-47AC-8272-7F9106027DC9}"/>
                  </a:ext>
                </a:extLst>
              </p:cNvPr>
              <p:cNvSpPr>
                <a:spLocks noChangeArrowheads="1"/>
              </p:cNvSpPr>
              <p:nvPr/>
            </p:nvSpPr>
            <p:spPr bwMode="auto">
              <a:xfrm>
                <a:off x="2574726" y="1894847"/>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6" name="Rectangle 288">
                <a:extLst>
                  <a:ext uri="{FF2B5EF4-FFF2-40B4-BE49-F238E27FC236}">
                    <a16:creationId xmlns:a16="http://schemas.microsoft.com/office/drawing/2014/main" id="{B45754B5-4C79-4736-B81A-2D8398DDEBA4}"/>
                  </a:ext>
                </a:extLst>
              </p:cNvPr>
              <p:cNvSpPr>
                <a:spLocks noChangeArrowheads="1"/>
              </p:cNvSpPr>
              <p:nvPr/>
            </p:nvSpPr>
            <p:spPr bwMode="auto">
              <a:xfrm>
                <a:off x="2574730" y="2183672"/>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7" name="Rectangle 288">
                <a:extLst>
                  <a:ext uri="{FF2B5EF4-FFF2-40B4-BE49-F238E27FC236}">
                    <a16:creationId xmlns:a16="http://schemas.microsoft.com/office/drawing/2014/main" id="{A5E87759-3EFF-41ED-839E-7F568012A4C4}"/>
                  </a:ext>
                </a:extLst>
              </p:cNvPr>
              <p:cNvSpPr>
                <a:spLocks noChangeArrowheads="1"/>
              </p:cNvSpPr>
              <p:nvPr/>
            </p:nvSpPr>
            <p:spPr bwMode="auto">
              <a:xfrm>
                <a:off x="2574729" y="2471915"/>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sp>
          <p:nvSpPr>
            <p:cNvPr id="70" name="Rectangle 288">
              <a:extLst>
                <a:ext uri="{FF2B5EF4-FFF2-40B4-BE49-F238E27FC236}">
                  <a16:creationId xmlns:a16="http://schemas.microsoft.com/office/drawing/2014/main" id="{1354683D-D531-4F90-B60C-AAC5AEA9F9DA}"/>
                </a:ext>
              </a:extLst>
            </p:cNvPr>
            <p:cNvSpPr>
              <a:spLocks noChangeArrowheads="1"/>
            </p:cNvSpPr>
            <p:nvPr/>
          </p:nvSpPr>
          <p:spPr bwMode="auto">
            <a:xfrm>
              <a:off x="5256066" y="569863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1" name="Rectangle 288">
              <a:extLst>
                <a:ext uri="{FF2B5EF4-FFF2-40B4-BE49-F238E27FC236}">
                  <a16:creationId xmlns:a16="http://schemas.microsoft.com/office/drawing/2014/main" id="{675CC836-EF5F-4890-A102-89F678A6076F}"/>
                </a:ext>
              </a:extLst>
            </p:cNvPr>
            <p:cNvSpPr>
              <a:spLocks noChangeArrowheads="1"/>
            </p:cNvSpPr>
            <p:nvPr/>
          </p:nvSpPr>
          <p:spPr bwMode="auto">
            <a:xfrm>
              <a:off x="5256064" y="5496234"/>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2" name="TextBox 124">
              <a:extLst>
                <a:ext uri="{FF2B5EF4-FFF2-40B4-BE49-F238E27FC236}">
                  <a16:creationId xmlns:a16="http://schemas.microsoft.com/office/drawing/2014/main" id="{D84D5CA0-87AE-43A3-B7C8-C837D68157B1}"/>
                </a:ext>
              </a:extLst>
            </p:cNvPr>
            <p:cNvSpPr txBox="1"/>
            <p:nvPr/>
          </p:nvSpPr>
          <p:spPr>
            <a:xfrm>
              <a:off x="5164542" y="1837770"/>
              <a:ext cx="689612"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RAM</a:t>
              </a:r>
            </a:p>
          </p:txBody>
        </p:sp>
        <p:sp>
          <p:nvSpPr>
            <p:cNvPr id="73" name="TextBox 29">
              <a:extLst>
                <a:ext uri="{FF2B5EF4-FFF2-40B4-BE49-F238E27FC236}">
                  <a16:creationId xmlns:a16="http://schemas.microsoft.com/office/drawing/2014/main" id="{1304BA2E-06C0-4AE4-829D-DE74726E61DF}"/>
                </a:ext>
              </a:extLst>
            </p:cNvPr>
            <p:cNvSpPr txBox="1"/>
            <p:nvPr/>
          </p:nvSpPr>
          <p:spPr>
            <a:xfrm>
              <a:off x="4903118" y="1476409"/>
              <a:ext cx="2175757" cy="334964"/>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grpSp>
      <p:grpSp>
        <p:nvGrpSpPr>
          <p:cNvPr id="78" name="Group 77">
            <a:extLst>
              <a:ext uri="{FF2B5EF4-FFF2-40B4-BE49-F238E27FC236}">
                <a16:creationId xmlns:a16="http://schemas.microsoft.com/office/drawing/2014/main" id="{069B3C1E-8A86-4E45-9269-8E739164FBB5}"/>
              </a:ext>
            </a:extLst>
          </p:cNvPr>
          <p:cNvGrpSpPr/>
          <p:nvPr/>
        </p:nvGrpSpPr>
        <p:grpSpPr>
          <a:xfrm>
            <a:off x="5080594" y="4159848"/>
            <a:ext cx="1829345" cy="1781630"/>
            <a:chOff x="3456563" y="4078652"/>
            <a:chExt cx="1793638" cy="1746855"/>
          </a:xfrm>
        </p:grpSpPr>
        <p:sp>
          <p:nvSpPr>
            <p:cNvPr id="79" name="Parallelogram 8">
              <a:extLst>
                <a:ext uri="{FF2B5EF4-FFF2-40B4-BE49-F238E27FC236}">
                  <a16:creationId xmlns:a16="http://schemas.microsoft.com/office/drawing/2014/main" id="{18CA6977-7688-4874-BD2D-5021AB6407AE}"/>
                </a:ext>
              </a:extLst>
            </p:cNvPr>
            <p:cNvSpPr/>
            <p:nvPr/>
          </p:nvSpPr>
          <p:spPr>
            <a:xfrm rot="5400000" flipV="1">
              <a:off x="4197979" y="4773286"/>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cxnSp>
          <p:nvCxnSpPr>
            <p:cNvPr id="80" name="Straight Connector 9">
              <a:extLst>
                <a:ext uri="{FF2B5EF4-FFF2-40B4-BE49-F238E27FC236}">
                  <a16:creationId xmlns:a16="http://schemas.microsoft.com/office/drawing/2014/main" id="{1778A87C-0C56-480C-B4F1-0DC53580AE88}"/>
                </a:ext>
              </a:extLst>
            </p:cNvPr>
            <p:cNvCxnSpPr/>
            <p:nvPr/>
          </p:nvCxnSpPr>
          <p:spPr>
            <a:xfrm flipV="1">
              <a:off x="3460115" y="4078652"/>
              <a:ext cx="1784654" cy="138700"/>
            </a:xfrm>
            <a:prstGeom prst="line">
              <a:avLst/>
            </a:prstGeom>
            <a:noFill/>
            <a:ln w="9525" cap="flat" cmpd="sng" algn="ctr">
              <a:solidFill>
                <a:srgbClr val="505050"/>
              </a:solidFill>
              <a:prstDash val="dash"/>
            </a:ln>
            <a:effectLst/>
          </p:spPr>
        </p:cxnSp>
        <p:sp>
          <p:nvSpPr>
            <p:cNvPr id="81" name="Parallelogram 10">
              <a:extLst>
                <a:ext uri="{FF2B5EF4-FFF2-40B4-BE49-F238E27FC236}">
                  <a16:creationId xmlns:a16="http://schemas.microsoft.com/office/drawing/2014/main" id="{D685B5FC-467E-456E-ADC5-EF337196E52F}"/>
                </a:ext>
              </a:extLst>
            </p:cNvPr>
            <p:cNvSpPr/>
            <p:nvPr/>
          </p:nvSpPr>
          <p:spPr>
            <a:xfrm rot="5400000" flipV="1">
              <a:off x="4197299" y="3544961"/>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2" name="Parallelogram 11">
              <a:extLst>
                <a:ext uri="{FF2B5EF4-FFF2-40B4-BE49-F238E27FC236}">
                  <a16:creationId xmlns:a16="http://schemas.microsoft.com/office/drawing/2014/main" id="{2C8B5432-FDD9-4CEF-862B-5AA69D244A02}"/>
                </a:ext>
              </a:extLst>
            </p:cNvPr>
            <p:cNvSpPr/>
            <p:nvPr/>
          </p:nvSpPr>
          <p:spPr>
            <a:xfrm rot="16200000">
              <a:off x="4122351" y="4157337"/>
              <a:ext cx="460578" cy="1792154"/>
            </a:xfrm>
            <a:prstGeom prst="parallelogram">
              <a:avLst>
                <a:gd name="adj" fmla="val 579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3" name="Parallelogram 12">
              <a:extLst>
                <a:ext uri="{FF2B5EF4-FFF2-40B4-BE49-F238E27FC236}">
                  <a16:creationId xmlns:a16="http://schemas.microsoft.com/office/drawing/2014/main" id="{F37289A2-D24D-405F-B74A-1AD56A59D25A}"/>
                </a:ext>
              </a:extLst>
            </p:cNvPr>
            <p:cNvSpPr/>
            <p:nvPr/>
          </p:nvSpPr>
          <p:spPr>
            <a:xfrm rot="5400000" flipV="1">
              <a:off x="4035989" y="4093712"/>
              <a:ext cx="633307" cy="1792153"/>
            </a:xfrm>
            <a:prstGeom prst="parallelogram">
              <a:avLst>
                <a:gd name="adj" fmla="val 68451"/>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84" name="Rectangle 288">
            <a:extLst>
              <a:ext uri="{FF2B5EF4-FFF2-40B4-BE49-F238E27FC236}">
                <a16:creationId xmlns:a16="http://schemas.microsoft.com/office/drawing/2014/main" id="{1FE712AC-E8EA-406F-A1D5-C426067A5C5B}"/>
              </a:ext>
            </a:extLst>
          </p:cNvPr>
          <p:cNvSpPr>
            <a:spLocks noChangeArrowheads="1"/>
          </p:cNvSpPr>
          <p:nvPr/>
        </p:nvSpPr>
        <p:spPr bwMode="auto">
          <a:xfrm>
            <a:off x="3676598" y="4295805"/>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5" name="Rectangle 288">
            <a:extLst>
              <a:ext uri="{FF2B5EF4-FFF2-40B4-BE49-F238E27FC236}">
                <a16:creationId xmlns:a16="http://schemas.microsoft.com/office/drawing/2014/main" id="{7341E935-D43E-49A5-A51A-D87AE8B985C4}"/>
              </a:ext>
            </a:extLst>
          </p:cNvPr>
          <p:cNvSpPr>
            <a:spLocks noChangeArrowheads="1"/>
          </p:cNvSpPr>
          <p:nvPr/>
        </p:nvSpPr>
        <p:spPr bwMode="auto">
          <a:xfrm>
            <a:off x="3676591" y="449361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6" name="Rectangle 288">
            <a:extLst>
              <a:ext uri="{FF2B5EF4-FFF2-40B4-BE49-F238E27FC236}">
                <a16:creationId xmlns:a16="http://schemas.microsoft.com/office/drawing/2014/main" id="{8B695132-CADC-4620-B47A-41EEF02FB1F5}"/>
              </a:ext>
            </a:extLst>
          </p:cNvPr>
          <p:cNvSpPr>
            <a:spLocks noChangeArrowheads="1"/>
          </p:cNvSpPr>
          <p:nvPr/>
        </p:nvSpPr>
        <p:spPr bwMode="auto">
          <a:xfrm>
            <a:off x="3676590" y="4914811"/>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7" name="Rectangle 288">
            <a:extLst>
              <a:ext uri="{FF2B5EF4-FFF2-40B4-BE49-F238E27FC236}">
                <a16:creationId xmlns:a16="http://schemas.microsoft.com/office/drawing/2014/main" id="{841B06AF-D216-49B9-B5EC-5032F51FD9A3}"/>
              </a:ext>
            </a:extLst>
          </p:cNvPr>
          <p:cNvSpPr>
            <a:spLocks noChangeArrowheads="1"/>
          </p:cNvSpPr>
          <p:nvPr/>
        </p:nvSpPr>
        <p:spPr bwMode="auto">
          <a:xfrm>
            <a:off x="3676590" y="572765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8" name="Rectangle 288">
            <a:extLst>
              <a:ext uri="{FF2B5EF4-FFF2-40B4-BE49-F238E27FC236}">
                <a16:creationId xmlns:a16="http://schemas.microsoft.com/office/drawing/2014/main" id="{F1F0A586-5047-4BCA-AA3D-12CCE33E11D8}"/>
              </a:ext>
            </a:extLst>
          </p:cNvPr>
          <p:cNvSpPr>
            <a:spLocks noChangeArrowheads="1"/>
          </p:cNvSpPr>
          <p:nvPr/>
        </p:nvSpPr>
        <p:spPr bwMode="auto">
          <a:xfrm>
            <a:off x="3676590" y="5206320"/>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9" name="TextBox 28">
            <a:extLst>
              <a:ext uri="{FF2B5EF4-FFF2-40B4-BE49-F238E27FC236}">
                <a16:creationId xmlns:a16="http://schemas.microsoft.com/office/drawing/2014/main" id="{41F8F421-A3CB-4E0A-861F-B942F31AF57A}"/>
              </a:ext>
            </a:extLst>
          </p:cNvPr>
          <p:cNvSpPr txBox="1"/>
          <p:nvPr/>
        </p:nvSpPr>
        <p:spPr>
          <a:xfrm>
            <a:off x="3351072" y="1520531"/>
            <a:ext cx="2079865" cy="341632"/>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90" name="Rectangle 120">
            <a:extLst>
              <a:ext uri="{FF2B5EF4-FFF2-40B4-BE49-F238E27FC236}">
                <a16:creationId xmlns:a16="http://schemas.microsoft.com/office/drawing/2014/main" id="{B93FD51A-C145-43C8-96A9-5E527F25CA01}"/>
              </a:ext>
            </a:extLst>
          </p:cNvPr>
          <p:cNvSpPr/>
          <p:nvPr/>
        </p:nvSpPr>
        <p:spPr>
          <a:xfrm>
            <a:off x="3671470" y="2115143"/>
            <a:ext cx="1405791" cy="409894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123">
            <a:extLst>
              <a:ext uri="{FF2B5EF4-FFF2-40B4-BE49-F238E27FC236}">
                <a16:creationId xmlns:a16="http://schemas.microsoft.com/office/drawing/2014/main" id="{767E42C1-C60B-494B-A689-226C53C03836}"/>
              </a:ext>
            </a:extLst>
          </p:cNvPr>
          <p:cNvSpPr/>
          <p:nvPr/>
        </p:nvSpPr>
        <p:spPr>
          <a:xfrm>
            <a:off x="6908426" y="1914099"/>
            <a:ext cx="1416073" cy="4299990"/>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92" name="Group 91">
            <a:extLst>
              <a:ext uri="{FF2B5EF4-FFF2-40B4-BE49-F238E27FC236}">
                <a16:creationId xmlns:a16="http://schemas.microsoft.com/office/drawing/2014/main" id="{A8A91C68-178C-4F61-B8A9-D6AF7A8930EC}"/>
              </a:ext>
            </a:extLst>
          </p:cNvPr>
          <p:cNvGrpSpPr/>
          <p:nvPr/>
        </p:nvGrpSpPr>
        <p:grpSpPr>
          <a:xfrm>
            <a:off x="6848687" y="2131751"/>
            <a:ext cx="1474401" cy="2039271"/>
            <a:chOff x="5190145" y="2090142"/>
            <a:chExt cx="1445622" cy="1999467"/>
          </a:xfrm>
        </p:grpSpPr>
        <p:sp>
          <p:nvSpPr>
            <p:cNvPr id="93" name="Rectangle 269">
              <a:extLst>
                <a:ext uri="{FF2B5EF4-FFF2-40B4-BE49-F238E27FC236}">
                  <a16:creationId xmlns:a16="http://schemas.microsoft.com/office/drawing/2014/main" id="{DF6D4AF6-1BD8-4A65-94E5-B100DEF756CF}"/>
                </a:ext>
              </a:extLst>
            </p:cNvPr>
            <p:cNvSpPr>
              <a:spLocks noChangeArrowheads="1"/>
            </p:cNvSpPr>
            <p:nvPr/>
          </p:nvSpPr>
          <p:spPr bwMode="auto">
            <a:xfrm>
              <a:off x="5253734" y="2150118"/>
              <a:ext cx="1382033" cy="1939491"/>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4" name="Rectangle 26">
              <a:extLst>
                <a:ext uri="{FF2B5EF4-FFF2-40B4-BE49-F238E27FC236}">
                  <a16:creationId xmlns:a16="http://schemas.microsoft.com/office/drawing/2014/main" id="{C7CF2904-AEC6-4C10-975D-221D31056CDA}"/>
                </a:ext>
              </a:extLst>
            </p:cNvPr>
            <p:cNvSpPr/>
            <p:nvPr/>
          </p:nvSpPr>
          <p:spPr>
            <a:xfrm>
              <a:off x="5254747" y="2157825"/>
              <a:ext cx="1380885" cy="1927776"/>
            </a:xfrm>
            <a:prstGeom prst="rect">
              <a:avLst/>
            </a:prstGeom>
            <a:pattFill prst="plaid">
              <a:fgClr>
                <a:srgbClr val="0078D7"/>
              </a:fgClr>
              <a:bgClr>
                <a:srgbClr val="FFFFFF"/>
              </a:bgClr>
            </a:patt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856"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288">
              <a:extLst>
                <a:ext uri="{FF2B5EF4-FFF2-40B4-BE49-F238E27FC236}">
                  <a16:creationId xmlns:a16="http://schemas.microsoft.com/office/drawing/2014/main" id="{A107B0E0-E952-4247-B328-754CC66CE928}"/>
                </a:ext>
              </a:extLst>
            </p:cNvPr>
            <p:cNvSpPr>
              <a:spLocks noChangeArrowheads="1"/>
            </p:cNvSpPr>
            <p:nvPr/>
          </p:nvSpPr>
          <p:spPr bwMode="auto">
            <a:xfrm>
              <a:off x="5255578" y="2674165"/>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6" name="Rectangle 288">
              <a:extLst>
                <a:ext uri="{FF2B5EF4-FFF2-40B4-BE49-F238E27FC236}">
                  <a16:creationId xmlns:a16="http://schemas.microsoft.com/office/drawing/2014/main" id="{7F75710C-9246-4F3F-9C85-D3A3E1A69C94}"/>
                </a:ext>
              </a:extLst>
            </p:cNvPr>
            <p:cNvSpPr>
              <a:spLocks noChangeArrowheads="1"/>
            </p:cNvSpPr>
            <p:nvPr/>
          </p:nvSpPr>
          <p:spPr bwMode="auto">
            <a:xfrm>
              <a:off x="5255575" y="247176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7" name="Rectangle 288">
              <a:extLst>
                <a:ext uri="{FF2B5EF4-FFF2-40B4-BE49-F238E27FC236}">
                  <a16:creationId xmlns:a16="http://schemas.microsoft.com/office/drawing/2014/main" id="{B3820A79-B2CE-418B-B9F4-607B38618D2A}"/>
                </a:ext>
              </a:extLst>
            </p:cNvPr>
            <p:cNvSpPr>
              <a:spLocks noChangeArrowheads="1"/>
            </p:cNvSpPr>
            <p:nvPr/>
          </p:nvSpPr>
          <p:spPr bwMode="auto">
            <a:xfrm>
              <a:off x="5255580" y="287697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8" name="Rectangle 288">
              <a:extLst>
                <a:ext uri="{FF2B5EF4-FFF2-40B4-BE49-F238E27FC236}">
                  <a16:creationId xmlns:a16="http://schemas.microsoft.com/office/drawing/2014/main" id="{A7B80DE3-7023-4B27-B468-29F3A36CF7DE}"/>
                </a:ext>
              </a:extLst>
            </p:cNvPr>
            <p:cNvSpPr>
              <a:spLocks noChangeArrowheads="1"/>
            </p:cNvSpPr>
            <p:nvPr/>
          </p:nvSpPr>
          <p:spPr bwMode="auto">
            <a:xfrm>
              <a:off x="5255579" y="307897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9" name="Rectangle 288">
              <a:extLst>
                <a:ext uri="{FF2B5EF4-FFF2-40B4-BE49-F238E27FC236}">
                  <a16:creationId xmlns:a16="http://schemas.microsoft.com/office/drawing/2014/main" id="{7B46F3DC-1162-437F-9A00-5D5D5FE2EB97}"/>
                </a:ext>
              </a:extLst>
            </p:cNvPr>
            <p:cNvSpPr>
              <a:spLocks noChangeArrowheads="1"/>
            </p:cNvSpPr>
            <p:nvPr/>
          </p:nvSpPr>
          <p:spPr bwMode="auto">
            <a:xfrm>
              <a:off x="5255579" y="3281376"/>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0" name="Rectangle 288">
              <a:extLst>
                <a:ext uri="{FF2B5EF4-FFF2-40B4-BE49-F238E27FC236}">
                  <a16:creationId xmlns:a16="http://schemas.microsoft.com/office/drawing/2014/main" id="{DFDB38F0-3342-44B5-BA11-2EC1F3179399}"/>
                </a:ext>
              </a:extLst>
            </p:cNvPr>
            <p:cNvSpPr>
              <a:spLocks noChangeArrowheads="1"/>
            </p:cNvSpPr>
            <p:nvPr/>
          </p:nvSpPr>
          <p:spPr bwMode="auto">
            <a:xfrm>
              <a:off x="5257911" y="368931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1" name="Rectangle 122">
              <a:extLst>
                <a:ext uri="{FF2B5EF4-FFF2-40B4-BE49-F238E27FC236}">
                  <a16:creationId xmlns:a16="http://schemas.microsoft.com/office/drawing/2014/main" id="{EF14AA47-5105-4166-AEB7-FB7BAB1FA0DB}"/>
                </a:ext>
              </a:extLst>
            </p:cNvPr>
            <p:cNvSpPr/>
            <p:nvPr/>
          </p:nvSpPr>
          <p:spPr>
            <a:xfrm>
              <a:off x="5248716" y="2157825"/>
              <a:ext cx="1381899" cy="1920068"/>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2" name="TextBox 125">
              <a:extLst>
                <a:ext uri="{FF2B5EF4-FFF2-40B4-BE49-F238E27FC236}">
                  <a16:creationId xmlns:a16="http://schemas.microsoft.com/office/drawing/2014/main" id="{6E4059D0-BB34-4EC2-B491-B8C4D92B9110}"/>
                </a:ext>
              </a:extLst>
            </p:cNvPr>
            <p:cNvSpPr txBox="1"/>
            <p:nvPr/>
          </p:nvSpPr>
          <p:spPr>
            <a:xfrm>
              <a:off x="5190145" y="2090142"/>
              <a:ext cx="580608"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rPr>
                <a:t>EPC</a:t>
              </a:r>
              <a:endParaRPr kumimoji="0" lang="fr-FR" sz="1632"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grpSp>
        <p:nvGrpSpPr>
          <p:cNvPr id="103" name="Group 102">
            <a:extLst>
              <a:ext uri="{FF2B5EF4-FFF2-40B4-BE49-F238E27FC236}">
                <a16:creationId xmlns:a16="http://schemas.microsoft.com/office/drawing/2014/main" id="{C657A4FF-D784-4F30-96D6-6C3B4ACE9967}"/>
              </a:ext>
            </a:extLst>
          </p:cNvPr>
          <p:cNvGrpSpPr/>
          <p:nvPr/>
        </p:nvGrpSpPr>
        <p:grpSpPr>
          <a:xfrm>
            <a:off x="8384232" y="2192921"/>
            <a:ext cx="2236992" cy="1959952"/>
            <a:chOff x="6695719" y="2150118"/>
            <a:chExt cx="2193329" cy="1921696"/>
          </a:xfrm>
        </p:grpSpPr>
        <p:sp>
          <p:nvSpPr>
            <p:cNvPr id="104" name="Left Brace 126">
              <a:extLst>
                <a:ext uri="{FF2B5EF4-FFF2-40B4-BE49-F238E27FC236}">
                  <a16:creationId xmlns:a16="http://schemas.microsoft.com/office/drawing/2014/main" id="{FB624010-B273-4548-8815-5CC3FB3BC1A5}"/>
                </a:ext>
              </a:extLst>
            </p:cNvPr>
            <p:cNvSpPr/>
            <p:nvPr/>
          </p:nvSpPr>
          <p:spPr>
            <a:xfrm flipH="1">
              <a:off x="6695719" y="2150118"/>
              <a:ext cx="92376" cy="1921696"/>
            </a:xfrm>
            <a:prstGeom prst="leftBrace">
              <a:avLst>
                <a:gd name="adj1" fmla="val 35000"/>
                <a:gd name="adj2" fmla="val 50000"/>
              </a:avLst>
            </a:prstGeom>
            <a:noFill/>
            <a:ln w="952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mn-cs"/>
              </a:endParaRPr>
            </a:p>
          </p:txBody>
        </p:sp>
        <p:sp>
          <p:nvSpPr>
            <p:cNvPr id="105" name="TextBox 127">
              <a:extLst>
                <a:ext uri="{FF2B5EF4-FFF2-40B4-BE49-F238E27FC236}">
                  <a16:creationId xmlns:a16="http://schemas.microsoft.com/office/drawing/2014/main" id="{40DDF127-2B49-4AE3-B0A2-AE2033E52519}"/>
                </a:ext>
              </a:extLst>
            </p:cNvPr>
            <p:cNvSpPr txBox="1"/>
            <p:nvPr/>
          </p:nvSpPr>
          <p:spPr>
            <a:xfrm flipH="1">
              <a:off x="6946697" y="2850689"/>
              <a:ext cx="1942351" cy="694069"/>
            </a:xfrm>
            <a:prstGeom prst="rect">
              <a:avLst/>
            </a:prstGeom>
            <a:noFill/>
          </p:spPr>
          <p:txBody>
            <a:bodyPr vert="horz"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a:solidFill>
                    <a:schemeClr val="tx1">
                      <a:lumMod val="50000"/>
                    </a:schemeClr>
                  </a:solidFill>
                </a:rPr>
                <a:t>Encrypted and with protected integrity</a:t>
              </a:r>
            </a:p>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b="0" i="0" u="none" strike="noStrike" kern="0" cap="none" spc="0" normalizeH="0" baseline="0">
                <a:ln>
                  <a:noFill/>
                </a:ln>
                <a:solidFill>
                  <a:srgbClr val="505050"/>
                </a:solidFill>
                <a:effectLst/>
                <a:uLnTx/>
                <a:uFillTx/>
                <a:latin typeface="Segoe UI"/>
                <a:ea typeface="+mn-ea"/>
                <a:cs typeface="Arial" panose="020B0604020202020204" pitchFamily="34" charset="0"/>
              </a:endParaRPr>
            </a:p>
          </p:txBody>
        </p:sp>
      </p:grpSp>
      <p:grpSp>
        <p:nvGrpSpPr>
          <p:cNvPr id="106" name="Group 105">
            <a:extLst>
              <a:ext uri="{FF2B5EF4-FFF2-40B4-BE49-F238E27FC236}">
                <a16:creationId xmlns:a16="http://schemas.microsoft.com/office/drawing/2014/main" id="{F33C2E6E-5652-4DCC-B717-01BD2E5BDC6D}"/>
              </a:ext>
            </a:extLst>
          </p:cNvPr>
          <p:cNvGrpSpPr/>
          <p:nvPr/>
        </p:nvGrpSpPr>
        <p:grpSpPr>
          <a:xfrm>
            <a:off x="5081369" y="2296516"/>
            <a:ext cx="1839374" cy="1856358"/>
            <a:chOff x="3457322" y="2251691"/>
            <a:chExt cx="1803472" cy="1820124"/>
          </a:xfrm>
        </p:grpSpPr>
        <p:cxnSp>
          <p:nvCxnSpPr>
            <p:cNvPr id="107" name="Straight Connector 4">
              <a:extLst>
                <a:ext uri="{FF2B5EF4-FFF2-40B4-BE49-F238E27FC236}">
                  <a16:creationId xmlns:a16="http://schemas.microsoft.com/office/drawing/2014/main" id="{6300535A-8F2D-4D6E-86C8-C2537DC07C01}"/>
                </a:ext>
              </a:extLst>
            </p:cNvPr>
            <p:cNvCxnSpPr/>
            <p:nvPr/>
          </p:nvCxnSpPr>
          <p:spPr>
            <a:xfrm flipV="1">
              <a:off x="3457322" y="2865902"/>
              <a:ext cx="1800588" cy="116391"/>
            </a:xfrm>
            <a:prstGeom prst="line">
              <a:avLst/>
            </a:prstGeom>
            <a:noFill/>
            <a:ln w="9525" cap="flat" cmpd="sng" algn="ctr">
              <a:solidFill>
                <a:srgbClr val="505050"/>
              </a:solidFill>
              <a:prstDash val="dash"/>
            </a:ln>
            <a:effectLst/>
          </p:spPr>
        </p:cxnSp>
        <p:sp>
          <p:nvSpPr>
            <p:cNvPr id="108" name="Parallelogram 5">
              <a:extLst>
                <a:ext uri="{FF2B5EF4-FFF2-40B4-BE49-F238E27FC236}">
                  <a16:creationId xmlns:a16="http://schemas.microsoft.com/office/drawing/2014/main" id="{830D51F5-095D-422F-9E26-2EDBDBD4954F}"/>
                </a:ext>
              </a:extLst>
            </p:cNvPr>
            <p:cNvSpPr/>
            <p:nvPr/>
          </p:nvSpPr>
          <p:spPr>
            <a:xfrm rot="5400000" flipV="1">
              <a:off x="4169443" y="1539617"/>
              <a:ext cx="367202" cy="1791349"/>
            </a:xfrm>
            <a:prstGeom prst="parallelogram">
              <a:avLst>
                <a:gd name="adj" fmla="val 44145"/>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9" name="Parallelogram 6">
              <a:extLst>
                <a:ext uri="{FF2B5EF4-FFF2-40B4-BE49-F238E27FC236}">
                  <a16:creationId xmlns:a16="http://schemas.microsoft.com/office/drawing/2014/main" id="{D8BA1139-A5D2-4604-A781-843BDB34A180}"/>
                </a:ext>
              </a:extLst>
            </p:cNvPr>
            <p:cNvSpPr/>
            <p:nvPr/>
          </p:nvSpPr>
          <p:spPr>
            <a:xfrm rot="16200000">
              <a:off x="3819168" y="2259358"/>
              <a:ext cx="1082141" cy="1801111"/>
            </a:xfrm>
            <a:prstGeom prst="parallelogram">
              <a:avLst>
                <a:gd name="adj" fmla="val 81112"/>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0" name="Parallelogram 7">
              <a:extLst>
                <a:ext uri="{FF2B5EF4-FFF2-40B4-BE49-F238E27FC236}">
                  <a16:creationId xmlns:a16="http://schemas.microsoft.com/office/drawing/2014/main" id="{C41C96CE-5EA7-43F1-B081-C4BD632A767A}"/>
                </a:ext>
              </a:extLst>
            </p:cNvPr>
            <p:cNvSpPr/>
            <p:nvPr/>
          </p:nvSpPr>
          <p:spPr>
            <a:xfrm rot="5400000" flipV="1">
              <a:off x="4196899" y="2321775"/>
              <a:ext cx="312289" cy="1791350"/>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1" name="Parallelogram 128">
              <a:extLst>
                <a:ext uri="{FF2B5EF4-FFF2-40B4-BE49-F238E27FC236}">
                  <a16:creationId xmlns:a16="http://schemas.microsoft.com/office/drawing/2014/main" id="{8A48AA15-39B4-499E-91B0-B7B61F1CD1A7}"/>
                </a:ext>
              </a:extLst>
            </p:cNvPr>
            <p:cNvSpPr/>
            <p:nvPr/>
          </p:nvSpPr>
          <p:spPr>
            <a:xfrm rot="16200000">
              <a:off x="4111961" y="2932312"/>
              <a:ext cx="487656" cy="1791350"/>
            </a:xfrm>
            <a:prstGeom prst="parallelogram">
              <a:avLst>
                <a:gd name="adj" fmla="val 571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112" name="Right Arrow 129">
            <a:extLst>
              <a:ext uri="{FF2B5EF4-FFF2-40B4-BE49-F238E27FC236}">
                <a16:creationId xmlns:a16="http://schemas.microsoft.com/office/drawing/2014/main" id="{6D7EB039-28C0-4555-B245-3713E369E25F}"/>
              </a:ext>
            </a:extLst>
          </p:cNvPr>
          <p:cNvSpPr/>
          <p:nvPr/>
        </p:nvSpPr>
        <p:spPr>
          <a:xfrm>
            <a:off x="5328532" y="2257945"/>
            <a:ext cx="1485991" cy="1925488"/>
          </a:xfrm>
          <a:prstGeom prst="rightArrow">
            <a:avLst>
              <a:gd name="adj1" fmla="val 58710"/>
              <a:gd name="adj2" fmla="val 28703"/>
            </a:avLst>
          </a:prstGeom>
          <a:solidFill>
            <a:srgbClr val="FFFFFF"/>
          </a:solidFill>
          <a:ln w="1079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a:solidFill>
                  <a:schemeClr val="tx1">
                    <a:lumMod val="50000"/>
                  </a:schemeClr>
                </a:solidFill>
                <a:ea typeface="Intel Clear Light" panose="020B0404020203020204" pitchFamily="34" charset="0"/>
                <a:cs typeface="Intel Clear Light" panose="020B0404020203020204" pitchFamily="34" charset="0"/>
              </a:rPr>
              <a:t>Mapping control of the page table</a:t>
            </a:r>
          </a:p>
        </p:txBody>
      </p:sp>
      <p:cxnSp>
        <p:nvCxnSpPr>
          <p:cNvPr id="113" name="Straight Connector 112">
            <a:extLst>
              <a:ext uri="{FF2B5EF4-FFF2-40B4-BE49-F238E27FC236}">
                <a16:creationId xmlns:a16="http://schemas.microsoft.com/office/drawing/2014/main" id="{330EF6AA-B988-41C5-9320-1F441A0B0E4E}"/>
              </a:ext>
            </a:extLst>
          </p:cNvPr>
          <p:cNvCxnSpPr/>
          <p:nvPr/>
        </p:nvCxnSpPr>
        <p:spPr>
          <a:xfrm>
            <a:off x="6911228" y="4166934"/>
            <a:ext cx="1410706" cy="0"/>
          </a:xfrm>
          <a:prstGeom prst="line">
            <a:avLst/>
          </a:prstGeom>
          <a:noFill/>
          <a:ln w="6350" cap="flat" cmpd="sng" algn="ctr">
            <a:solidFill>
              <a:srgbClr val="32145A">
                <a:shade val="50000"/>
              </a:srgbClr>
            </a:solidFill>
            <a:prstDash val="solid"/>
          </a:ln>
          <a:effectLst/>
        </p:spPr>
      </p:cxnSp>
      <p:grpSp>
        <p:nvGrpSpPr>
          <p:cNvPr id="114" name="Group 113">
            <a:extLst>
              <a:ext uri="{FF2B5EF4-FFF2-40B4-BE49-F238E27FC236}">
                <a16:creationId xmlns:a16="http://schemas.microsoft.com/office/drawing/2014/main" id="{2A113248-0BBA-4E9A-A468-91619E195348}"/>
              </a:ext>
            </a:extLst>
          </p:cNvPr>
          <p:cNvGrpSpPr/>
          <p:nvPr/>
        </p:nvGrpSpPr>
        <p:grpSpPr>
          <a:xfrm>
            <a:off x="3676598" y="2464592"/>
            <a:ext cx="1400045" cy="1397351"/>
            <a:chOff x="2079971" y="2416487"/>
            <a:chExt cx="1372718" cy="1370076"/>
          </a:xfrm>
        </p:grpSpPr>
        <p:sp>
          <p:nvSpPr>
            <p:cNvPr id="115" name="Rectangle 288">
              <a:extLst>
                <a:ext uri="{FF2B5EF4-FFF2-40B4-BE49-F238E27FC236}">
                  <a16:creationId xmlns:a16="http://schemas.microsoft.com/office/drawing/2014/main" id="{2F5DBBDF-1273-4CBB-9344-30A239F7950E}"/>
                </a:ext>
              </a:extLst>
            </p:cNvPr>
            <p:cNvSpPr>
              <a:spLocks noChangeArrowheads="1"/>
            </p:cNvSpPr>
            <p:nvPr/>
          </p:nvSpPr>
          <p:spPr bwMode="auto">
            <a:xfrm>
              <a:off x="2079981" y="241648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a:solidFill>
                    <a:schemeClr val="tx1">
                      <a:lumMod val="50000"/>
                    </a:schemeClr>
                  </a:solidFill>
                  <a:cs typeface="Segoe UI" pitchFamily="34" charset="0"/>
                </a:rPr>
                <a:t>Code/Data</a:t>
              </a:r>
            </a:p>
          </p:txBody>
        </p:sp>
        <p:sp>
          <p:nvSpPr>
            <p:cNvPr id="116" name="Rectangle 288">
              <a:extLst>
                <a:ext uri="{FF2B5EF4-FFF2-40B4-BE49-F238E27FC236}">
                  <a16:creationId xmlns:a16="http://schemas.microsoft.com/office/drawing/2014/main" id="{FF642F18-7EA7-4918-9CB9-99AEDBD2D5E4}"/>
                </a:ext>
              </a:extLst>
            </p:cNvPr>
            <p:cNvSpPr>
              <a:spLocks noChangeArrowheads="1"/>
            </p:cNvSpPr>
            <p:nvPr/>
          </p:nvSpPr>
          <p:spPr bwMode="auto">
            <a:xfrm>
              <a:off x="2079981" y="2618891"/>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7" name="Rectangle 288">
              <a:extLst>
                <a:ext uri="{FF2B5EF4-FFF2-40B4-BE49-F238E27FC236}">
                  <a16:creationId xmlns:a16="http://schemas.microsoft.com/office/drawing/2014/main" id="{2ECFBE2A-B80F-4E32-9D55-FFDBDD053C0A}"/>
                </a:ext>
              </a:extLst>
            </p:cNvPr>
            <p:cNvSpPr>
              <a:spLocks noChangeArrowheads="1"/>
            </p:cNvSpPr>
            <p:nvPr/>
          </p:nvSpPr>
          <p:spPr bwMode="auto">
            <a:xfrm>
              <a:off x="2079979" y="297723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8" name="Rectangle 288">
              <a:extLst>
                <a:ext uri="{FF2B5EF4-FFF2-40B4-BE49-F238E27FC236}">
                  <a16:creationId xmlns:a16="http://schemas.microsoft.com/office/drawing/2014/main" id="{4F0EDC59-9DCF-41BB-86A6-459B7FD1F1CD}"/>
                </a:ext>
              </a:extLst>
            </p:cNvPr>
            <p:cNvSpPr>
              <a:spLocks noChangeArrowheads="1"/>
            </p:cNvSpPr>
            <p:nvPr/>
          </p:nvSpPr>
          <p:spPr bwMode="auto">
            <a:xfrm>
              <a:off x="2079972" y="317119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9" name="Rectangle 288">
              <a:extLst>
                <a:ext uri="{FF2B5EF4-FFF2-40B4-BE49-F238E27FC236}">
                  <a16:creationId xmlns:a16="http://schemas.microsoft.com/office/drawing/2014/main" id="{2FC3176A-5663-43A1-9A96-A2DAF4541EE2}"/>
                </a:ext>
              </a:extLst>
            </p:cNvPr>
            <p:cNvSpPr>
              <a:spLocks noChangeArrowheads="1"/>
            </p:cNvSpPr>
            <p:nvPr/>
          </p:nvSpPr>
          <p:spPr bwMode="auto">
            <a:xfrm>
              <a:off x="2079971" y="358416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grpSp>
      <p:sp>
        <p:nvSpPr>
          <p:cNvPr id="120" name="Rectangle 119">
            <a:extLst>
              <a:ext uri="{FF2B5EF4-FFF2-40B4-BE49-F238E27FC236}">
                <a16:creationId xmlns:a16="http://schemas.microsoft.com/office/drawing/2014/main" id="{12C4D899-F36F-4926-AD1F-654096631306}"/>
              </a:ext>
            </a:extLst>
          </p:cNvPr>
          <p:cNvSpPr/>
          <p:nvPr/>
        </p:nvSpPr>
        <p:spPr>
          <a:xfrm>
            <a:off x="3463425" y="4620323"/>
            <a:ext cx="5049546" cy="1132302"/>
          </a:xfrm>
          <a:prstGeom prst="rect">
            <a:avLst/>
          </a:prstGeom>
          <a:solidFill>
            <a:srgbClr val="0078D7"/>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lvl="0" defTabSz="914400">
              <a:defRPr/>
            </a:pPr>
            <a:r>
              <a:rPr lang="en-US" sz="2400" kern="0">
                <a:solidFill>
                  <a:srgbClr val="FFFFFF"/>
                </a:solidFill>
                <a:latin typeface="Segoe UI Semilight" panose="020B0402040204020203" pitchFamily="34" charset="0"/>
                <a:cs typeface="Segoe UI Semilight" panose="020B0402040204020203" pitchFamily="34" charset="0"/>
              </a:rPr>
              <a:t>Also</a:t>
            </a:r>
            <a:r>
              <a:rPr kumimoji="0" lang="en-US" sz="24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a:t>
            </a: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Protected</a:t>
            </a:r>
            <a:r>
              <a:rPr kumimoji="0" lang="en-US" sz="2000" b="0" i="0" u="none" strike="noStrike" kern="0" cap="none" spc="0" normalizeH="0" noProof="0">
                <a:ln>
                  <a:noFill/>
                </a:ln>
                <a:solidFill>
                  <a:srgbClr val="FFFFFF"/>
                </a:solidFill>
                <a:effectLst/>
                <a:uLnTx/>
                <a:uFillTx/>
                <a:latin typeface="Segoe UI Semilight" panose="020B0402040204020203" pitchFamily="34" charset="0"/>
                <a:cs typeface="Segoe UI Semilight" panose="020B0402040204020203" pitchFamily="34" charset="0"/>
              </a:rPr>
              <a:t> Register Bank</a:t>
            </a:r>
            <a:endPar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endParaRP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Secure Control Transfer</a:t>
            </a:r>
          </a:p>
        </p:txBody>
      </p:sp>
      <p:sp>
        <p:nvSpPr>
          <p:cNvPr id="121" name="TextBox 120">
            <a:extLst>
              <a:ext uri="{FF2B5EF4-FFF2-40B4-BE49-F238E27FC236}">
                <a16:creationId xmlns:a16="http://schemas.microsoft.com/office/drawing/2014/main" id="{A9DA93D7-2512-401A-A5A9-D89CE5F56D59}"/>
              </a:ext>
            </a:extLst>
          </p:cNvPr>
          <p:cNvSpPr txBox="1"/>
          <p:nvPr/>
        </p:nvSpPr>
        <p:spPr>
          <a:xfrm>
            <a:off x="8746425" y="2106746"/>
            <a:ext cx="274196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fr-FR" sz="1600">
                <a:solidFill>
                  <a:schemeClr val="tx1">
                    <a:lumMod val="50000"/>
                  </a:schemeClr>
                </a:solidFill>
              </a:rPr>
              <a:t>EPC = Enclave Page Cache</a:t>
            </a:r>
          </a:p>
        </p:txBody>
      </p:sp>
    </p:spTree>
    <p:extLst>
      <p:ext uri="{BB962C8B-B14F-4D97-AF65-F5344CB8AC3E}">
        <p14:creationId xmlns:p14="http://schemas.microsoft.com/office/powerpoint/2010/main" val="2225749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500"/>
                                        <p:tgtEl>
                                          <p:spTgt spid="10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2"/>
                                        </p:tgtEl>
                                        <p:attrNameLst>
                                          <p:attrName>style.visibility</p:attrName>
                                        </p:attrNameLst>
                                      </p:cBhvr>
                                      <p:to>
                                        <p:strVal val="visible"/>
                                      </p:to>
                                    </p:set>
                                    <p:animEffect transition="in" filter="wipe(left)">
                                      <p:cBhvr>
                                        <p:cTn id="25" dur="500"/>
                                        <p:tgtEl>
                                          <p:spTgt spid="1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0">
                                            <p:txEl>
                                              <p:pRg st="0" end="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0">
                                            <p:txEl>
                                              <p:pRg st="1" end="1"/>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Ongoing research within Microsoft Research (MSR)</a:t>
            </a:r>
          </a:p>
        </p:txBody>
      </p:sp>
      <p:sp>
        <p:nvSpPr>
          <p:cNvPr id="3" name="Espace réservé du texte 2"/>
          <p:cNvSpPr>
            <a:spLocks noGrp="1"/>
          </p:cNvSpPr>
          <p:nvPr>
            <p:ph type="body" sz="quarter" idx="10"/>
          </p:nvPr>
        </p:nvSpPr>
        <p:spPr>
          <a:xfrm>
            <a:off x="274638" y="1212850"/>
            <a:ext cx="6400799" cy="5179901"/>
          </a:xfrm>
        </p:spPr>
        <p:txBody>
          <a:bodyPr>
            <a:normAutofit/>
          </a:bodyPr>
          <a:lstStyle/>
          <a:p>
            <a:pPr lvl="0"/>
            <a:r>
              <a:rPr lang="en-US"/>
              <a:t>Computing is increasingly heterogeneous</a:t>
            </a:r>
          </a:p>
          <a:p>
            <a:pPr lvl="0"/>
            <a:endParaRPr lang="en-US"/>
          </a:p>
          <a:p>
            <a:pPr lvl="0"/>
            <a:r>
              <a:rPr lang="en-US"/>
              <a:t>GPU, FPGA, Graphcore IPU,...</a:t>
            </a:r>
            <a:endParaRPr lang="fr-FR"/>
          </a:p>
          <a:p>
            <a:pPr marL="514350" lvl="2" indent="-285750">
              <a:buFont typeface="Arial" panose="020B0604020202020204" pitchFamily="34" charset="0"/>
              <a:buChar char="•"/>
              <a:defRPr/>
            </a:pPr>
            <a:r>
              <a:rPr lang="en-US"/>
              <a:t>Better insulation mechanisms for computational accelerators</a:t>
            </a:r>
          </a:p>
          <a:p>
            <a:pPr lvl="0"/>
            <a:endParaRPr lang="fr-FR"/>
          </a:p>
          <a:p>
            <a:pPr lvl="0"/>
            <a:r>
              <a:rPr lang="fr-FR"/>
              <a:t>GPU enclaves</a:t>
            </a:r>
          </a:p>
          <a:p>
            <a:pPr marL="514350" lvl="2" indent="-285750">
              <a:buFont typeface="Arial" panose="020B0604020202020204" pitchFamily="34" charset="0"/>
              <a:buChar char="•"/>
              <a:defRPr/>
            </a:pPr>
            <a:r>
              <a:rPr lang="en-US"/>
              <a:t>Primitives to unload and isolate computing cores and data within GPUs</a:t>
            </a:r>
          </a:p>
          <a:p>
            <a:pPr marL="514350" lvl="2" indent="-285750">
              <a:buFont typeface="Arial" panose="020B0604020202020204" pitchFamily="34" charset="0"/>
              <a:buChar char="•"/>
              <a:defRPr/>
            </a:pPr>
            <a:r>
              <a:rPr lang="en-US"/>
              <a:t>Simpler and more efficient than CPU enclaves</a:t>
            </a:r>
          </a:p>
          <a:p>
            <a:pPr lvl="2">
              <a:defRPr/>
            </a:pPr>
            <a:endParaRPr lang="en-US"/>
          </a:p>
        </p:txBody>
      </p:sp>
      <p:pic>
        <p:nvPicPr>
          <p:cNvPr id="15" name="Picture 14" descr="A close up of a device&#10;&#10;Description automatically generated">
            <a:extLst>
              <a:ext uri="{FF2B5EF4-FFF2-40B4-BE49-F238E27FC236}">
                <a16:creationId xmlns:a16="http://schemas.microsoft.com/office/drawing/2014/main" id="{E457311A-1BE8-4E33-ACC6-07A403A9C203}"/>
              </a:ext>
            </a:extLst>
          </p:cNvPr>
          <p:cNvPicPr>
            <a:picLocks noChangeAspect="1"/>
          </p:cNvPicPr>
          <p:nvPr/>
        </p:nvPicPr>
        <p:blipFill>
          <a:blip r:embed="rId3">
            <a:clrChange>
              <a:clrFrom>
                <a:srgbClr val="EFEFF1"/>
              </a:clrFrom>
              <a:clrTo>
                <a:srgbClr val="EFEFF1">
                  <a:alpha val="0"/>
                </a:srgbClr>
              </a:clrTo>
            </a:clrChange>
          </a:blip>
          <a:stretch>
            <a:fillRect/>
          </a:stretch>
        </p:blipFill>
        <p:spPr>
          <a:xfrm>
            <a:off x="6904037" y="3725863"/>
            <a:ext cx="4367808" cy="2455060"/>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CBDDCBB4-674A-42B0-B931-EEE15695E535}"/>
              </a:ext>
            </a:extLst>
          </p:cNvPr>
          <p:cNvPicPr>
            <a:picLocks noChangeAspect="1"/>
          </p:cNvPicPr>
          <p:nvPr/>
        </p:nvPicPr>
        <p:blipFill>
          <a:blip r:embed="rId4">
            <a:clrChange>
              <a:clrFrom>
                <a:srgbClr val="FDFDFD"/>
              </a:clrFrom>
              <a:clrTo>
                <a:srgbClr val="FDFDFD">
                  <a:alpha val="0"/>
                </a:srgbClr>
              </a:clrTo>
            </a:clrChange>
          </a:blip>
          <a:stretch>
            <a:fillRect/>
          </a:stretch>
        </p:blipFill>
        <p:spPr>
          <a:xfrm>
            <a:off x="8533581" y="5443549"/>
            <a:ext cx="1888820" cy="1302635"/>
          </a:xfrm>
          <a:prstGeom prst="rect">
            <a:avLst/>
          </a:prstGeom>
        </p:spPr>
      </p:pic>
      <p:pic>
        <p:nvPicPr>
          <p:cNvPr id="17" name="Picture 16" descr="A circuit board&#10;&#10;Description automatically generated">
            <a:extLst>
              <a:ext uri="{FF2B5EF4-FFF2-40B4-BE49-F238E27FC236}">
                <a16:creationId xmlns:a16="http://schemas.microsoft.com/office/drawing/2014/main" id="{0D9E1916-DB95-4929-9C6A-D0341535A754}"/>
              </a:ext>
            </a:extLst>
          </p:cNvPr>
          <p:cNvPicPr>
            <a:picLocks noChangeAspect="1"/>
          </p:cNvPicPr>
          <p:nvPr/>
        </p:nvPicPr>
        <p:blipFill>
          <a:blip r:embed="rId5"/>
          <a:stretch>
            <a:fillRect/>
          </a:stretch>
        </p:blipFill>
        <p:spPr>
          <a:xfrm>
            <a:off x="10256837" y="2354262"/>
            <a:ext cx="1154430" cy="1219200"/>
          </a:xfrm>
          <a:prstGeom prst="rect">
            <a:avLst/>
          </a:prstGeom>
        </p:spPr>
      </p:pic>
      <p:pic>
        <p:nvPicPr>
          <p:cNvPr id="19" name="Picture 18" descr="A circuit board&#10;&#10;Description automatically generated">
            <a:extLst>
              <a:ext uri="{FF2B5EF4-FFF2-40B4-BE49-F238E27FC236}">
                <a16:creationId xmlns:a16="http://schemas.microsoft.com/office/drawing/2014/main" id="{A9AC1688-272F-494A-A5F2-BC5151B2543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32637" y="394540"/>
            <a:ext cx="2908764" cy="2520929"/>
          </a:xfrm>
          <a:prstGeom prst="rect">
            <a:avLst/>
          </a:prstGeom>
        </p:spPr>
      </p:pic>
    </p:spTree>
    <p:extLst>
      <p:ext uri="{BB962C8B-B14F-4D97-AF65-F5344CB8AC3E}">
        <p14:creationId xmlns:p14="http://schemas.microsoft.com/office/powerpoint/2010/main" val="14009679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Parallel Computing designed for AI training and Inference</a:t>
            </a:r>
            <a:endParaRPr lang="en-US"/>
          </a:p>
        </p:txBody>
      </p:sp>
      <p:pic>
        <p:nvPicPr>
          <p:cNvPr id="3" name="Picture 2">
            <a:extLst>
              <a:ext uri="{FF2B5EF4-FFF2-40B4-BE49-F238E27FC236}">
                <a16:creationId xmlns:a16="http://schemas.microsoft.com/office/drawing/2014/main" id="{FB264A46-6EB1-4C32-9347-6C17DD6156A5}"/>
              </a:ext>
            </a:extLst>
          </p:cNvPr>
          <p:cNvPicPr>
            <a:picLocks noChangeAspect="1"/>
          </p:cNvPicPr>
          <p:nvPr/>
        </p:nvPicPr>
        <p:blipFill>
          <a:blip r:embed="rId3"/>
          <a:stretch>
            <a:fillRect/>
          </a:stretch>
        </p:blipFill>
        <p:spPr>
          <a:xfrm>
            <a:off x="3398837" y="1401190"/>
            <a:ext cx="8763000" cy="5067872"/>
          </a:xfrm>
          <a:prstGeom prst="rect">
            <a:avLst/>
          </a:prstGeom>
        </p:spPr>
      </p:pic>
      <p:sp>
        <p:nvSpPr>
          <p:cNvPr id="4" name="TextBox 3">
            <a:extLst>
              <a:ext uri="{FF2B5EF4-FFF2-40B4-BE49-F238E27FC236}">
                <a16:creationId xmlns:a16="http://schemas.microsoft.com/office/drawing/2014/main" id="{0B7ABFB4-5E90-4553-845D-09682A60D4AB}"/>
              </a:ext>
            </a:extLst>
          </p:cNvPr>
          <p:cNvSpPr txBox="1"/>
          <p:nvPr/>
        </p:nvSpPr>
        <p:spPr>
          <a:xfrm>
            <a:off x="122237" y="6424316"/>
            <a:ext cx="3230693" cy="440890"/>
          </a:xfrm>
          <a:prstGeom prst="rect">
            <a:avLst/>
          </a:prstGeom>
          <a:noFill/>
        </p:spPr>
        <p:txBody>
          <a:bodyPr wrap="none" lIns="182880" tIns="146304" rIns="182880" bIns="146304" rtlCol="0">
            <a:spAutoFit/>
          </a:bodyPr>
          <a:lstStyle/>
          <a:p>
            <a:pPr>
              <a:lnSpc>
                <a:spcPct val="90000"/>
              </a:lnSpc>
              <a:spcAft>
                <a:spcPts val="600"/>
              </a:spcAft>
            </a:pPr>
            <a:r>
              <a:rPr lang="fr-FR" sz="1050">
                <a:gradFill>
                  <a:gsLst>
                    <a:gs pos="2917">
                      <a:schemeClr val="tx1"/>
                    </a:gs>
                    <a:gs pos="30000">
                      <a:schemeClr val="tx1"/>
                    </a:gs>
                  </a:gsLst>
                  <a:lin ang="5400000" scaled="0"/>
                </a:gradFill>
              </a:rPr>
              <a:t>Source : </a:t>
            </a:r>
            <a:r>
              <a:rPr lang="en-US" sz="1050">
                <a:hlinkClick r:id="rId4"/>
              </a:rPr>
              <a:t>https://www.graphcore.ai/products/ipu</a:t>
            </a:r>
            <a:r>
              <a:rPr lang="fr-FR" sz="1050">
                <a:gradFill>
                  <a:gsLst>
                    <a:gs pos="2917">
                      <a:schemeClr val="tx1"/>
                    </a:gs>
                    <a:gs pos="30000">
                      <a:schemeClr val="tx1"/>
                    </a:gs>
                  </a:gsLst>
                  <a:lin ang="5400000" scaled="0"/>
                </a:gradFill>
              </a:rPr>
              <a:t> </a:t>
            </a:r>
            <a:endParaRPr lang="en-US" sz="105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1A7C263C-A911-4993-B6F8-EC0B222A88CA}"/>
              </a:ext>
            </a:extLst>
          </p:cNvPr>
          <p:cNvSpPr txBox="1"/>
          <p:nvPr/>
        </p:nvSpPr>
        <p:spPr>
          <a:xfrm>
            <a:off x="8809037" y="1668462"/>
            <a:ext cx="2057400" cy="627864"/>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024" name="Picture 1023">
            <a:extLst>
              <a:ext uri="{FF2B5EF4-FFF2-40B4-BE49-F238E27FC236}">
                <a16:creationId xmlns:a16="http://schemas.microsoft.com/office/drawing/2014/main" id="{E328C694-3840-4E14-82D5-76823CF650D1}"/>
              </a:ext>
            </a:extLst>
          </p:cNvPr>
          <p:cNvPicPr>
            <a:picLocks noChangeAspect="1"/>
          </p:cNvPicPr>
          <p:nvPr/>
        </p:nvPicPr>
        <p:blipFill>
          <a:blip r:embed="rId5"/>
          <a:stretch>
            <a:fillRect/>
          </a:stretch>
        </p:blipFill>
        <p:spPr>
          <a:xfrm>
            <a:off x="731837" y="1460499"/>
            <a:ext cx="2251734" cy="2259691"/>
          </a:xfrm>
          <a:prstGeom prst="rect">
            <a:avLst/>
          </a:prstGeom>
        </p:spPr>
      </p:pic>
      <p:sp>
        <p:nvSpPr>
          <p:cNvPr id="1025" name="TextBox 1024">
            <a:extLst>
              <a:ext uri="{FF2B5EF4-FFF2-40B4-BE49-F238E27FC236}">
                <a16:creationId xmlns:a16="http://schemas.microsoft.com/office/drawing/2014/main" id="{55872E94-6DA5-4FAF-8187-52B6A6922619}"/>
              </a:ext>
            </a:extLst>
          </p:cNvPr>
          <p:cNvSpPr txBox="1"/>
          <p:nvPr/>
        </p:nvSpPr>
        <p:spPr>
          <a:xfrm>
            <a:off x="503237" y="4030662"/>
            <a:ext cx="4751522"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a:ln>
                  <a:noFill/>
                </a:ln>
                <a:solidFill>
                  <a:srgbClr val="0078D3"/>
                </a:solidFill>
                <a:effectLst/>
                <a:uLnTx/>
                <a:uFillTx/>
                <a:latin typeface="Segoe UI Semibold"/>
                <a:cs typeface="Segoe UI Semilight" panose="020B0402040204020203" pitchFamily="34" charset="0"/>
              </a:rPr>
              <a:t>Features</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Parallel processor designed to deliver performance on current machine intelligence models for both training and inference</a:t>
            </a: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Dell DSS8440, the first Graphcore IPU server, with 16 IPU processors, 100,000 independent programs working in parallel on the machine intelligence knowledge model</a:t>
            </a:r>
          </a:p>
        </p:txBody>
      </p:sp>
    </p:spTree>
    <p:extLst>
      <p:ext uri="{BB962C8B-B14F-4D97-AF65-F5344CB8AC3E}">
        <p14:creationId xmlns:p14="http://schemas.microsoft.com/office/powerpoint/2010/main" val="369478979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Security Architecture</a:t>
            </a:r>
            <a:endParaRPr lang="en-US"/>
          </a:p>
        </p:txBody>
      </p:sp>
      <p:sp>
        <p:nvSpPr>
          <p:cNvPr id="3" name="Rectangle 2">
            <a:extLst>
              <a:ext uri="{FF2B5EF4-FFF2-40B4-BE49-F238E27FC236}">
                <a16:creationId xmlns:a16="http://schemas.microsoft.com/office/drawing/2014/main" id="{D1C147BF-0AB8-41A5-A9E3-6CB43C47FA1A}"/>
              </a:ext>
            </a:extLst>
          </p:cNvPr>
          <p:cNvSpPr/>
          <p:nvPr/>
        </p:nvSpPr>
        <p:spPr>
          <a:xfrm>
            <a:off x="5303837" y="754063"/>
            <a:ext cx="510879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469" name="Group 468">
            <a:extLst>
              <a:ext uri="{FF2B5EF4-FFF2-40B4-BE49-F238E27FC236}">
                <a16:creationId xmlns:a16="http://schemas.microsoft.com/office/drawing/2014/main" id="{01F23E29-064C-4030-B0A5-BED99A632C77}"/>
              </a:ext>
            </a:extLst>
          </p:cNvPr>
          <p:cNvGrpSpPr/>
          <p:nvPr/>
        </p:nvGrpSpPr>
        <p:grpSpPr>
          <a:xfrm>
            <a:off x="6147761" y="2097362"/>
            <a:ext cx="580677" cy="1055778"/>
            <a:chOff x="6129557" y="2271004"/>
            <a:chExt cx="580677" cy="1055778"/>
          </a:xfrm>
        </p:grpSpPr>
        <p:grpSp>
          <p:nvGrpSpPr>
            <p:cNvPr id="10" name="Group 9">
              <a:extLst>
                <a:ext uri="{FF2B5EF4-FFF2-40B4-BE49-F238E27FC236}">
                  <a16:creationId xmlns:a16="http://schemas.microsoft.com/office/drawing/2014/main" id="{730E0DCF-ACF6-4625-91B4-68B9ECBF7818}"/>
                </a:ext>
              </a:extLst>
            </p:cNvPr>
            <p:cNvGrpSpPr/>
            <p:nvPr/>
          </p:nvGrpSpPr>
          <p:grpSpPr>
            <a:xfrm>
              <a:off x="6129557" y="2271004"/>
              <a:ext cx="580677" cy="211156"/>
              <a:chOff x="1782793" y="1811547"/>
              <a:chExt cx="569343" cy="207034"/>
            </a:xfrm>
          </p:grpSpPr>
          <p:sp>
            <p:nvSpPr>
              <p:cNvPr id="63" name="Rectangle 62">
                <a:extLst>
                  <a:ext uri="{FF2B5EF4-FFF2-40B4-BE49-F238E27FC236}">
                    <a16:creationId xmlns:a16="http://schemas.microsoft.com/office/drawing/2014/main" id="{F57B9FF1-E3E1-4D72-8AF0-014106786D3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4" name="Rectangle 63">
                <a:extLst>
                  <a:ext uri="{FF2B5EF4-FFF2-40B4-BE49-F238E27FC236}">
                    <a16:creationId xmlns:a16="http://schemas.microsoft.com/office/drawing/2014/main" id="{9856AB54-F27D-46BA-B2C0-8C30FA108B2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F952217C-452C-4C8F-8331-E4064A5921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84BCAC7B-76C9-4F9B-BF77-1F4F59CCDF83}"/>
                </a:ext>
              </a:extLst>
            </p:cNvPr>
            <p:cNvGrpSpPr/>
            <p:nvPr/>
          </p:nvGrpSpPr>
          <p:grpSpPr>
            <a:xfrm>
              <a:off x="6129557" y="2482159"/>
              <a:ext cx="580677" cy="211156"/>
              <a:chOff x="1782793" y="1811547"/>
              <a:chExt cx="569343" cy="207034"/>
            </a:xfrm>
          </p:grpSpPr>
          <p:sp>
            <p:nvSpPr>
              <p:cNvPr id="60" name="Rectangle 59">
                <a:extLst>
                  <a:ext uri="{FF2B5EF4-FFF2-40B4-BE49-F238E27FC236}">
                    <a16:creationId xmlns:a16="http://schemas.microsoft.com/office/drawing/2014/main" id="{3CDA76D5-EBC0-4AAC-B73E-FBEF7F1B7E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1" name="Rectangle 60">
                <a:extLst>
                  <a:ext uri="{FF2B5EF4-FFF2-40B4-BE49-F238E27FC236}">
                    <a16:creationId xmlns:a16="http://schemas.microsoft.com/office/drawing/2014/main" id="{6EB7AF19-5508-4D56-B7FB-1B4DDF8D4E3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C40DC979-DC21-451A-ADB5-857F75330B7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250321D1-B3EA-402E-9F9E-D8A22C389820}"/>
                </a:ext>
              </a:extLst>
            </p:cNvPr>
            <p:cNvGrpSpPr/>
            <p:nvPr/>
          </p:nvGrpSpPr>
          <p:grpSpPr>
            <a:xfrm>
              <a:off x="6129557" y="2693315"/>
              <a:ext cx="580677" cy="211156"/>
              <a:chOff x="1782793" y="1811547"/>
              <a:chExt cx="569343" cy="207034"/>
            </a:xfrm>
          </p:grpSpPr>
          <p:sp>
            <p:nvSpPr>
              <p:cNvPr id="57" name="Rectangle 56">
                <a:extLst>
                  <a:ext uri="{FF2B5EF4-FFF2-40B4-BE49-F238E27FC236}">
                    <a16:creationId xmlns:a16="http://schemas.microsoft.com/office/drawing/2014/main" id="{CE03A3A8-EBF3-498B-AB0A-6D6EF23C060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8" name="Rectangle 57">
                <a:extLst>
                  <a:ext uri="{FF2B5EF4-FFF2-40B4-BE49-F238E27FC236}">
                    <a16:creationId xmlns:a16="http://schemas.microsoft.com/office/drawing/2014/main" id="{B8E68206-BCC0-46E7-94CC-4F494F698C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300150E9-9EE2-419A-AECE-589505CC39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FFDFA8C8-F238-4A09-8957-0DFD1393EDA3}"/>
                </a:ext>
              </a:extLst>
            </p:cNvPr>
            <p:cNvGrpSpPr/>
            <p:nvPr/>
          </p:nvGrpSpPr>
          <p:grpSpPr>
            <a:xfrm>
              <a:off x="6129557" y="2904470"/>
              <a:ext cx="580677" cy="211156"/>
              <a:chOff x="1782793" y="1811547"/>
              <a:chExt cx="569343" cy="207034"/>
            </a:xfrm>
          </p:grpSpPr>
          <p:sp>
            <p:nvSpPr>
              <p:cNvPr id="54" name="Rectangle 53">
                <a:extLst>
                  <a:ext uri="{FF2B5EF4-FFF2-40B4-BE49-F238E27FC236}">
                    <a16:creationId xmlns:a16="http://schemas.microsoft.com/office/drawing/2014/main" id="{1ADF1D4B-EF8C-4BE4-A8B4-3C6FB7AFCF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5" name="Rectangle 54">
                <a:extLst>
                  <a:ext uri="{FF2B5EF4-FFF2-40B4-BE49-F238E27FC236}">
                    <a16:creationId xmlns:a16="http://schemas.microsoft.com/office/drawing/2014/main" id="{42FDF8AA-DBCE-406B-87B7-EBFB63FF35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C2D2F9DF-B0CE-46A2-A908-001E42565F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293ADB47-8E35-4F8F-B1A7-F668C8D2907A}"/>
                </a:ext>
              </a:extLst>
            </p:cNvPr>
            <p:cNvGrpSpPr/>
            <p:nvPr/>
          </p:nvGrpSpPr>
          <p:grpSpPr>
            <a:xfrm>
              <a:off x="6129557" y="3115626"/>
              <a:ext cx="580677" cy="211156"/>
              <a:chOff x="1782793" y="1811547"/>
              <a:chExt cx="569343" cy="207034"/>
            </a:xfrm>
          </p:grpSpPr>
          <p:sp>
            <p:nvSpPr>
              <p:cNvPr id="51" name="Rectangle 50">
                <a:extLst>
                  <a:ext uri="{FF2B5EF4-FFF2-40B4-BE49-F238E27FC236}">
                    <a16:creationId xmlns:a16="http://schemas.microsoft.com/office/drawing/2014/main" id="{1FF3564F-7916-4271-A563-D18FC3409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2" name="Rectangle 51">
                <a:extLst>
                  <a:ext uri="{FF2B5EF4-FFF2-40B4-BE49-F238E27FC236}">
                    <a16:creationId xmlns:a16="http://schemas.microsoft.com/office/drawing/2014/main" id="{27EA122C-4902-438B-AF0A-8532F369EBD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38422850-3F81-48A4-8B7A-AD52915E226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 name="Group 14">
            <a:extLst>
              <a:ext uri="{FF2B5EF4-FFF2-40B4-BE49-F238E27FC236}">
                <a16:creationId xmlns:a16="http://schemas.microsoft.com/office/drawing/2014/main" id="{186445C0-7C24-4386-9A60-CFD5999FC1A7}"/>
              </a:ext>
            </a:extLst>
          </p:cNvPr>
          <p:cNvGrpSpPr/>
          <p:nvPr/>
        </p:nvGrpSpPr>
        <p:grpSpPr>
          <a:xfrm>
            <a:off x="6147761" y="4420072"/>
            <a:ext cx="580677" cy="211156"/>
            <a:chOff x="1782793" y="1811547"/>
            <a:chExt cx="569343" cy="207034"/>
          </a:xfrm>
        </p:grpSpPr>
        <p:sp>
          <p:nvSpPr>
            <p:cNvPr id="48" name="Rectangle 47">
              <a:extLst>
                <a:ext uri="{FF2B5EF4-FFF2-40B4-BE49-F238E27FC236}">
                  <a16:creationId xmlns:a16="http://schemas.microsoft.com/office/drawing/2014/main" id="{8E544AC5-DCA2-41C9-A616-C8332C7BA9B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 name="Rectangle 48">
              <a:extLst>
                <a:ext uri="{FF2B5EF4-FFF2-40B4-BE49-F238E27FC236}">
                  <a16:creationId xmlns:a16="http://schemas.microsoft.com/office/drawing/2014/main" id="{4CF0816A-46E0-4B21-B407-4BF7658664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4B2BB171-BBFE-41CD-B5C2-477B8C79C7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94074838-526F-4DCE-A398-219C549169D8}"/>
              </a:ext>
            </a:extLst>
          </p:cNvPr>
          <p:cNvGrpSpPr/>
          <p:nvPr/>
        </p:nvGrpSpPr>
        <p:grpSpPr>
          <a:xfrm>
            <a:off x="6147761" y="4631228"/>
            <a:ext cx="580677" cy="211156"/>
            <a:chOff x="1782793" y="1811547"/>
            <a:chExt cx="569343" cy="207034"/>
          </a:xfrm>
        </p:grpSpPr>
        <p:sp>
          <p:nvSpPr>
            <p:cNvPr id="45" name="Rectangle 44">
              <a:extLst>
                <a:ext uri="{FF2B5EF4-FFF2-40B4-BE49-F238E27FC236}">
                  <a16:creationId xmlns:a16="http://schemas.microsoft.com/office/drawing/2014/main" id="{C492F69C-88AC-4417-BA62-CD0A1BF44F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6" name="Rectangle 45">
              <a:extLst>
                <a:ext uri="{FF2B5EF4-FFF2-40B4-BE49-F238E27FC236}">
                  <a16:creationId xmlns:a16="http://schemas.microsoft.com/office/drawing/2014/main" id="{E901F332-A2E5-4C26-9D69-FEE95FE922C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38EB4708-0389-4DB4-8463-0028B76AC2F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A1431C2B-0C6B-4686-9DC6-4214F2BA2D43}"/>
              </a:ext>
            </a:extLst>
          </p:cNvPr>
          <p:cNvGrpSpPr/>
          <p:nvPr/>
        </p:nvGrpSpPr>
        <p:grpSpPr>
          <a:xfrm>
            <a:off x="6147761" y="4842383"/>
            <a:ext cx="580677" cy="211156"/>
            <a:chOff x="1782793" y="1811547"/>
            <a:chExt cx="569343" cy="207034"/>
          </a:xfrm>
        </p:grpSpPr>
        <p:sp>
          <p:nvSpPr>
            <p:cNvPr id="42" name="Rectangle 41">
              <a:extLst>
                <a:ext uri="{FF2B5EF4-FFF2-40B4-BE49-F238E27FC236}">
                  <a16:creationId xmlns:a16="http://schemas.microsoft.com/office/drawing/2014/main" id="{F7A6637E-BC85-49F9-AAA6-2254C0B931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3" name="Rectangle 42">
              <a:extLst>
                <a:ext uri="{FF2B5EF4-FFF2-40B4-BE49-F238E27FC236}">
                  <a16:creationId xmlns:a16="http://schemas.microsoft.com/office/drawing/2014/main" id="{CAAB46C4-2E3A-4121-8E3E-2E0A95737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C3E9F13D-F3EF-43B2-A4E4-9B42E8E161E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4D8FE182-22F5-4A66-B1F0-84F0BD6921FC}"/>
              </a:ext>
            </a:extLst>
          </p:cNvPr>
          <p:cNvGrpSpPr/>
          <p:nvPr/>
        </p:nvGrpSpPr>
        <p:grpSpPr>
          <a:xfrm>
            <a:off x="6147761" y="5053539"/>
            <a:ext cx="580677" cy="211156"/>
            <a:chOff x="1782793" y="1811547"/>
            <a:chExt cx="569343" cy="207034"/>
          </a:xfrm>
        </p:grpSpPr>
        <p:sp>
          <p:nvSpPr>
            <p:cNvPr id="39" name="Rectangle 38">
              <a:extLst>
                <a:ext uri="{FF2B5EF4-FFF2-40B4-BE49-F238E27FC236}">
                  <a16:creationId xmlns:a16="http://schemas.microsoft.com/office/drawing/2014/main" id="{7AECC3AA-B98B-40A1-A421-5D55600E5E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 name="Rectangle 39">
              <a:extLst>
                <a:ext uri="{FF2B5EF4-FFF2-40B4-BE49-F238E27FC236}">
                  <a16:creationId xmlns:a16="http://schemas.microsoft.com/office/drawing/2014/main" id="{C79F6FB0-68BD-4EA0-8344-9003BD2CB43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B2CDCEB6-B759-4A90-8F89-B2AD1D6817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CA77EB6E-D138-4E34-9828-071F3C5630E3}"/>
              </a:ext>
            </a:extLst>
          </p:cNvPr>
          <p:cNvGrpSpPr/>
          <p:nvPr/>
        </p:nvGrpSpPr>
        <p:grpSpPr>
          <a:xfrm>
            <a:off x="6147761" y="5264694"/>
            <a:ext cx="580677" cy="211156"/>
            <a:chOff x="1782793" y="1811547"/>
            <a:chExt cx="569343" cy="207034"/>
          </a:xfrm>
        </p:grpSpPr>
        <p:sp>
          <p:nvSpPr>
            <p:cNvPr id="36" name="Rectangle 35">
              <a:extLst>
                <a:ext uri="{FF2B5EF4-FFF2-40B4-BE49-F238E27FC236}">
                  <a16:creationId xmlns:a16="http://schemas.microsoft.com/office/drawing/2014/main" id="{43E813E3-8DA1-4653-953B-C596C25E50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 name="Rectangle 36">
              <a:extLst>
                <a:ext uri="{FF2B5EF4-FFF2-40B4-BE49-F238E27FC236}">
                  <a16:creationId xmlns:a16="http://schemas.microsoft.com/office/drawing/2014/main" id="{68E79A02-B37E-42CD-97CF-821C899CAA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F693540A-44CF-4DDA-8DFF-557FC566585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6B32BF90-DA6C-4F05-A9DE-EA10D66B3F30}"/>
              </a:ext>
            </a:extLst>
          </p:cNvPr>
          <p:cNvGrpSpPr/>
          <p:nvPr/>
        </p:nvGrpSpPr>
        <p:grpSpPr>
          <a:xfrm>
            <a:off x="6147761" y="5475850"/>
            <a:ext cx="580677" cy="211156"/>
            <a:chOff x="1782793" y="1811547"/>
            <a:chExt cx="569343" cy="207034"/>
          </a:xfrm>
        </p:grpSpPr>
        <p:sp>
          <p:nvSpPr>
            <p:cNvPr id="33" name="Rectangle 32">
              <a:extLst>
                <a:ext uri="{FF2B5EF4-FFF2-40B4-BE49-F238E27FC236}">
                  <a16:creationId xmlns:a16="http://schemas.microsoft.com/office/drawing/2014/main" id="{5170FB22-1FA5-46A9-902E-3BAAA5A04BC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 name="Rectangle 33">
              <a:extLst>
                <a:ext uri="{FF2B5EF4-FFF2-40B4-BE49-F238E27FC236}">
                  <a16:creationId xmlns:a16="http://schemas.microsoft.com/office/drawing/2014/main" id="{755CA57B-B449-4644-9557-C61272AEE6E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AFEB0E30-2DF3-4D3F-BA18-481C7005E3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96323D79-D548-4BC5-9C35-D14103121A97}"/>
              </a:ext>
            </a:extLst>
          </p:cNvPr>
          <p:cNvGrpSpPr/>
          <p:nvPr/>
        </p:nvGrpSpPr>
        <p:grpSpPr>
          <a:xfrm>
            <a:off x="6147761" y="5687005"/>
            <a:ext cx="580677" cy="211156"/>
            <a:chOff x="1782793" y="1811547"/>
            <a:chExt cx="569343" cy="207034"/>
          </a:xfrm>
        </p:grpSpPr>
        <p:sp>
          <p:nvSpPr>
            <p:cNvPr id="30" name="Rectangle 29">
              <a:extLst>
                <a:ext uri="{FF2B5EF4-FFF2-40B4-BE49-F238E27FC236}">
                  <a16:creationId xmlns:a16="http://schemas.microsoft.com/office/drawing/2014/main" id="{3432968D-A385-4C39-B87D-3AE5A22E0C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 name="Rectangle 30">
              <a:extLst>
                <a:ext uri="{FF2B5EF4-FFF2-40B4-BE49-F238E27FC236}">
                  <a16:creationId xmlns:a16="http://schemas.microsoft.com/office/drawing/2014/main" id="{7087D349-4BA5-4AD7-B29B-731581DB65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C9891117-4372-47A3-8564-03923140D5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402BB0CB-20C7-4A80-AD13-94EA6A556AF6}"/>
              </a:ext>
            </a:extLst>
          </p:cNvPr>
          <p:cNvGrpSpPr/>
          <p:nvPr/>
        </p:nvGrpSpPr>
        <p:grpSpPr>
          <a:xfrm>
            <a:off x="6147761" y="5898161"/>
            <a:ext cx="580677" cy="211156"/>
            <a:chOff x="1782793" y="1811547"/>
            <a:chExt cx="569343" cy="207034"/>
          </a:xfrm>
        </p:grpSpPr>
        <p:sp>
          <p:nvSpPr>
            <p:cNvPr id="27" name="Rectangle 26">
              <a:extLst>
                <a:ext uri="{FF2B5EF4-FFF2-40B4-BE49-F238E27FC236}">
                  <a16:creationId xmlns:a16="http://schemas.microsoft.com/office/drawing/2014/main" id="{8B8D5860-0063-4B21-9C5A-4F50580B63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 name="Rectangle 27">
              <a:extLst>
                <a:ext uri="{FF2B5EF4-FFF2-40B4-BE49-F238E27FC236}">
                  <a16:creationId xmlns:a16="http://schemas.microsoft.com/office/drawing/2014/main" id="{6F38C8FE-F76A-4676-B846-62548A6EE6C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7A184E68-6B37-424A-99EB-3CB6CDC2C3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BC3CE904-BEFD-426A-B4CC-4119B09D39A7}"/>
              </a:ext>
            </a:extLst>
          </p:cNvPr>
          <p:cNvGrpSpPr/>
          <p:nvPr/>
        </p:nvGrpSpPr>
        <p:grpSpPr>
          <a:xfrm>
            <a:off x="6147761" y="6109316"/>
            <a:ext cx="580677" cy="211156"/>
            <a:chOff x="1782793" y="1811547"/>
            <a:chExt cx="569343" cy="207034"/>
          </a:xfrm>
        </p:grpSpPr>
        <p:sp>
          <p:nvSpPr>
            <p:cNvPr id="24" name="Rectangle 23">
              <a:extLst>
                <a:ext uri="{FF2B5EF4-FFF2-40B4-BE49-F238E27FC236}">
                  <a16:creationId xmlns:a16="http://schemas.microsoft.com/office/drawing/2014/main" id="{8B3E03A0-8879-40EA-B2FD-98E1F3084D0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 name="Rectangle 24">
              <a:extLst>
                <a:ext uri="{FF2B5EF4-FFF2-40B4-BE49-F238E27FC236}">
                  <a16:creationId xmlns:a16="http://schemas.microsoft.com/office/drawing/2014/main" id="{A42665E0-B325-4998-8DE6-7FF98BD30AA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 name="Rectangle 25">
              <a:extLst>
                <a:ext uri="{FF2B5EF4-FFF2-40B4-BE49-F238E27FC236}">
                  <a16:creationId xmlns:a16="http://schemas.microsoft.com/office/drawing/2014/main" id="{2D84EF5D-B487-4F73-9907-C223FB4E521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1" name="Group 80">
            <a:extLst>
              <a:ext uri="{FF2B5EF4-FFF2-40B4-BE49-F238E27FC236}">
                <a16:creationId xmlns:a16="http://schemas.microsoft.com/office/drawing/2014/main" id="{D07C5CC8-4182-4BB6-A089-6A48CE57416E}"/>
              </a:ext>
            </a:extLst>
          </p:cNvPr>
          <p:cNvGrpSpPr/>
          <p:nvPr/>
        </p:nvGrpSpPr>
        <p:grpSpPr>
          <a:xfrm>
            <a:off x="6839881" y="1044632"/>
            <a:ext cx="580677" cy="5278888"/>
            <a:chOff x="7504981" y="885645"/>
            <a:chExt cx="569343" cy="5175850"/>
          </a:xfrm>
        </p:grpSpPr>
        <p:grpSp>
          <p:nvGrpSpPr>
            <p:cNvPr id="82" name="Group 81">
              <a:extLst>
                <a:ext uri="{FF2B5EF4-FFF2-40B4-BE49-F238E27FC236}">
                  <a16:creationId xmlns:a16="http://schemas.microsoft.com/office/drawing/2014/main" id="{7300A0BF-3653-4FCA-A567-6C89BC2D1C38}"/>
                </a:ext>
              </a:extLst>
            </p:cNvPr>
            <p:cNvGrpSpPr/>
            <p:nvPr/>
          </p:nvGrpSpPr>
          <p:grpSpPr>
            <a:xfrm>
              <a:off x="7504981" y="885645"/>
              <a:ext cx="569343" cy="207034"/>
              <a:chOff x="1782793" y="1811547"/>
              <a:chExt cx="569343" cy="207034"/>
            </a:xfrm>
          </p:grpSpPr>
          <p:sp>
            <p:nvSpPr>
              <p:cNvPr id="155" name="Rectangle 154">
                <a:extLst>
                  <a:ext uri="{FF2B5EF4-FFF2-40B4-BE49-F238E27FC236}">
                    <a16:creationId xmlns:a16="http://schemas.microsoft.com/office/drawing/2014/main" id="{6B250B96-F39C-440A-B659-1427C7DC79F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6" name="Rectangle 155">
                <a:extLst>
                  <a:ext uri="{FF2B5EF4-FFF2-40B4-BE49-F238E27FC236}">
                    <a16:creationId xmlns:a16="http://schemas.microsoft.com/office/drawing/2014/main" id="{2BCAE51C-1BFD-4F05-AFC2-5FB7E065ED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2C0E7C6C-BD66-4DA5-8A24-665B6559C3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3" name="Group 82">
              <a:extLst>
                <a:ext uri="{FF2B5EF4-FFF2-40B4-BE49-F238E27FC236}">
                  <a16:creationId xmlns:a16="http://schemas.microsoft.com/office/drawing/2014/main" id="{96D3BCD5-07EA-4506-8531-14B14CF42191}"/>
                </a:ext>
              </a:extLst>
            </p:cNvPr>
            <p:cNvGrpSpPr/>
            <p:nvPr/>
          </p:nvGrpSpPr>
          <p:grpSpPr>
            <a:xfrm>
              <a:off x="7504981" y="1092679"/>
              <a:ext cx="569343" cy="207034"/>
              <a:chOff x="1782793" y="1811547"/>
              <a:chExt cx="569343" cy="207034"/>
            </a:xfrm>
          </p:grpSpPr>
          <p:sp>
            <p:nvSpPr>
              <p:cNvPr id="152" name="Rectangle 151">
                <a:extLst>
                  <a:ext uri="{FF2B5EF4-FFF2-40B4-BE49-F238E27FC236}">
                    <a16:creationId xmlns:a16="http://schemas.microsoft.com/office/drawing/2014/main" id="{582CB145-6DD5-44B6-82BB-AC89F5B97C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3" name="Rectangle 152">
                <a:extLst>
                  <a:ext uri="{FF2B5EF4-FFF2-40B4-BE49-F238E27FC236}">
                    <a16:creationId xmlns:a16="http://schemas.microsoft.com/office/drawing/2014/main" id="{0F4A5967-D199-44D5-B7A0-0741CF5AAA7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668EFFF4-4E7F-48FF-9375-4FFC48BCFE7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4" name="Group 83">
              <a:extLst>
                <a:ext uri="{FF2B5EF4-FFF2-40B4-BE49-F238E27FC236}">
                  <a16:creationId xmlns:a16="http://schemas.microsoft.com/office/drawing/2014/main" id="{2CDFFA78-4F8B-4953-9C6B-5088197747ED}"/>
                </a:ext>
              </a:extLst>
            </p:cNvPr>
            <p:cNvGrpSpPr/>
            <p:nvPr/>
          </p:nvGrpSpPr>
          <p:grpSpPr>
            <a:xfrm>
              <a:off x="7504981" y="1299713"/>
              <a:ext cx="569343" cy="207034"/>
              <a:chOff x="1782793" y="1811547"/>
              <a:chExt cx="569343" cy="207034"/>
            </a:xfrm>
          </p:grpSpPr>
          <p:sp>
            <p:nvSpPr>
              <p:cNvPr id="149" name="Rectangle 148">
                <a:extLst>
                  <a:ext uri="{FF2B5EF4-FFF2-40B4-BE49-F238E27FC236}">
                    <a16:creationId xmlns:a16="http://schemas.microsoft.com/office/drawing/2014/main" id="{01ED7E1C-BC6D-43BC-9470-7DBBD6F9F6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0" name="Rectangle 149">
                <a:extLst>
                  <a:ext uri="{FF2B5EF4-FFF2-40B4-BE49-F238E27FC236}">
                    <a16:creationId xmlns:a16="http://schemas.microsoft.com/office/drawing/2014/main" id="{CB5844A8-DB4A-4ACC-9F09-CD09D89017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AC43B8F3-8764-401A-A6AB-CCCFC6A34B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5" name="Group 84">
              <a:extLst>
                <a:ext uri="{FF2B5EF4-FFF2-40B4-BE49-F238E27FC236}">
                  <a16:creationId xmlns:a16="http://schemas.microsoft.com/office/drawing/2014/main" id="{4429CE56-AEBB-47DD-9164-63B4B3540128}"/>
                </a:ext>
              </a:extLst>
            </p:cNvPr>
            <p:cNvGrpSpPr/>
            <p:nvPr/>
          </p:nvGrpSpPr>
          <p:grpSpPr>
            <a:xfrm>
              <a:off x="7504981" y="1506747"/>
              <a:ext cx="569343" cy="207034"/>
              <a:chOff x="1782793" y="1811547"/>
              <a:chExt cx="569343" cy="207034"/>
            </a:xfrm>
          </p:grpSpPr>
          <p:sp>
            <p:nvSpPr>
              <p:cNvPr id="146" name="Rectangle 145">
                <a:extLst>
                  <a:ext uri="{FF2B5EF4-FFF2-40B4-BE49-F238E27FC236}">
                    <a16:creationId xmlns:a16="http://schemas.microsoft.com/office/drawing/2014/main" id="{D753124A-A630-4B4E-B562-FD9DC4FB12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7" name="Rectangle 146">
                <a:extLst>
                  <a:ext uri="{FF2B5EF4-FFF2-40B4-BE49-F238E27FC236}">
                    <a16:creationId xmlns:a16="http://schemas.microsoft.com/office/drawing/2014/main" id="{AC25B0B1-F73C-4C5E-8CAD-B69D69FDCCC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8CA425F7-A74B-478C-A9EF-75B08C413A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6" name="Group 85">
              <a:extLst>
                <a:ext uri="{FF2B5EF4-FFF2-40B4-BE49-F238E27FC236}">
                  <a16:creationId xmlns:a16="http://schemas.microsoft.com/office/drawing/2014/main" id="{B60DDD6F-9210-4434-929A-AE9D52AEAB25}"/>
                </a:ext>
              </a:extLst>
            </p:cNvPr>
            <p:cNvGrpSpPr/>
            <p:nvPr/>
          </p:nvGrpSpPr>
          <p:grpSpPr>
            <a:xfrm>
              <a:off x="7504981" y="1713781"/>
              <a:ext cx="569343" cy="207034"/>
              <a:chOff x="1782793" y="1811547"/>
              <a:chExt cx="569343" cy="207034"/>
            </a:xfrm>
          </p:grpSpPr>
          <p:sp>
            <p:nvSpPr>
              <p:cNvPr id="143" name="Rectangle 142">
                <a:extLst>
                  <a:ext uri="{FF2B5EF4-FFF2-40B4-BE49-F238E27FC236}">
                    <a16:creationId xmlns:a16="http://schemas.microsoft.com/office/drawing/2014/main" id="{1E53B133-7892-4F19-B7C6-44B82747337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4" name="Rectangle 143">
                <a:extLst>
                  <a:ext uri="{FF2B5EF4-FFF2-40B4-BE49-F238E27FC236}">
                    <a16:creationId xmlns:a16="http://schemas.microsoft.com/office/drawing/2014/main" id="{64C0DF66-CA30-4E02-8F82-CD35BCC887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BF13F70F-9A1B-47EA-88AA-7629AFF9D7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D8E221DA-A5B5-4CE3-B9E8-F2EAB8B555B1}"/>
                </a:ext>
              </a:extLst>
            </p:cNvPr>
            <p:cNvGrpSpPr/>
            <p:nvPr/>
          </p:nvGrpSpPr>
          <p:grpSpPr>
            <a:xfrm>
              <a:off x="7504981" y="1920815"/>
              <a:ext cx="569343" cy="207034"/>
              <a:chOff x="1782793" y="1811547"/>
              <a:chExt cx="569343" cy="207034"/>
            </a:xfrm>
          </p:grpSpPr>
          <p:sp>
            <p:nvSpPr>
              <p:cNvPr id="140" name="Rectangle 139">
                <a:extLst>
                  <a:ext uri="{FF2B5EF4-FFF2-40B4-BE49-F238E27FC236}">
                    <a16:creationId xmlns:a16="http://schemas.microsoft.com/office/drawing/2014/main" id="{C05867F2-B2E9-4DB9-AC3B-909544BDB6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1" name="Rectangle 140">
                <a:extLst>
                  <a:ext uri="{FF2B5EF4-FFF2-40B4-BE49-F238E27FC236}">
                    <a16:creationId xmlns:a16="http://schemas.microsoft.com/office/drawing/2014/main" id="{C760AF5F-D0DB-4173-8BA1-428EAD88B33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D4A7824A-2F97-48FA-8709-620E56FBF8F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3759DE33-FC78-40A6-A377-AA5E496F14FA}"/>
                </a:ext>
              </a:extLst>
            </p:cNvPr>
            <p:cNvGrpSpPr/>
            <p:nvPr/>
          </p:nvGrpSpPr>
          <p:grpSpPr>
            <a:xfrm>
              <a:off x="7504981" y="2127849"/>
              <a:ext cx="569343" cy="207034"/>
              <a:chOff x="1782793" y="1811547"/>
              <a:chExt cx="569343" cy="207034"/>
            </a:xfrm>
          </p:grpSpPr>
          <p:sp>
            <p:nvSpPr>
              <p:cNvPr id="137" name="Rectangle 136">
                <a:extLst>
                  <a:ext uri="{FF2B5EF4-FFF2-40B4-BE49-F238E27FC236}">
                    <a16:creationId xmlns:a16="http://schemas.microsoft.com/office/drawing/2014/main" id="{716AF966-0F99-4B03-B980-0F4C009F76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8" name="Rectangle 137">
                <a:extLst>
                  <a:ext uri="{FF2B5EF4-FFF2-40B4-BE49-F238E27FC236}">
                    <a16:creationId xmlns:a16="http://schemas.microsoft.com/office/drawing/2014/main" id="{231083D1-1560-4E83-8DED-BF219FF772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846B0EFC-637B-4501-B102-2F5FCACD28E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25CBA49A-1354-470F-88D3-016A6F95B8CC}"/>
                </a:ext>
              </a:extLst>
            </p:cNvPr>
            <p:cNvGrpSpPr/>
            <p:nvPr/>
          </p:nvGrpSpPr>
          <p:grpSpPr>
            <a:xfrm>
              <a:off x="7504981" y="2334883"/>
              <a:ext cx="569343" cy="207034"/>
              <a:chOff x="1782793" y="1811547"/>
              <a:chExt cx="569343" cy="207034"/>
            </a:xfrm>
          </p:grpSpPr>
          <p:sp>
            <p:nvSpPr>
              <p:cNvPr id="134" name="Rectangle 133">
                <a:extLst>
                  <a:ext uri="{FF2B5EF4-FFF2-40B4-BE49-F238E27FC236}">
                    <a16:creationId xmlns:a16="http://schemas.microsoft.com/office/drawing/2014/main" id="{AD5F2F27-2C88-43CF-B9E1-8DDFA90498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5" name="Rectangle 134">
                <a:extLst>
                  <a:ext uri="{FF2B5EF4-FFF2-40B4-BE49-F238E27FC236}">
                    <a16:creationId xmlns:a16="http://schemas.microsoft.com/office/drawing/2014/main" id="{2C92F920-6B01-4AA5-86D0-733522D6B50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9F364159-4465-4C68-9E4F-B36CAD78E5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156F7915-B833-47F9-B2CF-2E20C566E89D}"/>
                </a:ext>
              </a:extLst>
            </p:cNvPr>
            <p:cNvGrpSpPr/>
            <p:nvPr/>
          </p:nvGrpSpPr>
          <p:grpSpPr>
            <a:xfrm>
              <a:off x="7504981" y="2541917"/>
              <a:ext cx="569343" cy="207034"/>
              <a:chOff x="1782793" y="1811547"/>
              <a:chExt cx="569343" cy="207034"/>
            </a:xfrm>
          </p:grpSpPr>
          <p:sp>
            <p:nvSpPr>
              <p:cNvPr id="131" name="Rectangle 130">
                <a:extLst>
                  <a:ext uri="{FF2B5EF4-FFF2-40B4-BE49-F238E27FC236}">
                    <a16:creationId xmlns:a16="http://schemas.microsoft.com/office/drawing/2014/main" id="{00FBC6FB-551B-44FA-9157-D08FEF04BA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2" name="Rectangle 131">
                <a:extLst>
                  <a:ext uri="{FF2B5EF4-FFF2-40B4-BE49-F238E27FC236}">
                    <a16:creationId xmlns:a16="http://schemas.microsoft.com/office/drawing/2014/main" id="{2C82D2F2-CF1A-4C94-9E4F-91AA71E1687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15EED8DF-92FC-4D0E-9938-8E87623ED7E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3A668824-EEE6-4933-99E5-5E47E9C11BD8}"/>
                </a:ext>
              </a:extLst>
            </p:cNvPr>
            <p:cNvGrpSpPr/>
            <p:nvPr/>
          </p:nvGrpSpPr>
          <p:grpSpPr>
            <a:xfrm>
              <a:off x="7504981" y="2748951"/>
              <a:ext cx="569343" cy="207034"/>
              <a:chOff x="1782793" y="1811547"/>
              <a:chExt cx="569343" cy="207034"/>
            </a:xfrm>
          </p:grpSpPr>
          <p:sp>
            <p:nvSpPr>
              <p:cNvPr id="128" name="Rectangle 127">
                <a:extLst>
                  <a:ext uri="{FF2B5EF4-FFF2-40B4-BE49-F238E27FC236}">
                    <a16:creationId xmlns:a16="http://schemas.microsoft.com/office/drawing/2014/main" id="{FC5A6700-44B9-4FC8-8E9A-DE0A4322BF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9" name="Rectangle 128">
                <a:extLst>
                  <a:ext uri="{FF2B5EF4-FFF2-40B4-BE49-F238E27FC236}">
                    <a16:creationId xmlns:a16="http://schemas.microsoft.com/office/drawing/2014/main" id="{EB52CF9E-A391-46B6-AC18-45C5DAD8E5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0F549D6D-0323-4879-AD8A-B60D160F72C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64CE47C-6B15-4334-A768-73C44EF5A2DD}"/>
                </a:ext>
              </a:extLst>
            </p:cNvPr>
            <p:cNvGrpSpPr/>
            <p:nvPr/>
          </p:nvGrpSpPr>
          <p:grpSpPr>
            <a:xfrm>
              <a:off x="7504981" y="4198189"/>
              <a:ext cx="569343" cy="207034"/>
              <a:chOff x="1782793" y="1811547"/>
              <a:chExt cx="569343" cy="207034"/>
            </a:xfrm>
          </p:grpSpPr>
          <p:sp>
            <p:nvSpPr>
              <p:cNvPr id="125" name="Rectangle 124">
                <a:extLst>
                  <a:ext uri="{FF2B5EF4-FFF2-40B4-BE49-F238E27FC236}">
                    <a16:creationId xmlns:a16="http://schemas.microsoft.com/office/drawing/2014/main" id="{DF42706E-352C-474B-A78E-FCEB78B472B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6" name="Rectangle 125">
                <a:extLst>
                  <a:ext uri="{FF2B5EF4-FFF2-40B4-BE49-F238E27FC236}">
                    <a16:creationId xmlns:a16="http://schemas.microsoft.com/office/drawing/2014/main" id="{2A4D1C4C-963B-4771-8F70-0DCB338690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478CF578-9827-46C1-A6D1-BB5059121BD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851764B1-861A-4636-AC71-1D7E6D1B4847}"/>
                </a:ext>
              </a:extLst>
            </p:cNvPr>
            <p:cNvGrpSpPr/>
            <p:nvPr/>
          </p:nvGrpSpPr>
          <p:grpSpPr>
            <a:xfrm>
              <a:off x="7504981" y="4405223"/>
              <a:ext cx="569343" cy="207034"/>
              <a:chOff x="1782793" y="1811547"/>
              <a:chExt cx="569343" cy="207034"/>
            </a:xfrm>
          </p:grpSpPr>
          <p:sp>
            <p:nvSpPr>
              <p:cNvPr id="122" name="Rectangle 121">
                <a:extLst>
                  <a:ext uri="{FF2B5EF4-FFF2-40B4-BE49-F238E27FC236}">
                    <a16:creationId xmlns:a16="http://schemas.microsoft.com/office/drawing/2014/main" id="{DE8F9534-5FFB-48C3-96E5-3122832CF1A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3" name="Rectangle 122">
                <a:extLst>
                  <a:ext uri="{FF2B5EF4-FFF2-40B4-BE49-F238E27FC236}">
                    <a16:creationId xmlns:a16="http://schemas.microsoft.com/office/drawing/2014/main" id="{412CC487-0117-4AA9-B437-8394160317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CFF4C983-F078-4E69-9263-DB0E658711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025C58BB-DD5E-46DC-BBA1-22FCDCEF51E3}"/>
                </a:ext>
              </a:extLst>
            </p:cNvPr>
            <p:cNvGrpSpPr/>
            <p:nvPr/>
          </p:nvGrpSpPr>
          <p:grpSpPr>
            <a:xfrm>
              <a:off x="7504981" y="4612257"/>
              <a:ext cx="569343" cy="207034"/>
              <a:chOff x="1782793" y="1811547"/>
              <a:chExt cx="569343" cy="207034"/>
            </a:xfrm>
          </p:grpSpPr>
          <p:sp>
            <p:nvSpPr>
              <p:cNvPr id="119" name="Rectangle 118">
                <a:extLst>
                  <a:ext uri="{FF2B5EF4-FFF2-40B4-BE49-F238E27FC236}">
                    <a16:creationId xmlns:a16="http://schemas.microsoft.com/office/drawing/2014/main" id="{5E30430E-B93D-4EAD-B0F5-59C41FE096C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0" name="Rectangle 119">
                <a:extLst>
                  <a:ext uri="{FF2B5EF4-FFF2-40B4-BE49-F238E27FC236}">
                    <a16:creationId xmlns:a16="http://schemas.microsoft.com/office/drawing/2014/main" id="{CAD2EB04-CAA6-4611-B014-C4E86DD5B0B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32F4BDFC-8013-429D-A7B0-C541961419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588E3C63-F468-4F4A-9559-C8C3B235E913}"/>
                </a:ext>
              </a:extLst>
            </p:cNvPr>
            <p:cNvGrpSpPr/>
            <p:nvPr/>
          </p:nvGrpSpPr>
          <p:grpSpPr>
            <a:xfrm>
              <a:off x="7504981" y="4819291"/>
              <a:ext cx="569343" cy="207034"/>
              <a:chOff x="1782793" y="1811547"/>
              <a:chExt cx="569343" cy="207034"/>
            </a:xfrm>
          </p:grpSpPr>
          <p:sp>
            <p:nvSpPr>
              <p:cNvPr id="116" name="Rectangle 115">
                <a:extLst>
                  <a:ext uri="{FF2B5EF4-FFF2-40B4-BE49-F238E27FC236}">
                    <a16:creationId xmlns:a16="http://schemas.microsoft.com/office/drawing/2014/main" id="{1811A7C6-1DB3-42C3-B2C2-9471C84EEFE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7" name="Rectangle 116">
                <a:extLst>
                  <a:ext uri="{FF2B5EF4-FFF2-40B4-BE49-F238E27FC236}">
                    <a16:creationId xmlns:a16="http://schemas.microsoft.com/office/drawing/2014/main" id="{C1C30B69-F71B-43F4-BBDB-BB0B23D45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317CD65A-B81B-436C-B94F-2D1E7EBEBE2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A3ED0631-A5FB-4D2F-A814-CE64B0B2E682}"/>
                </a:ext>
              </a:extLst>
            </p:cNvPr>
            <p:cNvGrpSpPr/>
            <p:nvPr/>
          </p:nvGrpSpPr>
          <p:grpSpPr>
            <a:xfrm>
              <a:off x="7504981" y="5026325"/>
              <a:ext cx="569343" cy="207034"/>
              <a:chOff x="1782793" y="1811547"/>
              <a:chExt cx="569343" cy="207034"/>
            </a:xfrm>
          </p:grpSpPr>
          <p:sp>
            <p:nvSpPr>
              <p:cNvPr id="113" name="Rectangle 112">
                <a:extLst>
                  <a:ext uri="{FF2B5EF4-FFF2-40B4-BE49-F238E27FC236}">
                    <a16:creationId xmlns:a16="http://schemas.microsoft.com/office/drawing/2014/main" id="{217A06B7-0534-4026-A681-3F32CB0571E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4" name="Rectangle 113">
                <a:extLst>
                  <a:ext uri="{FF2B5EF4-FFF2-40B4-BE49-F238E27FC236}">
                    <a16:creationId xmlns:a16="http://schemas.microsoft.com/office/drawing/2014/main" id="{2659D419-E8B0-4F92-BFEC-5BB7FB36CF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4252C196-0B2A-4857-9357-D54B5922AE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C82135EE-586B-4BF4-9754-8FEB57AA62E1}"/>
                </a:ext>
              </a:extLst>
            </p:cNvPr>
            <p:cNvGrpSpPr/>
            <p:nvPr/>
          </p:nvGrpSpPr>
          <p:grpSpPr>
            <a:xfrm>
              <a:off x="7504981" y="5233359"/>
              <a:ext cx="569343" cy="207034"/>
              <a:chOff x="1782793" y="1811547"/>
              <a:chExt cx="569343" cy="207034"/>
            </a:xfrm>
          </p:grpSpPr>
          <p:sp>
            <p:nvSpPr>
              <p:cNvPr id="110" name="Rectangle 109">
                <a:extLst>
                  <a:ext uri="{FF2B5EF4-FFF2-40B4-BE49-F238E27FC236}">
                    <a16:creationId xmlns:a16="http://schemas.microsoft.com/office/drawing/2014/main" id="{0D8A55CF-3850-4092-8334-85C722720F7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1" name="Rectangle 110">
                <a:extLst>
                  <a:ext uri="{FF2B5EF4-FFF2-40B4-BE49-F238E27FC236}">
                    <a16:creationId xmlns:a16="http://schemas.microsoft.com/office/drawing/2014/main" id="{D8BED24A-D24E-4FAF-996B-21EFE6732A9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FABF0FEB-CE7D-47DE-9DD6-15AA887CCF3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C0EC7F3C-335B-4A9C-95C1-21D148C52758}"/>
                </a:ext>
              </a:extLst>
            </p:cNvPr>
            <p:cNvGrpSpPr/>
            <p:nvPr/>
          </p:nvGrpSpPr>
          <p:grpSpPr>
            <a:xfrm>
              <a:off x="7504981" y="5440393"/>
              <a:ext cx="569343" cy="207034"/>
              <a:chOff x="1782793" y="1811547"/>
              <a:chExt cx="569343" cy="207034"/>
            </a:xfrm>
          </p:grpSpPr>
          <p:sp>
            <p:nvSpPr>
              <p:cNvPr id="107" name="Rectangle 106">
                <a:extLst>
                  <a:ext uri="{FF2B5EF4-FFF2-40B4-BE49-F238E27FC236}">
                    <a16:creationId xmlns:a16="http://schemas.microsoft.com/office/drawing/2014/main" id="{2FFF583D-300A-43E3-A43A-DEC17A400AA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8" name="Rectangle 107">
                <a:extLst>
                  <a:ext uri="{FF2B5EF4-FFF2-40B4-BE49-F238E27FC236}">
                    <a16:creationId xmlns:a16="http://schemas.microsoft.com/office/drawing/2014/main" id="{B1EAA220-D185-426B-A59D-DEF3F90734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356483EC-BF93-4FC6-8809-E70A9095D71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021C1ADB-CA48-4E73-B0CF-BE10AEDD17C4}"/>
                </a:ext>
              </a:extLst>
            </p:cNvPr>
            <p:cNvGrpSpPr/>
            <p:nvPr/>
          </p:nvGrpSpPr>
          <p:grpSpPr>
            <a:xfrm>
              <a:off x="7504981" y="5647427"/>
              <a:ext cx="569343" cy="207034"/>
              <a:chOff x="1782793" y="1811547"/>
              <a:chExt cx="569343" cy="207034"/>
            </a:xfrm>
          </p:grpSpPr>
          <p:sp>
            <p:nvSpPr>
              <p:cNvPr id="104" name="Rectangle 103">
                <a:extLst>
                  <a:ext uri="{FF2B5EF4-FFF2-40B4-BE49-F238E27FC236}">
                    <a16:creationId xmlns:a16="http://schemas.microsoft.com/office/drawing/2014/main" id="{06138C1F-7CEF-4433-AA81-88FFAAD1A69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5" name="Rectangle 104">
                <a:extLst>
                  <a:ext uri="{FF2B5EF4-FFF2-40B4-BE49-F238E27FC236}">
                    <a16:creationId xmlns:a16="http://schemas.microsoft.com/office/drawing/2014/main" id="{FCADDD14-F082-4087-99E8-4A1835A22ED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F105649B-4DAC-423A-9F27-41F0DEEBC2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5CB8E17-4357-41EC-AE9A-2498C04EBC8A}"/>
                </a:ext>
              </a:extLst>
            </p:cNvPr>
            <p:cNvGrpSpPr/>
            <p:nvPr/>
          </p:nvGrpSpPr>
          <p:grpSpPr>
            <a:xfrm>
              <a:off x="7504981" y="5854461"/>
              <a:ext cx="569343" cy="207034"/>
              <a:chOff x="1782793" y="1811547"/>
              <a:chExt cx="569343" cy="207034"/>
            </a:xfrm>
          </p:grpSpPr>
          <p:sp>
            <p:nvSpPr>
              <p:cNvPr id="101" name="Rectangle 100">
                <a:extLst>
                  <a:ext uri="{FF2B5EF4-FFF2-40B4-BE49-F238E27FC236}">
                    <a16:creationId xmlns:a16="http://schemas.microsoft.com/office/drawing/2014/main" id="{FDBCDEF2-96B9-4974-8E6D-8C842D905A7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2" name="Rectangle 101">
                <a:extLst>
                  <a:ext uri="{FF2B5EF4-FFF2-40B4-BE49-F238E27FC236}">
                    <a16:creationId xmlns:a16="http://schemas.microsoft.com/office/drawing/2014/main" id="{F7D7F3B1-18D0-43BC-837C-6FC8D587D7D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3" name="Rectangle 102">
                <a:extLst>
                  <a:ext uri="{FF2B5EF4-FFF2-40B4-BE49-F238E27FC236}">
                    <a16:creationId xmlns:a16="http://schemas.microsoft.com/office/drawing/2014/main" id="{DC1BA48E-1A5E-4491-A567-FEDFE4AE995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8" name="Group 157">
            <a:extLst>
              <a:ext uri="{FF2B5EF4-FFF2-40B4-BE49-F238E27FC236}">
                <a16:creationId xmlns:a16="http://schemas.microsoft.com/office/drawing/2014/main" id="{318645CB-0709-48C1-8D7B-F8D80A89F419}"/>
              </a:ext>
            </a:extLst>
          </p:cNvPr>
          <p:cNvGrpSpPr/>
          <p:nvPr/>
        </p:nvGrpSpPr>
        <p:grpSpPr>
          <a:xfrm>
            <a:off x="7529802" y="1041584"/>
            <a:ext cx="580677" cy="5278888"/>
            <a:chOff x="7504981" y="885645"/>
            <a:chExt cx="569343" cy="5175850"/>
          </a:xfrm>
        </p:grpSpPr>
        <p:grpSp>
          <p:nvGrpSpPr>
            <p:cNvPr id="159" name="Group 158">
              <a:extLst>
                <a:ext uri="{FF2B5EF4-FFF2-40B4-BE49-F238E27FC236}">
                  <a16:creationId xmlns:a16="http://schemas.microsoft.com/office/drawing/2014/main" id="{9F7D5910-AF61-4629-970C-773CF8179874}"/>
                </a:ext>
              </a:extLst>
            </p:cNvPr>
            <p:cNvGrpSpPr/>
            <p:nvPr/>
          </p:nvGrpSpPr>
          <p:grpSpPr>
            <a:xfrm>
              <a:off x="7504981" y="885645"/>
              <a:ext cx="569343" cy="207034"/>
              <a:chOff x="1782793" y="1811547"/>
              <a:chExt cx="569343" cy="207034"/>
            </a:xfrm>
          </p:grpSpPr>
          <p:sp>
            <p:nvSpPr>
              <p:cNvPr id="232" name="Rectangle 231">
                <a:extLst>
                  <a:ext uri="{FF2B5EF4-FFF2-40B4-BE49-F238E27FC236}">
                    <a16:creationId xmlns:a16="http://schemas.microsoft.com/office/drawing/2014/main" id="{A472A2B7-5CFE-459C-8490-EA42ED43A2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3" name="Rectangle 232">
                <a:extLst>
                  <a:ext uri="{FF2B5EF4-FFF2-40B4-BE49-F238E27FC236}">
                    <a16:creationId xmlns:a16="http://schemas.microsoft.com/office/drawing/2014/main" id="{BD86F7F1-5969-4643-8644-C6DA53E448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2668F9C1-52E1-4DCB-BE20-F76FF0FFD16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0" name="Group 159">
              <a:extLst>
                <a:ext uri="{FF2B5EF4-FFF2-40B4-BE49-F238E27FC236}">
                  <a16:creationId xmlns:a16="http://schemas.microsoft.com/office/drawing/2014/main" id="{7A39182A-0DAD-40CD-B843-F90C2FEA35C4}"/>
                </a:ext>
              </a:extLst>
            </p:cNvPr>
            <p:cNvGrpSpPr/>
            <p:nvPr/>
          </p:nvGrpSpPr>
          <p:grpSpPr>
            <a:xfrm>
              <a:off x="7504981" y="1092679"/>
              <a:ext cx="569343" cy="207034"/>
              <a:chOff x="1782793" y="1811547"/>
              <a:chExt cx="569343" cy="207034"/>
            </a:xfrm>
          </p:grpSpPr>
          <p:sp>
            <p:nvSpPr>
              <p:cNvPr id="229" name="Rectangle 228">
                <a:extLst>
                  <a:ext uri="{FF2B5EF4-FFF2-40B4-BE49-F238E27FC236}">
                    <a16:creationId xmlns:a16="http://schemas.microsoft.com/office/drawing/2014/main" id="{76BAD296-2384-49BF-A549-7FFF3268CB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0" name="Rectangle 229">
                <a:extLst>
                  <a:ext uri="{FF2B5EF4-FFF2-40B4-BE49-F238E27FC236}">
                    <a16:creationId xmlns:a16="http://schemas.microsoft.com/office/drawing/2014/main" id="{220045A7-EFCE-4E87-8CAD-D028658DC24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85F949DE-966E-4546-A159-42CA644F106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1" name="Group 160">
              <a:extLst>
                <a:ext uri="{FF2B5EF4-FFF2-40B4-BE49-F238E27FC236}">
                  <a16:creationId xmlns:a16="http://schemas.microsoft.com/office/drawing/2014/main" id="{DBFE9EDB-AA5E-4EC0-8060-0A0B7E3643DA}"/>
                </a:ext>
              </a:extLst>
            </p:cNvPr>
            <p:cNvGrpSpPr/>
            <p:nvPr/>
          </p:nvGrpSpPr>
          <p:grpSpPr>
            <a:xfrm>
              <a:off x="7504981" y="1299713"/>
              <a:ext cx="569343" cy="207034"/>
              <a:chOff x="1782793" y="1811547"/>
              <a:chExt cx="569343" cy="207034"/>
            </a:xfrm>
          </p:grpSpPr>
          <p:sp>
            <p:nvSpPr>
              <p:cNvPr id="226" name="Rectangle 225">
                <a:extLst>
                  <a:ext uri="{FF2B5EF4-FFF2-40B4-BE49-F238E27FC236}">
                    <a16:creationId xmlns:a16="http://schemas.microsoft.com/office/drawing/2014/main" id="{C1C61E70-8F9C-4132-81A8-6D942C3D78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7" name="Rectangle 226">
                <a:extLst>
                  <a:ext uri="{FF2B5EF4-FFF2-40B4-BE49-F238E27FC236}">
                    <a16:creationId xmlns:a16="http://schemas.microsoft.com/office/drawing/2014/main" id="{6C85977F-55D5-4D7A-B263-A538F8ED1D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C8DDBE52-7366-4B99-8351-D29A682DDCD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2" name="Group 161">
              <a:extLst>
                <a:ext uri="{FF2B5EF4-FFF2-40B4-BE49-F238E27FC236}">
                  <a16:creationId xmlns:a16="http://schemas.microsoft.com/office/drawing/2014/main" id="{AA5D66DB-861E-49C8-84C0-977A2F39E51C}"/>
                </a:ext>
              </a:extLst>
            </p:cNvPr>
            <p:cNvGrpSpPr/>
            <p:nvPr/>
          </p:nvGrpSpPr>
          <p:grpSpPr>
            <a:xfrm>
              <a:off x="7504981" y="1506747"/>
              <a:ext cx="569343" cy="207034"/>
              <a:chOff x="1782793" y="1811547"/>
              <a:chExt cx="569343" cy="207034"/>
            </a:xfrm>
          </p:grpSpPr>
          <p:sp>
            <p:nvSpPr>
              <p:cNvPr id="223" name="Rectangle 222">
                <a:extLst>
                  <a:ext uri="{FF2B5EF4-FFF2-40B4-BE49-F238E27FC236}">
                    <a16:creationId xmlns:a16="http://schemas.microsoft.com/office/drawing/2014/main" id="{3FBA9886-3D45-4F2E-B9E6-EF61F93861E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4" name="Rectangle 223">
                <a:extLst>
                  <a:ext uri="{FF2B5EF4-FFF2-40B4-BE49-F238E27FC236}">
                    <a16:creationId xmlns:a16="http://schemas.microsoft.com/office/drawing/2014/main" id="{A894C993-6C9D-42DB-A1D6-67CDE71302B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D0FBD45A-0A15-4911-B34B-D8315CB39C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3" name="Group 162">
              <a:extLst>
                <a:ext uri="{FF2B5EF4-FFF2-40B4-BE49-F238E27FC236}">
                  <a16:creationId xmlns:a16="http://schemas.microsoft.com/office/drawing/2014/main" id="{583E9BEF-3B19-41F9-B393-76DC8FF526D3}"/>
                </a:ext>
              </a:extLst>
            </p:cNvPr>
            <p:cNvGrpSpPr/>
            <p:nvPr/>
          </p:nvGrpSpPr>
          <p:grpSpPr>
            <a:xfrm>
              <a:off x="7504981" y="1713781"/>
              <a:ext cx="569343" cy="207034"/>
              <a:chOff x="1782793" y="1811547"/>
              <a:chExt cx="569343" cy="207034"/>
            </a:xfrm>
          </p:grpSpPr>
          <p:sp>
            <p:nvSpPr>
              <p:cNvPr id="220" name="Rectangle 219">
                <a:extLst>
                  <a:ext uri="{FF2B5EF4-FFF2-40B4-BE49-F238E27FC236}">
                    <a16:creationId xmlns:a16="http://schemas.microsoft.com/office/drawing/2014/main" id="{C67FD1CB-86B9-4194-A5AB-B1E17355462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1" name="Rectangle 220">
                <a:extLst>
                  <a:ext uri="{FF2B5EF4-FFF2-40B4-BE49-F238E27FC236}">
                    <a16:creationId xmlns:a16="http://schemas.microsoft.com/office/drawing/2014/main" id="{C69AC735-00DD-4073-9F29-B777979FE0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159228ED-A302-44E6-95D8-1537028BA3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73948BF-59CF-40CE-A38D-9B3F0C97E63B}"/>
                </a:ext>
              </a:extLst>
            </p:cNvPr>
            <p:cNvGrpSpPr/>
            <p:nvPr/>
          </p:nvGrpSpPr>
          <p:grpSpPr>
            <a:xfrm>
              <a:off x="7504981" y="1920815"/>
              <a:ext cx="569343" cy="207034"/>
              <a:chOff x="1782793" y="1811547"/>
              <a:chExt cx="569343" cy="207034"/>
            </a:xfrm>
          </p:grpSpPr>
          <p:sp>
            <p:nvSpPr>
              <p:cNvPr id="217" name="Rectangle 216">
                <a:extLst>
                  <a:ext uri="{FF2B5EF4-FFF2-40B4-BE49-F238E27FC236}">
                    <a16:creationId xmlns:a16="http://schemas.microsoft.com/office/drawing/2014/main" id="{F5648367-BF13-49FB-AE70-43289C65CE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8" name="Rectangle 217">
                <a:extLst>
                  <a:ext uri="{FF2B5EF4-FFF2-40B4-BE49-F238E27FC236}">
                    <a16:creationId xmlns:a16="http://schemas.microsoft.com/office/drawing/2014/main" id="{9AA907A3-0B41-4215-825E-6AAD4467DF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5A93D2B3-03E4-45A1-8A09-DF5E022F750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FAACA75C-39D1-4B71-9EE0-F0098DB81AB8}"/>
                </a:ext>
              </a:extLst>
            </p:cNvPr>
            <p:cNvGrpSpPr/>
            <p:nvPr/>
          </p:nvGrpSpPr>
          <p:grpSpPr>
            <a:xfrm>
              <a:off x="7504981" y="2127849"/>
              <a:ext cx="569343" cy="207034"/>
              <a:chOff x="1782793" y="1811547"/>
              <a:chExt cx="569343" cy="207034"/>
            </a:xfrm>
          </p:grpSpPr>
          <p:sp>
            <p:nvSpPr>
              <p:cNvPr id="214" name="Rectangle 213">
                <a:extLst>
                  <a:ext uri="{FF2B5EF4-FFF2-40B4-BE49-F238E27FC236}">
                    <a16:creationId xmlns:a16="http://schemas.microsoft.com/office/drawing/2014/main" id="{CF9B8C18-10FD-4E29-94DF-B98DCF401A3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5" name="Rectangle 214">
                <a:extLst>
                  <a:ext uri="{FF2B5EF4-FFF2-40B4-BE49-F238E27FC236}">
                    <a16:creationId xmlns:a16="http://schemas.microsoft.com/office/drawing/2014/main" id="{64A725C5-0A31-40EC-85BE-AC89F5839DF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5C15F7A7-9522-4DEF-A368-E32F30E233D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1E9A2E79-4C77-4EBF-897C-443C45676CF9}"/>
                </a:ext>
              </a:extLst>
            </p:cNvPr>
            <p:cNvGrpSpPr/>
            <p:nvPr/>
          </p:nvGrpSpPr>
          <p:grpSpPr>
            <a:xfrm>
              <a:off x="7504981" y="2334883"/>
              <a:ext cx="569343" cy="207034"/>
              <a:chOff x="1782793" y="1811547"/>
              <a:chExt cx="569343" cy="207034"/>
            </a:xfrm>
          </p:grpSpPr>
          <p:sp>
            <p:nvSpPr>
              <p:cNvPr id="211" name="Rectangle 210">
                <a:extLst>
                  <a:ext uri="{FF2B5EF4-FFF2-40B4-BE49-F238E27FC236}">
                    <a16:creationId xmlns:a16="http://schemas.microsoft.com/office/drawing/2014/main" id="{ABBE9F33-FD00-4858-A04C-FD8666F8244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2" name="Rectangle 211">
                <a:extLst>
                  <a:ext uri="{FF2B5EF4-FFF2-40B4-BE49-F238E27FC236}">
                    <a16:creationId xmlns:a16="http://schemas.microsoft.com/office/drawing/2014/main" id="{076C57DE-929F-4394-B6DA-4BA6533146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2098C22E-5056-484D-8086-4ED0CD3514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05AEF6C1-5658-4238-B31D-226E390FB19C}"/>
                </a:ext>
              </a:extLst>
            </p:cNvPr>
            <p:cNvGrpSpPr/>
            <p:nvPr/>
          </p:nvGrpSpPr>
          <p:grpSpPr>
            <a:xfrm>
              <a:off x="7504981" y="2541917"/>
              <a:ext cx="569343" cy="207034"/>
              <a:chOff x="1782793" y="1811547"/>
              <a:chExt cx="569343" cy="207034"/>
            </a:xfrm>
          </p:grpSpPr>
          <p:sp>
            <p:nvSpPr>
              <p:cNvPr id="208" name="Rectangle 207">
                <a:extLst>
                  <a:ext uri="{FF2B5EF4-FFF2-40B4-BE49-F238E27FC236}">
                    <a16:creationId xmlns:a16="http://schemas.microsoft.com/office/drawing/2014/main" id="{3363CADA-08BA-4AFA-BDC6-9D49511D1B9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9" name="Rectangle 208">
                <a:extLst>
                  <a:ext uri="{FF2B5EF4-FFF2-40B4-BE49-F238E27FC236}">
                    <a16:creationId xmlns:a16="http://schemas.microsoft.com/office/drawing/2014/main" id="{798FBCE9-D0BA-4C11-88BE-EBC84083EF0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DB4C10E1-8793-4293-AF91-13248205297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FB5C38DB-794C-43AB-BCAC-3880EFB6E33B}"/>
                </a:ext>
              </a:extLst>
            </p:cNvPr>
            <p:cNvGrpSpPr/>
            <p:nvPr/>
          </p:nvGrpSpPr>
          <p:grpSpPr>
            <a:xfrm>
              <a:off x="7504981" y="2748951"/>
              <a:ext cx="569343" cy="207034"/>
              <a:chOff x="1782793" y="1811547"/>
              <a:chExt cx="569343" cy="207034"/>
            </a:xfrm>
          </p:grpSpPr>
          <p:sp>
            <p:nvSpPr>
              <p:cNvPr id="205" name="Rectangle 204">
                <a:extLst>
                  <a:ext uri="{FF2B5EF4-FFF2-40B4-BE49-F238E27FC236}">
                    <a16:creationId xmlns:a16="http://schemas.microsoft.com/office/drawing/2014/main" id="{200C2923-E3E8-4ACA-A059-DB5809E755E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6" name="Rectangle 205">
                <a:extLst>
                  <a:ext uri="{FF2B5EF4-FFF2-40B4-BE49-F238E27FC236}">
                    <a16:creationId xmlns:a16="http://schemas.microsoft.com/office/drawing/2014/main" id="{56C1E7CF-9A53-4E34-B8AB-0EB8516B232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E3763C3C-555F-40FA-93E8-2C91C25B749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FAB09384-625D-47C2-A5FB-20D22504FBC8}"/>
                </a:ext>
              </a:extLst>
            </p:cNvPr>
            <p:cNvGrpSpPr/>
            <p:nvPr/>
          </p:nvGrpSpPr>
          <p:grpSpPr>
            <a:xfrm>
              <a:off x="7504981" y="4198189"/>
              <a:ext cx="569343" cy="207034"/>
              <a:chOff x="1782793" y="1811547"/>
              <a:chExt cx="569343" cy="207034"/>
            </a:xfrm>
          </p:grpSpPr>
          <p:sp>
            <p:nvSpPr>
              <p:cNvPr id="202" name="Rectangle 201">
                <a:extLst>
                  <a:ext uri="{FF2B5EF4-FFF2-40B4-BE49-F238E27FC236}">
                    <a16:creationId xmlns:a16="http://schemas.microsoft.com/office/drawing/2014/main" id="{E35A4778-F865-41D5-AAF6-53D28BD042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3" name="Rectangle 202">
                <a:extLst>
                  <a:ext uri="{FF2B5EF4-FFF2-40B4-BE49-F238E27FC236}">
                    <a16:creationId xmlns:a16="http://schemas.microsoft.com/office/drawing/2014/main" id="{E03090BE-A24E-4831-8FEF-3951EBD30F9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7ED8F9EE-650B-44EF-9E63-F1222552DAD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4598838B-5FCC-4CBA-9870-6E86628B27DC}"/>
                </a:ext>
              </a:extLst>
            </p:cNvPr>
            <p:cNvGrpSpPr/>
            <p:nvPr/>
          </p:nvGrpSpPr>
          <p:grpSpPr>
            <a:xfrm>
              <a:off x="7504981" y="4405223"/>
              <a:ext cx="569343" cy="207034"/>
              <a:chOff x="1782793" y="1811547"/>
              <a:chExt cx="569343" cy="207034"/>
            </a:xfrm>
          </p:grpSpPr>
          <p:sp>
            <p:nvSpPr>
              <p:cNvPr id="199" name="Rectangle 198">
                <a:extLst>
                  <a:ext uri="{FF2B5EF4-FFF2-40B4-BE49-F238E27FC236}">
                    <a16:creationId xmlns:a16="http://schemas.microsoft.com/office/drawing/2014/main" id="{D8ECEB3E-00B2-4CA1-847C-4DE54122472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0" name="Rectangle 199">
                <a:extLst>
                  <a:ext uri="{FF2B5EF4-FFF2-40B4-BE49-F238E27FC236}">
                    <a16:creationId xmlns:a16="http://schemas.microsoft.com/office/drawing/2014/main" id="{9D89227D-855A-4E76-BBEA-AE140510B71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FEA6BC4-98C2-4A24-8213-152528B8555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5074351A-3AD3-4674-B6BC-C11F4C7F7FE8}"/>
                </a:ext>
              </a:extLst>
            </p:cNvPr>
            <p:cNvGrpSpPr/>
            <p:nvPr/>
          </p:nvGrpSpPr>
          <p:grpSpPr>
            <a:xfrm>
              <a:off x="7504981" y="4612257"/>
              <a:ext cx="569343" cy="207034"/>
              <a:chOff x="1782793" y="1811547"/>
              <a:chExt cx="569343" cy="207034"/>
            </a:xfrm>
          </p:grpSpPr>
          <p:sp>
            <p:nvSpPr>
              <p:cNvPr id="196" name="Rectangle 195">
                <a:extLst>
                  <a:ext uri="{FF2B5EF4-FFF2-40B4-BE49-F238E27FC236}">
                    <a16:creationId xmlns:a16="http://schemas.microsoft.com/office/drawing/2014/main" id="{F5962F42-3E1A-4D07-A14E-37EE658EBD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7" name="Rectangle 196">
                <a:extLst>
                  <a:ext uri="{FF2B5EF4-FFF2-40B4-BE49-F238E27FC236}">
                    <a16:creationId xmlns:a16="http://schemas.microsoft.com/office/drawing/2014/main" id="{A726E6A5-3DD7-4B7B-A72B-4C566D69860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BD2167F5-1897-4DC7-BAC1-24FD52337A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AEBC3BC2-3A37-421F-B610-72C9030BC888}"/>
                </a:ext>
              </a:extLst>
            </p:cNvPr>
            <p:cNvGrpSpPr/>
            <p:nvPr/>
          </p:nvGrpSpPr>
          <p:grpSpPr>
            <a:xfrm>
              <a:off x="7504981" y="4819291"/>
              <a:ext cx="569343" cy="207034"/>
              <a:chOff x="1782793" y="1811547"/>
              <a:chExt cx="569343" cy="207034"/>
            </a:xfrm>
          </p:grpSpPr>
          <p:sp>
            <p:nvSpPr>
              <p:cNvPr id="193" name="Rectangle 192">
                <a:extLst>
                  <a:ext uri="{FF2B5EF4-FFF2-40B4-BE49-F238E27FC236}">
                    <a16:creationId xmlns:a16="http://schemas.microsoft.com/office/drawing/2014/main" id="{FB260CED-E767-4D4D-B911-94DEB9BBC64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4" name="Rectangle 193">
                <a:extLst>
                  <a:ext uri="{FF2B5EF4-FFF2-40B4-BE49-F238E27FC236}">
                    <a16:creationId xmlns:a16="http://schemas.microsoft.com/office/drawing/2014/main" id="{74294F01-B344-4531-B3D8-3D729D4CC0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F481C831-6677-4E8A-AFD1-5CB1F3488F6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9CF8160A-95E7-45FB-BA21-CC44A815BA15}"/>
                </a:ext>
              </a:extLst>
            </p:cNvPr>
            <p:cNvGrpSpPr/>
            <p:nvPr/>
          </p:nvGrpSpPr>
          <p:grpSpPr>
            <a:xfrm>
              <a:off x="7504981" y="5026325"/>
              <a:ext cx="569343" cy="207034"/>
              <a:chOff x="1782793" y="1811547"/>
              <a:chExt cx="569343" cy="207034"/>
            </a:xfrm>
          </p:grpSpPr>
          <p:sp>
            <p:nvSpPr>
              <p:cNvPr id="190" name="Rectangle 189">
                <a:extLst>
                  <a:ext uri="{FF2B5EF4-FFF2-40B4-BE49-F238E27FC236}">
                    <a16:creationId xmlns:a16="http://schemas.microsoft.com/office/drawing/2014/main" id="{1D4898E9-18D8-4EF8-8011-51923BBF31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1" name="Rectangle 190">
                <a:extLst>
                  <a:ext uri="{FF2B5EF4-FFF2-40B4-BE49-F238E27FC236}">
                    <a16:creationId xmlns:a16="http://schemas.microsoft.com/office/drawing/2014/main" id="{99089ECD-4BD3-481A-B9F7-EA485F3837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2F9838B6-1B95-4316-8423-612EA03AB0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356C861F-5D39-4A46-8794-E9ADE63B5D30}"/>
                </a:ext>
              </a:extLst>
            </p:cNvPr>
            <p:cNvGrpSpPr/>
            <p:nvPr/>
          </p:nvGrpSpPr>
          <p:grpSpPr>
            <a:xfrm>
              <a:off x="7504981" y="5233359"/>
              <a:ext cx="569343" cy="207034"/>
              <a:chOff x="1782793" y="1811547"/>
              <a:chExt cx="569343" cy="207034"/>
            </a:xfrm>
          </p:grpSpPr>
          <p:sp>
            <p:nvSpPr>
              <p:cNvPr id="187" name="Rectangle 186">
                <a:extLst>
                  <a:ext uri="{FF2B5EF4-FFF2-40B4-BE49-F238E27FC236}">
                    <a16:creationId xmlns:a16="http://schemas.microsoft.com/office/drawing/2014/main" id="{A8BC0E55-3567-48F4-87B7-7054C69762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8" name="Rectangle 187">
                <a:extLst>
                  <a:ext uri="{FF2B5EF4-FFF2-40B4-BE49-F238E27FC236}">
                    <a16:creationId xmlns:a16="http://schemas.microsoft.com/office/drawing/2014/main" id="{ACA64BF6-5B87-448D-BE2A-E1F78A8F57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F55F6F8B-6491-4DF2-854A-E2D6F8E4466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A3D8D768-3D09-4390-985B-5F2773ABBC4E}"/>
                </a:ext>
              </a:extLst>
            </p:cNvPr>
            <p:cNvGrpSpPr/>
            <p:nvPr/>
          </p:nvGrpSpPr>
          <p:grpSpPr>
            <a:xfrm>
              <a:off x="7504981" y="5440393"/>
              <a:ext cx="569343" cy="207034"/>
              <a:chOff x="1782793" y="1811547"/>
              <a:chExt cx="569343" cy="207034"/>
            </a:xfrm>
          </p:grpSpPr>
          <p:sp>
            <p:nvSpPr>
              <p:cNvPr id="184" name="Rectangle 183">
                <a:extLst>
                  <a:ext uri="{FF2B5EF4-FFF2-40B4-BE49-F238E27FC236}">
                    <a16:creationId xmlns:a16="http://schemas.microsoft.com/office/drawing/2014/main" id="{84FF283B-4C55-4A50-83FA-89B1398B4C1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5" name="Rectangle 184">
                <a:extLst>
                  <a:ext uri="{FF2B5EF4-FFF2-40B4-BE49-F238E27FC236}">
                    <a16:creationId xmlns:a16="http://schemas.microsoft.com/office/drawing/2014/main" id="{F31ABE34-8C70-4DF5-8707-5AA94651609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6063AAB2-557B-4DCB-A04B-725152861F0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631BB0FF-E140-4A50-ABD6-108233E2C767}"/>
                </a:ext>
              </a:extLst>
            </p:cNvPr>
            <p:cNvGrpSpPr/>
            <p:nvPr/>
          </p:nvGrpSpPr>
          <p:grpSpPr>
            <a:xfrm>
              <a:off x="7504981" y="5647427"/>
              <a:ext cx="569343" cy="207034"/>
              <a:chOff x="1782793" y="1811547"/>
              <a:chExt cx="569343" cy="207034"/>
            </a:xfrm>
          </p:grpSpPr>
          <p:sp>
            <p:nvSpPr>
              <p:cNvPr id="181" name="Rectangle 180">
                <a:extLst>
                  <a:ext uri="{FF2B5EF4-FFF2-40B4-BE49-F238E27FC236}">
                    <a16:creationId xmlns:a16="http://schemas.microsoft.com/office/drawing/2014/main" id="{706E9CF2-9791-42EB-910C-4A5361C2857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2" name="Rectangle 181">
                <a:extLst>
                  <a:ext uri="{FF2B5EF4-FFF2-40B4-BE49-F238E27FC236}">
                    <a16:creationId xmlns:a16="http://schemas.microsoft.com/office/drawing/2014/main" id="{987C7DD8-0E79-4195-9659-5F0BE93AC45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310DCE4C-FA09-49E0-BF02-DA3AA8FD5A7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909FDB6-35A5-4763-9803-1EE97F4F148E}"/>
                </a:ext>
              </a:extLst>
            </p:cNvPr>
            <p:cNvGrpSpPr/>
            <p:nvPr/>
          </p:nvGrpSpPr>
          <p:grpSpPr>
            <a:xfrm>
              <a:off x="7504981" y="5854461"/>
              <a:ext cx="569343" cy="207034"/>
              <a:chOff x="1782793" y="1811547"/>
              <a:chExt cx="569343" cy="207034"/>
            </a:xfrm>
          </p:grpSpPr>
          <p:sp>
            <p:nvSpPr>
              <p:cNvPr id="178" name="Rectangle 177">
                <a:extLst>
                  <a:ext uri="{FF2B5EF4-FFF2-40B4-BE49-F238E27FC236}">
                    <a16:creationId xmlns:a16="http://schemas.microsoft.com/office/drawing/2014/main" id="{202C4210-835F-4238-8250-C4DD520639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79" name="Rectangle 178">
                <a:extLst>
                  <a:ext uri="{FF2B5EF4-FFF2-40B4-BE49-F238E27FC236}">
                    <a16:creationId xmlns:a16="http://schemas.microsoft.com/office/drawing/2014/main" id="{1557B407-96E7-4E38-9A9F-2AE9BB90E1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0" name="Rectangle 179">
                <a:extLst>
                  <a:ext uri="{FF2B5EF4-FFF2-40B4-BE49-F238E27FC236}">
                    <a16:creationId xmlns:a16="http://schemas.microsoft.com/office/drawing/2014/main" id="{5DA035FB-15E5-4F71-A0C2-4EBDCB6DF32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5" name="Group 234">
            <a:extLst>
              <a:ext uri="{FF2B5EF4-FFF2-40B4-BE49-F238E27FC236}">
                <a16:creationId xmlns:a16="http://schemas.microsoft.com/office/drawing/2014/main" id="{1EAF28C5-6ADE-4C4A-B647-A84F5B3D8A41}"/>
              </a:ext>
            </a:extLst>
          </p:cNvPr>
          <p:cNvGrpSpPr/>
          <p:nvPr/>
        </p:nvGrpSpPr>
        <p:grpSpPr>
          <a:xfrm>
            <a:off x="8950699" y="1041584"/>
            <a:ext cx="580677" cy="5278888"/>
            <a:chOff x="7504981" y="885645"/>
            <a:chExt cx="569343" cy="5175850"/>
          </a:xfrm>
        </p:grpSpPr>
        <p:grpSp>
          <p:nvGrpSpPr>
            <p:cNvPr id="236" name="Group 235">
              <a:extLst>
                <a:ext uri="{FF2B5EF4-FFF2-40B4-BE49-F238E27FC236}">
                  <a16:creationId xmlns:a16="http://schemas.microsoft.com/office/drawing/2014/main" id="{07EF86EE-7785-4807-82F2-DD8957EA47FE}"/>
                </a:ext>
              </a:extLst>
            </p:cNvPr>
            <p:cNvGrpSpPr/>
            <p:nvPr/>
          </p:nvGrpSpPr>
          <p:grpSpPr>
            <a:xfrm>
              <a:off x="7504981" y="885645"/>
              <a:ext cx="569343" cy="207034"/>
              <a:chOff x="1782793" y="1811547"/>
              <a:chExt cx="569343" cy="207034"/>
            </a:xfrm>
          </p:grpSpPr>
          <p:sp>
            <p:nvSpPr>
              <p:cNvPr id="309" name="Rectangle 308">
                <a:extLst>
                  <a:ext uri="{FF2B5EF4-FFF2-40B4-BE49-F238E27FC236}">
                    <a16:creationId xmlns:a16="http://schemas.microsoft.com/office/drawing/2014/main" id="{50A278D1-B16A-4735-A107-49B609089B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0" name="Rectangle 309">
                <a:extLst>
                  <a:ext uri="{FF2B5EF4-FFF2-40B4-BE49-F238E27FC236}">
                    <a16:creationId xmlns:a16="http://schemas.microsoft.com/office/drawing/2014/main" id="{50D43418-79D7-4335-9347-4377E5B0875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5D54B2D5-82E6-4BFF-ACDB-E567D19547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7" name="Group 236">
              <a:extLst>
                <a:ext uri="{FF2B5EF4-FFF2-40B4-BE49-F238E27FC236}">
                  <a16:creationId xmlns:a16="http://schemas.microsoft.com/office/drawing/2014/main" id="{37BAC105-117E-4B69-9A80-7620AF750EBE}"/>
                </a:ext>
              </a:extLst>
            </p:cNvPr>
            <p:cNvGrpSpPr/>
            <p:nvPr/>
          </p:nvGrpSpPr>
          <p:grpSpPr>
            <a:xfrm>
              <a:off x="7504981" y="1092679"/>
              <a:ext cx="569343" cy="207034"/>
              <a:chOff x="1782793" y="1811547"/>
              <a:chExt cx="569343" cy="207034"/>
            </a:xfrm>
          </p:grpSpPr>
          <p:sp>
            <p:nvSpPr>
              <p:cNvPr id="306" name="Rectangle 305">
                <a:extLst>
                  <a:ext uri="{FF2B5EF4-FFF2-40B4-BE49-F238E27FC236}">
                    <a16:creationId xmlns:a16="http://schemas.microsoft.com/office/drawing/2014/main" id="{8951B299-3B5C-4C67-8A7B-AA01C6A6E9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7" name="Rectangle 306">
                <a:extLst>
                  <a:ext uri="{FF2B5EF4-FFF2-40B4-BE49-F238E27FC236}">
                    <a16:creationId xmlns:a16="http://schemas.microsoft.com/office/drawing/2014/main" id="{37F98342-BB61-4E96-A4CE-9F209195B4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0783DA31-8874-450D-86A3-08651A6B59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8" name="Group 237">
              <a:extLst>
                <a:ext uri="{FF2B5EF4-FFF2-40B4-BE49-F238E27FC236}">
                  <a16:creationId xmlns:a16="http://schemas.microsoft.com/office/drawing/2014/main" id="{F694DB69-3127-4AD0-A01A-DAF54C55CD76}"/>
                </a:ext>
              </a:extLst>
            </p:cNvPr>
            <p:cNvGrpSpPr/>
            <p:nvPr/>
          </p:nvGrpSpPr>
          <p:grpSpPr>
            <a:xfrm>
              <a:off x="7504981" y="1299713"/>
              <a:ext cx="569343" cy="207034"/>
              <a:chOff x="1782793" y="1811547"/>
              <a:chExt cx="569343" cy="207034"/>
            </a:xfrm>
          </p:grpSpPr>
          <p:sp>
            <p:nvSpPr>
              <p:cNvPr id="303" name="Rectangle 302">
                <a:extLst>
                  <a:ext uri="{FF2B5EF4-FFF2-40B4-BE49-F238E27FC236}">
                    <a16:creationId xmlns:a16="http://schemas.microsoft.com/office/drawing/2014/main" id="{2F39862F-437F-4DA4-90D3-E38C830DA5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4" name="Rectangle 303">
                <a:extLst>
                  <a:ext uri="{FF2B5EF4-FFF2-40B4-BE49-F238E27FC236}">
                    <a16:creationId xmlns:a16="http://schemas.microsoft.com/office/drawing/2014/main" id="{6BEEF931-F359-4656-B433-5264D547CDF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BE50AD48-8272-4E09-86FB-A57D97CBCAC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9" name="Group 238">
              <a:extLst>
                <a:ext uri="{FF2B5EF4-FFF2-40B4-BE49-F238E27FC236}">
                  <a16:creationId xmlns:a16="http://schemas.microsoft.com/office/drawing/2014/main" id="{3D802D9B-9368-4F78-8FF4-980C26834BB9}"/>
                </a:ext>
              </a:extLst>
            </p:cNvPr>
            <p:cNvGrpSpPr/>
            <p:nvPr/>
          </p:nvGrpSpPr>
          <p:grpSpPr>
            <a:xfrm>
              <a:off x="7504981" y="1506747"/>
              <a:ext cx="569343" cy="207034"/>
              <a:chOff x="1782793" y="1811547"/>
              <a:chExt cx="569343" cy="207034"/>
            </a:xfrm>
          </p:grpSpPr>
          <p:sp>
            <p:nvSpPr>
              <p:cNvPr id="300" name="Rectangle 299">
                <a:extLst>
                  <a:ext uri="{FF2B5EF4-FFF2-40B4-BE49-F238E27FC236}">
                    <a16:creationId xmlns:a16="http://schemas.microsoft.com/office/drawing/2014/main" id="{500CFDF9-29C9-4825-BB13-805E454C0B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1" name="Rectangle 300">
                <a:extLst>
                  <a:ext uri="{FF2B5EF4-FFF2-40B4-BE49-F238E27FC236}">
                    <a16:creationId xmlns:a16="http://schemas.microsoft.com/office/drawing/2014/main" id="{25E98C35-09F0-4299-9516-795F08143DD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F8E374BC-EFFE-41E1-83E5-F029D01FAAA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0" name="Group 239">
              <a:extLst>
                <a:ext uri="{FF2B5EF4-FFF2-40B4-BE49-F238E27FC236}">
                  <a16:creationId xmlns:a16="http://schemas.microsoft.com/office/drawing/2014/main" id="{1C5283E7-85D0-4F89-A196-9CF62A35E5D7}"/>
                </a:ext>
              </a:extLst>
            </p:cNvPr>
            <p:cNvGrpSpPr/>
            <p:nvPr/>
          </p:nvGrpSpPr>
          <p:grpSpPr>
            <a:xfrm>
              <a:off x="7504981" y="1713781"/>
              <a:ext cx="569343" cy="207034"/>
              <a:chOff x="1782793" y="1811547"/>
              <a:chExt cx="569343" cy="207034"/>
            </a:xfrm>
          </p:grpSpPr>
          <p:sp>
            <p:nvSpPr>
              <p:cNvPr id="297" name="Rectangle 296">
                <a:extLst>
                  <a:ext uri="{FF2B5EF4-FFF2-40B4-BE49-F238E27FC236}">
                    <a16:creationId xmlns:a16="http://schemas.microsoft.com/office/drawing/2014/main" id="{B2243E7C-74FA-447C-AA98-25AEC1EB0A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8" name="Rectangle 297">
                <a:extLst>
                  <a:ext uri="{FF2B5EF4-FFF2-40B4-BE49-F238E27FC236}">
                    <a16:creationId xmlns:a16="http://schemas.microsoft.com/office/drawing/2014/main" id="{73B7B10A-138C-4CE5-BCE3-FF3B9A517A8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A9505C97-54BC-40D5-9C75-1E754315F4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A85206FC-5D6F-436A-8E57-93594D2976AC}"/>
                </a:ext>
              </a:extLst>
            </p:cNvPr>
            <p:cNvGrpSpPr/>
            <p:nvPr/>
          </p:nvGrpSpPr>
          <p:grpSpPr>
            <a:xfrm>
              <a:off x="7504981" y="1920815"/>
              <a:ext cx="569343" cy="207034"/>
              <a:chOff x="1782793" y="1811547"/>
              <a:chExt cx="569343" cy="207034"/>
            </a:xfrm>
          </p:grpSpPr>
          <p:sp>
            <p:nvSpPr>
              <p:cNvPr id="294" name="Rectangle 293">
                <a:extLst>
                  <a:ext uri="{FF2B5EF4-FFF2-40B4-BE49-F238E27FC236}">
                    <a16:creationId xmlns:a16="http://schemas.microsoft.com/office/drawing/2014/main" id="{4F4FA89E-13E2-4FD3-87CE-16E1A142E83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5" name="Rectangle 294">
                <a:extLst>
                  <a:ext uri="{FF2B5EF4-FFF2-40B4-BE49-F238E27FC236}">
                    <a16:creationId xmlns:a16="http://schemas.microsoft.com/office/drawing/2014/main" id="{BE00ECEA-9FB1-4306-B7A0-CE4346C276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5F128BD0-659D-4F89-B6DE-9AEC6DC6852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01E9DE20-FE76-4AEA-8E6C-A9BBF57456F1}"/>
                </a:ext>
              </a:extLst>
            </p:cNvPr>
            <p:cNvGrpSpPr/>
            <p:nvPr/>
          </p:nvGrpSpPr>
          <p:grpSpPr>
            <a:xfrm>
              <a:off x="7504981" y="2127849"/>
              <a:ext cx="569343" cy="207034"/>
              <a:chOff x="1782793" y="1811547"/>
              <a:chExt cx="569343" cy="207034"/>
            </a:xfrm>
          </p:grpSpPr>
          <p:sp>
            <p:nvSpPr>
              <p:cNvPr id="291" name="Rectangle 290">
                <a:extLst>
                  <a:ext uri="{FF2B5EF4-FFF2-40B4-BE49-F238E27FC236}">
                    <a16:creationId xmlns:a16="http://schemas.microsoft.com/office/drawing/2014/main" id="{226F2617-CC3B-42B3-9644-37C2DC430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2" name="Rectangle 291">
                <a:extLst>
                  <a:ext uri="{FF2B5EF4-FFF2-40B4-BE49-F238E27FC236}">
                    <a16:creationId xmlns:a16="http://schemas.microsoft.com/office/drawing/2014/main" id="{C71F0727-B3E7-470C-820B-A0256FB94A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7B6F5DA3-E408-4115-BFE8-FB73ECAB0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ABF4929C-0EEC-48BE-9978-BE15DAD615E5}"/>
                </a:ext>
              </a:extLst>
            </p:cNvPr>
            <p:cNvGrpSpPr/>
            <p:nvPr/>
          </p:nvGrpSpPr>
          <p:grpSpPr>
            <a:xfrm>
              <a:off x="7504981" y="2334883"/>
              <a:ext cx="569343" cy="207034"/>
              <a:chOff x="1782793" y="1811547"/>
              <a:chExt cx="569343" cy="207034"/>
            </a:xfrm>
          </p:grpSpPr>
          <p:sp>
            <p:nvSpPr>
              <p:cNvPr id="288" name="Rectangle 287">
                <a:extLst>
                  <a:ext uri="{FF2B5EF4-FFF2-40B4-BE49-F238E27FC236}">
                    <a16:creationId xmlns:a16="http://schemas.microsoft.com/office/drawing/2014/main" id="{BBAC10D5-FE1D-437A-AC8C-D08587D662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9" name="Rectangle 288">
                <a:extLst>
                  <a:ext uri="{FF2B5EF4-FFF2-40B4-BE49-F238E27FC236}">
                    <a16:creationId xmlns:a16="http://schemas.microsoft.com/office/drawing/2014/main" id="{838A4EA2-8BE7-4C6C-97A3-2B53487E75C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E84820A9-80C2-40A1-83E7-72ACAFFEEE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1618119B-1359-4FF4-B49B-795AAF536183}"/>
                </a:ext>
              </a:extLst>
            </p:cNvPr>
            <p:cNvGrpSpPr/>
            <p:nvPr/>
          </p:nvGrpSpPr>
          <p:grpSpPr>
            <a:xfrm>
              <a:off x="7504981" y="2541917"/>
              <a:ext cx="569343" cy="207034"/>
              <a:chOff x="1782793" y="1811547"/>
              <a:chExt cx="569343" cy="207034"/>
            </a:xfrm>
          </p:grpSpPr>
          <p:sp>
            <p:nvSpPr>
              <p:cNvPr id="285" name="Rectangle 284">
                <a:extLst>
                  <a:ext uri="{FF2B5EF4-FFF2-40B4-BE49-F238E27FC236}">
                    <a16:creationId xmlns:a16="http://schemas.microsoft.com/office/drawing/2014/main" id="{ECF4AD73-742A-4ACD-A450-9D65D7F9614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6" name="Rectangle 285">
                <a:extLst>
                  <a:ext uri="{FF2B5EF4-FFF2-40B4-BE49-F238E27FC236}">
                    <a16:creationId xmlns:a16="http://schemas.microsoft.com/office/drawing/2014/main" id="{9BC402B6-F898-4BA2-B65B-A184C5D5F77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28047754-2A1C-4662-81BC-E760A47472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333FC58B-4B30-4DB7-BF0F-9B8A265E651F}"/>
                </a:ext>
              </a:extLst>
            </p:cNvPr>
            <p:cNvGrpSpPr/>
            <p:nvPr/>
          </p:nvGrpSpPr>
          <p:grpSpPr>
            <a:xfrm>
              <a:off x="7504981" y="2748951"/>
              <a:ext cx="569343" cy="207034"/>
              <a:chOff x="1782793" y="1811547"/>
              <a:chExt cx="569343" cy="207034"/>
            </a:xfrm>
          </p:grpSpPr>
          <p:sp>
            <p:nvSpPr>
              <p:cNvPr id="282" name="Rectangle 281">
                <a:extLst>
                  <a:ext uri="{FF2B5EF4-FFF2-40B4-BE49-F238E27FC236}">
                    <a16:creationId xmlns:a16="http://schemas.microsoft.com/office/drawing/2014/main" id="{7321420D-D102-48A8-A79E-54503BE86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3" name="Rectangle 282">
                <a:extLst>
                  <a:ext uri="{FF2B5EF4-FFF2-40B4-BE49-F238E27FC236}">
                    <a16:creationId xmlns:a16="http://schemas.microsoft.com/office/drawing/2014/main" id="{F24680C4-A645-4E0C-847C-4279C27F2EA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334CE3DE-769D-4AA9-A1B2-584B756D294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2E58FBF9-602D-4312-A7C3-E5C917718BD4}"/>
                </a:ext>
              </a:extLst>
            </p:cNvPr>
            <p:cNvGrpSpPr/>
            <p:nvPr/>
          </p:nvGrpSpPr>
          <p:grpSpPr>
            <a:xfrm>
              <a:off x="7504981" y="4198189"/>
              <a:ext cx="569343" cy="207034"/>
              <a:chOff x="1782793" y="1811547"/>
              <a:chExt cx="569343" cy="207034"/>
            </a:xfrm>
          </p:grpSpPr>
          <p:sp>
            <p:nvSpPr>
              <p:cNvPr id="279" name="Rectangle 278">
                <a:extLst>
                  <a:ext uri="{FF2B5EF4-FFF2-40B4-BE49-F238E27FC236}">
                    <a16:creationId xmlns:a16="http://schemas.microsoft.com/office/drawing/2014/main" id="{7D93D6C6-C8E4-4F77-8F22-CE64363D589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0" name="Rectangle 279">
                <a:extLst>
                  <a:ext uri="{FF2B5EF4-FFF2-40B4-BE49-F238E27FC236}">
                    <a16:creationId xmlns:a16="http://schemas.microsoft.com/office/drawing/2014/main" id="{006A7C97-D315-4848-8ACA-DB80F97F5B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4A89D468-1956-400E-B2B9-D8451C0F1F0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AEC8B13F-50A3-4C62-8854-8AC4FDD43928}"/>
                </a:ext>
              </a:extLst>
            </p:cNvPr>
            <p:cNvGrpSpPr/>
            <p:nvPr/>
          </p:nvGrpSpPr>
          <p:grpSpPr>
            <a:xfrm>
              <a:off x="7504981" y="4405223"/>
              <a:ext cx="569343" cy="207034"/>
              <a:chOff x="1782793" y="1811547"/>
              <a:chExt cx="569343" cy="207034"/>
            </a:xfrm>
          </p:grpSpPr>
          <p:sp>
            <p:nvSpPr>
              <p:cNvPr id="276" name="Rectangle 275">
                <a:extLst>
                  <a:ext uri="{FF2B5EF4-FFF2-40B4-BE49-F238E27FC236}">
                    <a16:creationId xmlns:a16="http://schemas.microsoft.com/office/drawing/2014/main" id="{FA40821D-45AB-47FB-88A8-C68FB181C87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7" name="Rectangle 276">
                <a:extLst>
                  <a:ext uri="{FF2B5EF4-FFF2-40B4-BE49-F238E27FC236}">
                    <a16:creationId xmlns:a16="http://schemas.microsoft.com/office/drawing/2014/main" id="{56BAAFA8-7932-4779-A24D-9B2EA06865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21510946-DB78-4907-B9A7-AC212EF53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C8001AC-E9A0-4912-8BDC-231F7CDB3DE2}"/>
                </a:ext>
              </a:extLst>
            </p:cNvPr>
            <p:cNvGrpSpPr/>
            <p:nvPr/>
          </p:nvGrpSpPr>
          <p:grpSpPr>
            <a:xfrm>
              <a:off x="7504981" y="4612257"/>
              <a:ext cx="569343" cy="207034"/>
              <a:chOff x="1782793" y="1811547"/>
              <a:chExt cx="569343" cy="207034"/>
            </a:xfrm>
          </p:grpSpPr>
          <p:sp>
            <p:nvSpPr>
              <p:cNvPr id="273" name="Rectangle 272">
                <a:extLst>
                  <a:ext uri="{FF2B5EF4-FFF2-40B4-BE49-F238E27FC236}">
                    <a16:creationId xmlns:a16="http://schemas.microsoft.com/office/drawing/2014/main" id="{38A75B06-626D-4B07-A729-2A7C67C8C2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4" name="Rectangle 273">
                <a:extLst>
                  <a:ext uri="{FF2B5EF4-FFF2-40B4-BE49-F238E27FC236}">
                    <a16:creationId xmlns:a16="http://schemas.microsoft.com/office/drawing/2014/main" id="{9D5B2E8B-D9FC-4716-9BA8-468F5E0137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61D3DA20-8D22-4B99-BBAD-0FD37639B0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DF2AD1C-8D08-4E99-80A3-5A421C7F341D}"/>
                </a:ext>
              </a:extLst>
            </p:cNvPr>
            <p:cNvGrpSpPr/>
            <p:nvPr/>
          </p:nvGrpSpPr>
          <p:grpSpPr>
            <a:xfrm>
              <a:off x="7504981" y="4819291"/>
              <a:ext cx="569343" cy="207034"/>
              <a:chOff x="1782793" y="1811547"/>
              <a:chExt cx="569343" cy="207034"/>
            </a:xfrm>
          </p:grpSpPr>
          <p:sp>
            <p:nvSpPr>
              <p:cNvPr id="270" name="Rectangle 269">
                <a:extLst>
                  <a:ext uri="{FF2B5EF4-FFF2-40B4-BE49-F238E27FC236}">
                    <a16:creationId xmlns:a16="http://schemas.microsoft.com/office/drawing/2014/main" id="{BFA3A616-FD52-472F-8B45-0C4A58D4FB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1" name="Rectangle 270">
                <a:extLst>
                  <a:ext uri="{FF2B5EF4-FFF2-40B4-BE49-F238E27FC236}">
                    <a16:creationId xmlns:a16="http://schemas.microsoft.com/office/drawing/2014/main" id="{3D8DA0C7-12E8-46DA-B0C2-625B10879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41E3DD98-2E4F-4277-9C3C-EA7E6AD1EB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EAFDF0CE-F5C1-49FF-BD09-4D843B27542C}"/>
                </a:ext>
              </a:extLst>
            </p:cNvPr>
            <p:cNvGrpSpPr/>
            <p:nvPr/>
          </p:nvGrpSpPr>
          <p:grpSpPr>
            <a:xfrm>
              <a:off x="7504981" y="5026325"/>
              <a:ext cx="569343" cy="207034"/>
              <a:chOff x="1782793" y="1811547"/>
              <a:chExt cx="569343" cy="207034"/>
            </a:xfrm>
          </p:grpSpPr>
          <p:sp>
            <p:nvSpPr>
              <p:cNvPr id="267" name="Rectangle 266">
                <a:extLst>
                  <a:ext uri="{FF2B5EF4-FFF2-40B4-BE49-F238E27FC236}">
                    <a16:creationId xmlns:a16="http://schemas.microsoft.com/office/drawing/2014/main" id="{01426EE0-4923-4CA2-95DC-A7ACADAA9B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8" name="Rectangle 267">
                <a:extLst>
                  <a:ext uri="{FF2B5EF4-FFF2-40B4-BE49-F238E27FC236}">
                    <a16:creationId xmlns:a16="http://schemas.microsoft.com/office/drawing/2014/main" id="{FC95D0D3-BB02-4931-8ADB-72AF3FCA745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505F33BC-DB62-4FB6-BA41-A66DC5C3FCB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D8578B88-6CD9-4666-BF9E-1FBF54562641}"/>
                </a:ext>
              </a:extLst>
            </p:cNvPr>
            <p:cNvGrpSpPr/>
            <p:nvPr/>
          </p:nvGrpSpPr>
          <p:grpSpPr>
            <a:xfrm>
              <a:off x="7504981" y="5233359"/>
              <a:ext cx="569343" cy="207034"/>
              <a:chOff x="1782793" y="1811547"/>
              <a:chExt cx="569343" cy="207034"/>
            </a:xfrm>
          </p:grpSpPr>
          <p:sp>
            <p:nvSpPr>
              <p:cNvPr id="264" name="Rectangle 263">
                <a:extLst>
                  <a:ext uri="{FF2B5EF4-FFF2-40B4-BE49-F238E27FC236}">
                    <a16:creationId xmlns:a16="http://schemas.microsoft.com/office/drawing/2014/main" id="{8980432D-FE08-4720-8147-61D110B68E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5" name="Rectangle 264">
                <a:extLst>
                  <a:ext uri="{FF2B5EF4-FFF2-40B4-BE49-F238E27FC236}">
                    <a16:creationId xmlns:a16="http://schemas.microsoft.com/office/drawing/2014/main" id="{682F07A8-65A9-48FD-BDB8-21F53EEA97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00C81F57-5D6F-4DE2-B24B-D4B3F24B93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9591DC08-16D0-4EE1-B552-56EA137415CF}"/>
                </a:ext>
              </a:extLst>
            </p:cNvPr>
            <p:cNvGrpSpPr/>
            <p:nvPr/>
          </p:nvGrpSpPr>
          <p:grpSpPr>
            <a:xfrm>
              <a:off x="7504981" y="5440393"/>
              <a:ext cx="569343" cy="207034"/>
              <a:chOff x="1782793" y="1811547"/>
              <a:chExt cx="569343" cy="207034"/>
            </a:xfrm>
          </p:grpSpPr>
          <p:sp>
            <p:nvSpPr>
              <p:cNvPr id="261" name="Rectangle 260">
                <a:extLst>
                  <a:ext uri="{FF2B5EF4-FFF2-40B4-BE49-F238E27FC236}">
                    <a16:creationId xmlns:a16="http://schemas.microsoft.com/office/drawing/2014/main" id="{45630DEB-79CC-4786-9190-CCC7D9ED2F6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2" name="Rectangle 261">
                <a:extLst>
                  <a:ext uri="{FF2B5EF4-FFF2-40B4-BE49-F238E27FC236}">
                    <a16:creationId xmlns:a16="http://schemas.microsoft.com/office/drawing/2014/main" id="{3BF5C684-C875-410A-BB6D-8DC4951BF3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CCB58EEF-CF44-41FC-9A4D-141E86782CC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BB27BA93-2F73-44EC-A6AA-3E13DCEF5100}"/>
                </a:ext>
              </a:extLst>
            </p:cNvPr>
            <p:cNvGrpSpPr/>
            <p:nvPr/>
          </p:nvGrpSpPr>
          <p:grpSpPr>
            <a:xfrm>
              <a:off x="7504981" y="5647427"/>
              <a:ext cx="569343" cy="207034"/>
              <a:chOff x="1782793" y="1811547"/>
              <a:chExt cx="569343" cy="207034"/>
            </a:xfrm>
          </p:grpSpPr>
          <p:sp>
            <p:nvSpPr>
              <p:cNvPr id="258" name="Rectangle 257">
                <a:extLst>
                  <a:ext uri="{FF2B5EF4-FFF2-40B4-BE49-F238E27FC236}">
                    <a16:creationId xmlns:a16="http://schemas.microsoft.com/office/drawing/2014/main" id="{8AC2F5D2-3869-4108-BEEC-9012B2A44DC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9" name="Rectangle 258">
                <a:extLst>
                  <a:ext uri="{FF2B5EF4-FFF2-40B4-BE49-F238E27FC236}">
                    <a16:creationId xmlns:a16="http://schemas.microsoft.com/office/drawing/2014/main" id="{F4594D85-8CC4-4BF1-ACAF-63775F5701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7E6434FA-09E0-43D5-B2D2-D240966422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E30DCEF9-2046-4D7E-8BF2-45CE3928FD2D}"/>
                </a:ext>
              </a:extLst>
            </p:cNvPr>
            <p:cNvGrpSpPr/>
            <p:nvPr/>
          </p:nvGrpSpPr>
          <p:grpSpPr>
            <a:xfrm>
              <a:off x="7504981" y="5854461"/>
              <a:ext cx="569343" cy="207034"/>
              <a:chOff x="1782793" y="1811547"/>
              <a:chExt cx="569343" cy="207034"/>
            </a:xfrm>
          </p:grpSpPr>
          <p:sp>
            <p:nvSpPr>
              <p:cNvPr id="255" name="Rectangle 254">
                <a:extLst>
                  <a:ext uri="{FF2B5EF4-FFF2-40B4-BE49-F238E27FC236}">
                    <a16:creationId xmlns:a16="http://schemas.microsoft.com/office/drawing/2014/main" id="{FEA565FD-5B95-44A1-8074-8B40703313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6" name="Rectangle 255">
                <a:extLst>
                  <a:ext uri="{FF2B5EF4-FFF2-40B4-BE49-F238E27FC236}">
                    <a16:creationId xmlns:a16="http://schemas.microsoft.com/office/drawing/2014/main" id="{63568D89-1597-4275-B00C-48EC40075AC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7" name="Rectangle 256">
                <a:extLst>
                  <a:ext uri="{FF2B5EF4-FFF2-40B4-BE49-F238E27FC236}">
                    <a16:creationId xmlns:a16="http://schemas.microsoft.com/office/drawing/2014/main" id="{73C6BDC3-11BB-4579-8F41-B530A5D71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2" name="Group 311">
            <a:extLst>
              <a:ext uri="{FF2B5EF4-FFF2-40B4-BE49-F238E27FC236}">
                <a16:creationId xmlns:a16="http://schemas.microsoft.com/office/drawing/2014/main" id="{700A422D-1A5F-4009-BB63-AF7DDFB6B51B}"/>
              </a:ext>
            </a:extLst>
          </p:cNvPr>
          <p:cNvGrpSpPr/>
          <p:nvPr/>
        </p:nvGrpSpPr>
        <p:grpSpPr>
          <a:xfrm>
            <a:off x="8243182" y="1041584"/>
            <a:ext cx="580677" cy="5278888"/>
            <a:chOff x="7504981" y="885645"/>
            <a:chExt cx="569343" cy="5175850"/>
          </a:xfrm>
        </p:grpSpPr>
        <p:grpSp>
          <p:nvGrpSpPr>
            <p:cNvPr id="313" name="Group 312">
              <a:extLst>
                <a:ext uri="{FF2B5EF4-FFF2-40B4-BE49-F238E27FC236}">
                  <a16:creationId xmlns:a16="http://schemas.microsoft.com/office/drawing/2014/main" id="{A4501371-274C-4773-9BBB-6E6D388C296D}"/>
                </a:ext>
              </a:extLst>
            </p:cNvPr>
            <p:cNvGrpSpPr/>
            <p:nvPr/>
          </p:nvGrpSpPr>
          <p:grpSpPr>
            <a:xfrm>
              <a:off x="7504981" y="885645"/>
              <a:ext cx="569343" cy="207034"/>
              <a:chOff x="1782793" y="1811547"/>
              <a:chExt cx="569343" cy="207034"/>
            </a:xfrm>
          </p:grpSpPr>
          <p:sp>
            <p:nvSpPr>
              <p:cNvPr id="386" name="Rectangle 385">
                <a:extLst>
                  <a:ext uri="{FF2B5EF4-FFF2-40B4-BE49-F238E27FC236}">
                    <a16:creationId xmlns:a16="http://schemas.microsoft.com/office/drawing/2014/main" id="{DCF7D6C2-CC4C-4E2B-BC26-CF60F5674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7" name="Rectangle 386">
                <a:extLst>
                  <a:ext uri="{FF2B5EF4-FFF2-40B4-BE49-F238E27FC236}">
                    <a16:creationId xmlns:a16="http://schemas.microsoft.com/office/drawing/2014/main" id="{A31C2553-F575-46D4-85E3-455CE32795E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29696469-25B1-430A-B483-92D0E3C1F53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4" name="Group 313">
              <a:extLst>
                <a:ext uri="{FF2B5EF4-FFF2-40B4-BE49-F238E27FC236}">
                  <a16:creationId xmlns:a16="http://schemas.microsoft.com/office/drawing/2014/main" id="{854823A2-69E2-476B-A6E2-676E4336107D}"/>
                </a:ext>
              </a:extLst>
            </p:cNvPr>
            <p:cNvGrpSpPr/>
            <p:nvPr/>
          </p:nvGrpSpPr>
          <p:grpSpPr>
            <a:xfrm>
              <a:off x="7504981" y="1092679"/>
              <a:ext cx="569343" cy="207034"/>
              <a:chOff x="1782793" y="1811547"/>
              <a:chExt cx="569343" cy="207034"/>
            </a:xfrm>
          </p:grpSpPr>
          <p:sp>
            <p:nvSpPr>
              <p:cNvPr id="383" name="Rectangle 382">
                <a:extLst>
                  <a:ext uri="{FF2B5EF4-FFF2-40B4-BE49-F238E27FC236}">
                    <a16:creationId xmlns:a16="http://schemas.microsoft.com/office/drawing/2014/main" id="{58F76319-398F-4482-9593-08B9D9B87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4" name="Rectangle 383">
                <a:extLst>
                  <a:ext uri="{FF2B5EF4-FFF2-40B4-BE49-F238E27FC236}">
                    <a16:creationId xmlns:a16="http://schemas.microsoft.com/office/drawing/2014/main" id="{91695AC6-EECC-4C3E-99C5-D2E7CE06A33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87DB7617-F61D-48E1-9A73-59C09B97AC1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5" name="Group 314">
              <a:extLst>
                <a:ext uri="{FF2B5EF4-FFF2-40B4-BE49-F238E27FC236}">
                  <a16:creationId xmlns:a16="http://schemas.microsoft.com/office/drawing/2014/main" id="{49332256-19AC-47D1-8F3A-A6CCD4635F7F}"/>
                </a:ext>
              </a:extLst>
            </p:cNvPr>
            <p:cNvGrpSpPr/>
            <p:nvPr/>
          </p:nvGrpSpPr>
          <p:grpSpPr>
            <a:xfrm>
              <a:off x="7504981" y="1299713"/>
              <a:ext cx="569343" cy="207034"/>
              <a:chOff x="1782793" y="1811547"/>
              <a:chExt cx="569343" cy="207034"/>
            </a:xfrm>
          </p:grpSpPr>
          <p:sp>
            <p:nvSpPr>
              <p:cNvPr id="380" name="Rectangle 379">
                <a:extLst>
                  <a:ext uri="{FF2B5EF4-FFF2-40B4-BE49-F238E27FC236}">
                    <a16:creationId xmlns:a16="http://schemas.microsoft.com/office/drawing/2014/main" id="{7B7C0DC7-7060-470A-824A-175FD44B71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1" name="Rectangle 380">
                <a:extLst>
                  <a:ext uri="{FF2B5EF4-FFF2-40B4-BE49-F238E27FC236}">
                    <a16:creationId xmlns:a16="http://schemas.microsoft.com/office/drawing/2014/main" id="{FEE1C645-192C-4494-B0A5-282574FFA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7E269832-9C8A-4624-89D6-BD4B9F095AF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6" name="Group 315">
              <a:extLst>
                <a:ext uri="{FF2B5EF4-FFF2-40B4-BE49-F238E27FC236}">
                  <a16:creationId xmlns:a16="http://schemas.microsoft.com/office/drawing/2014/main" id="{E42604F9-541D-425D-8449-EA460C5D98A0}"/>
                </a:ext>
              </a:extLst>
            </p:cNvPr>
            <p:cNvGrpSpPr/>
            <p:nvPr/>
          </p:nvGrpSpPr>
          <p:grpSpPr>
            <a:xfrm>
              <a:off x="7504981" y="1506747"/>
              <a:ext cx="569343" cy="207034"/>
              <a:chOff x="1782793" y="1811547"/>
              <a:chExt cx="569343" cy="207034"/>
            </a:xfrm>
          </p:grpSpPr>
          <p:sp>
            <p:nvSpPr>
              <p:cNvPr id="377" name="Rectangle 376">
                <a:extLst>
                  <a:ext uri="{FF2B5EF4-FFF2-40B4-BE49-F238E27FC236}">
                    <a16:creationId xmlns:a16="http://schemas.microsoft.com/office/drawing/2014/main" id="{38650D98-D295-4FEE-9788-B6B401CE9A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8" name="Rectangle 377">
                <a:extLst>
                  <a:ext uri="{FF2B5EF4-FFF2-40B4-BE49-F238E27FC236}">
                    <a16:creationId xmlns:a16="http://schemas.microsoft.com/office/drawing/2014/main" id="{0A6018B2-90F5-40C9-A7A6-BFB5C47421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C86EB828-EBC2-4FAF-91FA-24343136D80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7" name="Group 316">
              <a:extLst>
                <a:ext uri="{FF2B5EF4-FFF2-40B4-BE49-F238E27FC236}">
                  <a16:creationId xmlns:a16="http://schemas.microsoft.com/office/drawing/2014/main" id="{6F307CBE-60AB-4D7D-A8CB-56B4480030A6}"/>
                </a:ext>
              </a:extLst>
            </p:cNvPr>
            <p:cNvGrpSpPr/>
            <p:nvPr/>
          </p:nvGrpSpPr>
          <p:grpSpPr>
            <a:xfrm>
              <a:off x="7504981" y="1713781"/>
              <a:ext cx="569343" cy="207034"/>
              <a:chOff x="1782793" y="1811547"/>
              <a:chExt cx="569343" cy="207034"/>
            </a:xfrm>
          </p:grpSpPr>
          <p:sp>
            <p:nvSpPr>
              <p:cNvPr id="374" name="Rectangle 373">
                <a:extLst>
                  <a:ext uri="{FF2B5EF4-FFF2-40B4-BE49-F238E27FC236}">
                    <a16:creationId xmlns:a16="http://schemas.microsoft.com/office/drawing/2014/main" id="{35AD127A-E81A-430B-8FFB-24B054B3D3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5" name="Rectangle 374">
                <a:extLst>
                  <a:ext uri="{FF2B5EF4-FFF2-40B4-BE49-F238E27FC236}">
                    <a16:creationId xmlns:a16="http://schemas.microsoft.com/office/drawing/2014/main" id="{167CAAA0-4AB7-476D-A529-09D9152E543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35D8B94A-2C6A-481C-A764-9418D390AE2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0CB229A2-0E01-4ABD-ACE9-3C6F69597B29}"/>
                </a:ext>
              </a:extLst>
            </p:cNvPr>
            <p:cNvGrpSpPr/>
            <p:nvPr/>
          </p:nvGrpSpPr>
          <p:grpSpPr>
            <a:xfrm>
              <a:off x="7504981" y="1920815"/>
              <a:ext cx="569343" cy="207034"/>
              <a:chOff x="1782793" y="1811547"/>
              <a:chExt cx="569343" cy="207034"/>
            </a:xfrm>
          </p:grpSpPr>
          <p:sp>
            <p:nvSpPr>
              <p:cNvPr id="371" name="Rectangle 370">
                <a:extLst>
                  <a:ext uri="{FF2B5EF4-FFF2-40B4-BE49-F238E27FC236}">
                    <a16:creationId xmlns:a16="http://schemas.microsoft.com/office/drawing/2014/main" id="{A803117D-4099-400C-83E5-E9934A074E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2" name="Rectangle 371">
                <a:extLst>
                  <a:ext uri="{FF2B5EF4-FFF2-40B4-BE49-F238E27FC236}">
                    <a16:creationId xmlns:a16="http://schemas.microsoft.com/office/drawing/2014/main" id="{3AFF4781-0A3C-437F-BE77-9638FC8BD12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0DBE6725-865A-456F-BD6E-FB85C51F2B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8F5D152F-7715-486D-B468-95B8A5622A19}"/>
                </a:ext>
              </a:extLst>
            </p:cNvPr>
            <p:cNvGrpSpPr/>
            <p:nvPr/>
          </p:nvGrpSpPr>
          <p:grpSpPr>
            <a:xfrm>
              <a:off x="7504981" y="2127849"/>
              <a:ext cx="569343" cy="207034"/>
              <a:chOff x="1782793" y="1811547"/>
              <a:chExt cx="569343" cy="207034"/>
            </a:xfrm>
          </p:grpSpPr>
          <p:sp>
            <p:nvSpPr>
              <p:cNvPr id="368" name="Rectangle 367">
                <a:extLst>
                  <a:ext uri="{FF2B5EF4-FFF2-40B4-BE49-F238E27FC236}">
                    <a16:creationId xmlns:a16="http://schemas.microsoft.com/office/drawing/2014/main" id="{DF5AE612-F077-423C-9F9D-590A1DA9F4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9" name="Rectangle 368">
                <a:extLst>
                  <a:ext uri="{FF2B5EF4-FFF2-40B4-BE49-F238E27FC236}">
                    <a16:creationId xmlns:a16="http://schemas.microsoft.com/office/drawing/2014/main" id="{DDE7A9DB-D8E1-4AF2-84F1-2694394EEE2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A7AF46EF-A5A5-452E-AA25-A44729B7160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710FE502-B822-434D-BD9B-7E42F81E96F4}"/>
                </a:ext>
              </a:extLst>
            </p:cNvPr>
            <p:cNvGrpSpPr/>
            <p:nvPr/>
          </p:nvGrpSpPr>
          <p:grpSpPr>
            <a:xfrm>
              <a:off x="7504981" y="2334883"/>
              <a:ext cx="569343" cy="207034"/>
              <a:chOff x="1782793" y="1811547"/>
              <a:chExt cx="569343" cy="207034"/>
            </a:xfrm>
          </p:grpSpPr>
          <p:sp>
            <p:nvSpPr>
              <p:cNvPr id="365" name="Rectangle 364">
                <a:extLst>
                  <a:ext uri="{FF2B5EF4-FFF2-40B4-BE49-F238E27FC236}">
                    <a16:creationId xmlns:a16="http://schemas.microsoft.com/office/drawing/2014/main" id="{F85BBDBA-CF29-4531-890C-0A106FD765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6" name="Rectangle 365">
                <a:extLst>
                  <a:ext uri="{FF2B5EF4-FFF2-40B4-BE49-F238E27FC236}">
                    <a16:creationId xmlns:a16="http://schemas.microsoft.com/office/drawing/2014/main" id="{09279927-5113-43EA-ABC2-8360EBEBC2C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F98F101B-291C-41E3-85FB-2663429188E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A877138E-9916-4A7A-AFBD-658C462152EA}"/>
                </a:ext>
              </a:extLst>
            </p:cNvPr>
            <p:cNvGrpSpPr/>
            <p:nvPr/>
          </p:nvGrpSpPr>
          <p:grpSpPr>
            <a:xfrm>
              <a:off x="7504981" y="2541917"/>
              <a:ext cx="569343" cy="207034"/>
              <a:chOff x="1782793" y="1811547"/>
              <a:chExt cx="569343" cy="207034"/>
            </a:xfrm>
          </p:grpSpPr>
          <p:sp>
            <p:nvSpPr>
              <p:cNvPr id="362" name="Rectangle 361">
                <a:extLst>
                  <a:ext uri="{FF2B5EF4-FFF2-40B4-BE49-F238E27FC236}">
                    <a16:creationId xmlns:a16="http://schemas.microsoft.com/office/drawing/2014/main" id="{674AC4A8-5130-4057-B836-C02D25BF54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3" name="Rectangle 362">
                <a:extLst>
                  <a:ext uri="{FF2B5EF4-FFF2-40B4-BE49-F238E27FC236}">
                    <a16:creationId xmlns:a16="http://schemas.microsoft.com/office/drawing/2014/main" id="{6B66AF8B-7D33-48B5-9F5A-8785B50067C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82276FC7-AF0F-4A87-AB1B-A0951913AD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7456668-B31E-4953-A916-B547D7694013}"/>
                </a:ext>
              </a:extLst>
            </p:cNvPr>
            <p:cNvGrpSpPr/>
            <p:nvPr/>
          </p:nvGrpSpPr>
          <p:grpSpPr>
            <a:xfrm>
              <a:off x="7504981" y="2748951"/>
              <a:ext cx="569343" cy="207034"/>
              <a:chOff x="1782793" y="1811547"/>
              <a:chExt cx="569343" cy="207034"/>
            </a:xfrm>
          </p:grpSpPr>
          <p:sp>
            <p:nvSpPr>
              <p:cNvPr id="359" name="Rectangle 358">
                <a:extLst>
                  <a:ext uri="{FF2B5EF4-FFF2-40B4-BE49-F238E27FC236}">
                    <a16:creationId xmlns:a16="http://schemas.microsoft.com/office/drawing/2014/main" id="{D497AC48-48B5-49C4-81DE-53B17F7E43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0" name="Rectangle 359">
                <a:extLst>
                  <a:ext uri="{FF2B5EF4-FFF2-40B4-BE49-F238E27FC236}">
                    <a16:creationId xmlns:a16="http://schemas.microsoft.com/office/drawing/2014/main" id="{C71B0BA7-2C89-4300-AF75-048EFEFEC4F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D1A54BE-7B05-45EA-AA54-E243171074C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8F99332B-2061-4599-93DA-0701F276D839}"/>
                </a:ext>
              </a:extLst>
            </p:cNvPr>
            <p:cNvGrpSpPr/>
            <p:nvPr/>
          </p:nvGrpSpPr>
          <p:grpSpPr>
            <a:xfrm>
              <a:off x="7504981" y="4198189"/>
              <a:ext cx="569343" cy="207034"/>
              <a:chOff x="1782793" y="1811547"/>
              <a:chExt cx="569343" cy="207034"/>
            </a:xfrm>
          </p:grpSpPr>
          <p:sp>
            <p:nvSpPr>
              <p:cNvPr id="356" name="Rectangle 355">
                <a:extLst>
                  <a:ext uri="{FF2B5EF4-FFF2-40B4-BE49-F238E27FC236}">
                    <a16:creationId xmlns:a16="http://schemas.microsoft.com/office/drawing/2014/main" id="{F7BD5FAA-61E6-4407-9388-89EBE680270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7" name="Rectangle 356">
                <a:extLst>
                  <a:ext uri="{FF2B5EF4-FFF2-40B4-BE49-F238E27FC236}">
                    <a16:creationId xmlns:a16="http://schemas.microsoft.com/office/drawing/2014/main" id="{B64B9321-717F-442B-A408-D0881AA543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5D77B6DA-D7E2-4584-9D6C-0FC90FA9E08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A02A9AA-2B27-4F87-BA0A-759F851EBB07}"/>
                </a:ext>
              </a:extLst>
            </p:cNvPr>
            <p:cNvGrpSpPr/>
            <p:nvPr/>
          </p:nvGrpSpPr>
          <p:grpSpPr>
            <a:xfrm>
              <a:off x="7504981" y="4405223"/>
              <a:ext cx="569343" cy="207034"/>
              <a:chOff x="1782793" y="1811547"/>
              <a:chExt cx="569343" cy="207034"/>
            </a:xfrm>
          </p:grpSpPr>
          <p:sp>
            <p:nvSpPr>
              <p:cNvPr id="353" name="Rectangle 352">
                <a:extLst>
                  <a:ext uri="{FF2B5EF4-FFF2-40B4-BE49-F238E27FC236}">
                    <a16:creationId xmlns:a16="http://schemas.microsoft.com/office/drawing/2014/main" id="{5BBDDBFF-F5A4-49A5-8FC8-FC67CB74E77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4" name="Rectangle 353">
                <a:extLst>
                  <a:ext uri="{FF2B5EF4-FFF2-40B4-BE49-F238E27FC236}">
                    <a16:creationId xmlns:a16="http://schemas.microsoft.com/office/drawing/2014/main" id="{94A87553-DE9E-4BB0-8FBC-69DFA52E94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8C6115E9-F97D-471E-A820-05F5934DE2F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9A5E1B3D-587B-4DBC-8B29-3B10C6EDE383}"/>
                </a:ext>
              </a:extLst>
            </p:cNvPr>
            <p:cNvGrpSpPr/>
            <p:nvPr/>
          </p:nvGrpSpPr>
          <p:grpSpPr>
            <a:xfrm>
              <a:off x="7504981" y="4612257"/>
              <a:ext cx="569343" cy="207034"/>
              <a:chOff x="1782793" y="1811547"/>
              <a:chExt cx="569343" cy="207034"/>
            </a:xfrm>
          </p:grpSpPr>
          <p:sp>
            <p:nvSpPr>
              <p:cNvPr id="350" name="Rectangle 349">
                <a:extLst>
                  <a:ext uri="{FF2B5EF4-FFF2-40B4-BE49-F238E27FC236}">
                    <a16:creationId xmlns:a16="http://schemas.microsoft.com/office/drawing/2014/main" id="{BED84297-C2A8-492D-AF38-C8A0FD0796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1" name="Rectangle 350">
                <a:extLst>
                  <a:ext uri="{FF2B5EF4-FFF2-40B4-BE49-F238E27FC236}">
                    <a16:creationId xmlns:a16="http://schemas.microsoft.com/office/drawing/2014/main" id="{0FA8A358-D36D-4696-97AA-3A4D887F225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D454928F-D855-4A31-B716-0E04A07B2A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AB36902C-9D2D-49F7-A824-68703BBFF4F9}"/>
                </a:ext>
              </a:extLst>
            </p:cNvPr>
            <p:cNvGrpSpPr/>
            <p:nvPr/>
          </p:nvGrpSpPr>
          <p:grpSpPr>
            <a:xfrm>
              <a:off x="7504981" y="4819291"/>
              <a:ext cx="569343" cy="207034"/>
              <a:chOff x="1782793" y="1811547"/>
              <a:chExt cx="569343" cy="207034"/>
            </a:xfrm>
          </p:grpSpPr>
          <p:sp>
            <p:nvSpPr>
              <p:cNvPr id="347" name="Rectangle 346">
                <a:extLst>
                  <a:ext uri="{FF2B5EF4-FFF2-40B4-BE49-F238E27FC236}">
                    <a16:creationId xmlns:a16="http://schemas.microsoft.com/office/drawing/2014/main" id="{08D9F8F2-CE7D-47D5-BF85-21C3115EC6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8" name="Rectangle 347">
                <a:extLst>
                  <a:ext uri="{FF2B5EF4-FFF2-40B4-BE49-F238E27FC236}">
                    <a16:creationId xmlns:a16="http://schemas.microsoft.com/office/drawing/2014/main" id="{C90FED51-2158-4891-BAC2-FBB6558CFE9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7976A8-8F23-43F3-8710-BCE2BE1A7E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0EC521B-9275-49FA-B5AD-9A317F900EBB}"/>
                </a:ext>
              </a:extLst>
            </p:cNvPr>
            <p:cNvGrpSpPr/>
            <p:nvPr/>
          </p:nvGrpSpPr>
          <p:grpSpPr>
            <a:xfrm>
              <a:off x="7504981" y="5026325"/>
              <a:ext cx="569343" cy="207034"/>
              <a:chOff x="1782793" y="1811547"/>
              <a:chExt cx="569343" cy="207034"/>
            </a:xfrm>
          </p:grpSpPr>
          <p:sp>
            <p:nvSpPr>
              <p:cNvPr id="344" name="Rectangle 343">
                <a:extLst>
                  <a:ext uri="{FF2B5EF4-FFF2-40B4-BE49-F238E27FC236}">
                    <a16:creationId xmlns:a16="http://schemas.microsoft.com/office/drawing/2014/main" id="{5A0B6FDC-C821-496D-BE97-2323F80B6D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5" name="Rectangle 344">
                <a:extLst>
                  <a:ext uri="{FF2B5EF4-FFF2-40B4-BE49-F238E27FC236}">
                    <a16:creationId xmlns:a16="http://schemas.microsoft.com/office/drawing/2014/main" id="{4D88AA61-3EAD-43D3-819D-D56504E8E2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5505B214-6EA5-4348-8C66-1004C86747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3CB44479-0878-4D0B-85F4-9BBA29C17210}"/>
                </a:ext>
              </a:extLst>
            </p:cNvPr>
            <p:cNvGrpSpPr/>
            <p:nvPr/>
          </p:nvGrpSpPr>
          <p:grpSpPr>
            <a:xfrm>
              <a:off x="7504981" y="5233359"/>
              <a:ext cx="569343" cy="207034"/>
              <a:chOff x="1782793" y="1811547"/>
              <a:chExt cx="569343" cy="207034"/>
            </a:xfrm>
          </p:grpSpPr>
          <p:sp>
            <p:nvSpPr>
              <p:cNvPr id="341" name="Rectangle 340">
                <a:extLst>
                  <a:ext uri="{FF2B5EF4-FFF2-40B4-BE49-F238E27FC236}">
                    <a16:creationId xmlns:a16="http://schemas.microsoft.com/office/drawing/2014/main" id="{0560EA4F-090F-4100-98D8-3EBEB30FFA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2" name="Rectangle 341">
                <a:extLst>
                  <a:ext uri="{FF2B5EF4-FFF2-40B4-BE49-F238E27FC236}">
                    <a16:creationId xmlns:a16="http://schemas.microsoft.com/office/drawing/2014/main" id="{70CD6B3F-362A-4C6F-A476-4E0C76EA73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CE9E9D27-4B42-4847-AA4F-8F520AEFB5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1BF02D23-8CDB-459D-B3AA-A09FD3F93FA4}"/>
                </a:ext>
              </a:extLst>
            </p:cNvPr>
            <p:cNvGrpSpPr/>
            <p:nvPr/>
          </p:nvGrpSpPr>
          <p:grpSpPr>
            <a:xfrm>
              <a:off x="7504981" y="5440393"/>
              <a:ext cx="569343" cy="207034"/>
              <a:chOff x="1782793" y="1811547"/>
              <a:chExt cx="569343" cy="207034"/>
            </a:xfrm>
          </p:grpSpPr>
          <p:sp>
            <p:nvSpPr>
              <p:cNvPr id="338" name="Rectangle 337">
                <a:extLst>
                  <a:ext uri="{FF2B5EF4-FFF2-40B4-BE49-F238E27FC236}">
                    <a16:creationId xmlns:a16="http://schemas.microsoft.com/office/drawing/2014/main" id="{6096C52C-4688-4687-B3B2-1270A72C3E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9" name="Rectangle 338">
                <a:extLst>
                  <a:ext uri="{FF2B5EF4-FFF2-40B4-BE49-F238E27FC236}">
                    <a16:creationId xmlns:a16="http://schemas.microsoft.com/office/drawing/2014/main" id="{8D0C954E-52D0-4288-AFFA-71E4D84A6FA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33283288-5853-47FF-8062-82C1C3DDB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CC500602-5609-44C4-9571-089DE6639ABD}"/>
                </a:ext>
              </a:extLst>
            </p:cNvPr>
            <p:cNvGrpSpPr/>
            <p:nvPr/>
          </p:nvGrpSpPr>
          <p:grpSpPr>
            <a:xfrm>
              <a:off x="7504981" y="5647427"/>
              <a:ext cx="569343" cy="207034"/>
              <a:chOff x="1782793" y="1811547"/>
              <a:chExt cx="569343" cy="207034"/>
            </a:xfrm>
          </p:grpSpPr>
          <p:sp>
            <p:nvSpPr>
              <p:cNvPr id="335" name="Rectangle 334">
                <a:extLst>
                  <a:ext uri="{FF2B5EF4-FFF2-40B4-BE49-F238E27FC236}">
                    <a16:creationId xmlns:a16="http://schemas.microsoft.com/office/drawing/2014/main" id="{F0EFC126-CBC5-4282-9D38-4C7C60CEF7E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6" name="Rectangle 335">
                <a:extLst>
                  <a:ext uri="{FF2B5EF4-FFF2-40B4-BE49-F238E27FC236}">
                    <a16:creationId xmlns:a16="http://schemas.microsoft.com/office/drawing/2014/main" id="{EFFAE2BC-ACE0-4B29-AC6A-3DFFCD2831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6D096976-3478-4D56-956E-B6566C82FD7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6957D211-7767-4D85-8A01-1266AB34A13B}"/>
                </a:ext>
              </a:extLst>
            </p:cNvPr>
            <p:cNvGrpSpPr/>
            <p:nvPr/>
          </p:nvGrpSpPr>
          <p:grpSpPr>
            <a:xfrm>
              <a:off x="7504981" y="5854461"/>
              <a:ext cx="569343" cy="207034"/>
              <a:chOff x="1782793" y="1811547"/>
              <a:chExt cx="569343" cy="207034"/>
            </a:xfrm>
          </p:grpSpPr>
          <p:sp>
            <p:nvSpPr>
              <p:cNvPr id="332" name="Rectangle 331">
                <a:extLst>
                  <a:ext uri="{FF2B5EF4-FFF2-40B4-BE49-F238E27FC236}">
                    <a16:creationId xmlns:a16="http://schemas.microsoft.com/office/drawing/2014/main" id="{734C2A1A-F89A-440C-8818-44E11F74846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3" name="Rectangle 332">
                <a:extLst>
                  <a:ext uri="{FF2B5EF4-FFF2-40B4-BE49-F238E27FC236}">
                    <a16:creationId xmlns:a16="http://schemas.microsoft.com/office/drawing/2014/main" id="{158ECBC3-EDC8-4E1B-BB07-A44CAB37FF1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4" name="Rectangle 333">
                <a:extLst>
                  <a:ext uri="{FF2B5EF4-FFF2-40B4-BE49-F238E27FC236}">
                    <a16:creationId xmlns:a16="http://schemas.microsoft.com/office/drawing/2014/main" id="{AA626BE7-32CD-4634-839A-7849E63CD6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89" name="Rectangle 388">
            <a:extLst>
              <a:ext uri="{FF2B5EF4-FFF2-40B4-BE49-F238E27FC236}">
                <a16:creationId xmlns:a16="http://schemas.microsoft.com/office/drawing/2014/main" id="{F1F7D189-97A1-4C4B-A5EF-7F56896E210D}"/>
              </a:ext>
            </a:extLst>
          </p:cNvPr>
          <p:cNvSpPr/>
          <p:nvPr/>
        </p:nvSpPr>
        <p:spPr>
          <a:xfrm>
            <a:off x="6147761" y="3280212"/>
            <a:ext cx="3383615"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0" name="Rectangle 389">
            <a:extLst>
              <a:ext uri="{FF2B5EF4-FFF2-40B4-BE49-F238E27FC236}">
                <a16:creationId xmlns:a16="http://schemas.microsoft.com/office/drawing/2014/main" id="{C243B3E3-210A-4323-90CC-55755FE0B098}"/>
              </a:ext>
            </a:extLst>
          </p:cNvPr>
          <p:cNvSpPr/>
          <p:nvPr/>
        </p:nvSpPr>
        <p:spPr>
          <a:xfrm>
            <a:off x="5380090"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8401F7EA-BCE6-4AB9-AD07-701D6A09A6EA}"/>
              </a:ext>
            </a:extLst>
          </p:cNvPr>
          <p:cNvSpPr/>
          <p:nvPr/>
        </p:nvSpPr>
        <p:spPr>
          <a:xfrm>
            <a:off x="5380090"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120D86D6-912E-4D2D-86C2-7FC58939CC05}"/>
              </a:ext>
            </a:extLst>
          </p:cNvPr>
          <p:cNvSpPr/>
          <p:nvPr/>
        </p:nvSpPr>
        <p:spPr>
          <a:xfrm>
            <a:off x="5380090"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3" name="Rectangle 392">
            <a:extLst>
              <a:ext uri="{FF2B5EF4-FFF2-40B4-BE49-F238E27FC236}">
                <a16:creationId xmlns:a16="http://schemas.microsoft.com/office/drawing/2014/main" id="{1919B15E-B2E3-4752-AF03-7B3B0ADE2D3C}"/>
              </a:ext>
            </a:extLst>
          </p:cNvPr>
          <p:cNvSpPr/>
          <p:nvPr/>
        </p:nvSpPr>
        <p:spPr>
          <a:xfrm>
            <a:off x="5419314" y="437303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6B3E771C-7B75-484B-9651-7E07091F8A59}"/>
              </a:ext>
            </a:extLst>
          </p:cNvPr>
          <p:cNvSpPr/>
          <p:nvPr/>
        </p:nvSpPr>
        <p:spPr>
          <a:xfrm>
            <a:off x="5419314" y="503921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913B1AF2-D5D8-494C-9E82-EE08A54DD0A8}"/>
              </a:ext>
            </a:extLst>
          </p:cNvPr>
          <p:cNvSpPr/>
          <p:nvPr/>
        </p:nvSpPr>
        <p:spPr>
          <a:xfrm>
            <a:off x="5419314" y="571046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80EF920A-D91F-4BA2-9822-13F82E103E0A}"/>
              </a:ext>
            </a:extLst>
          </p:cNvPr>
          <p:cNvSpPr/>
          <p:nvPr/>
        </p:nvSpPr>
        <p:spPr>
          <a:xfrm>
            <a:off x="10033709"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4AADD9AD-9B91-45D1-8A4D-D69D05C50AA9}"/>
              </a:ext>
            </a:extLst>
          </p:cNvPr>
          <p:cNvSpPr/>
          <p:nvPr/>
        </p:nvSpPr>
        <p:spPr>
          <a:xfrm>
            <a:off x="10033709"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4965D4BD-5364-4CCF-A67F-432BADD71881}"/>
              </a:ext>
            </a:extLst>
          </p:cNvPr>
          <p:cNvSpPr/>
          <p:nvPr/>
        </p:nvSpPr>
        <p:spPr>
          <a:xfrm>
            <a:off x="10033709"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C80FD2C4-11E9-4639-9C58-CD25B088E8D8}"/>
              </a:ext>
            </a:extLst>
          </p:cNvPr>
          <p:cNvSpPr/>
          <p:nvPr/>
        </p:nvSpPr>
        <p:spPr>
          <a:xfrm>
            <a:off x="10057353" y="4337841"/>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B510E67A-BBCB-4DBC-96FE-93AD900EE3A3}"/>
              </a:ext>
            </a:extLst>
          </p:cNvPr>
          <p:cNvSpPr/>
          <p:nvPr/>
        </p:nvSpPr>
        <p:spPr>
          <a:xfrm>
            <a:off x="10057353" y="500402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AA5063CC-4055-4DDF-9D98-DE630D69108A}"/>
              </a:ext>
            </a:extLst>
          </p:cNvPr>
          <p:cNvSpPr/>
          <p:nvPr/>
        </p:nvSpPr>
        <p:spPr>
          <a:xfrm>
            <a:off x="10057353" y="567527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2" name="Picture 401" descr="A black sign with white text&#10;&#10;Description generated with high confidence">
            <a:extLst>
              <a:ext uri="{FF2B5EF4-FFF2-40B4-BE49-F238E27FC236}">
                <a16:creationId xmlns:a16="http://schemas.microsoft.com/office/drawing/2014/main" id="{481AF286-6CAC-4638-B9A4-3859DD3D687D}"/>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79024" y="3611545"/>
            <a:ext cx="595271" cy="595271"/>
          </a:xfrm>
          <a:prstGeom prst="rect">
            <a:avLst/>
          </a:prstGeom>
        </p:spPr>
      </p:pic>
      <p:grpSp>
        <p:nvGrpSpPr>
          <p:cNvPr id="403" name="Group 402">
            <a:extLst>
              <a:ext uri="{FF2B5EF4-FFF2-40B4-BE49-F238E27FC236}">
                <a16:creationId xmlns:a16="http://schemas.microsoft.com/office/drawing/2014/main" id="{4F80F3ED-BBA8-411F-961B-E3800F3F64F2}"/>
              </a:ext>
            </a:extLst>
          </p:cNvPr>
          <p:cNvGrpSpPr/>
          <p:nvPr/>
        </p:nvGrpSpPr>
        <p:grpSpPr>
          <a:xfrm>
            <a:off x="9646590" y="1147163"/>
            <a:ext cx="496691" cy="1749607"/>
            <a:chOff x="8968014" y="1295024"/>
            <a:chExt cx="486996" cy="1715457"/>
          </a:xfrm>
        </p:grpSpPr>
        <p:pic>
          <p:nvPicPr>
            <p:cNvPr id="404" name="Picture 403">
              <a:extLst>
                <a:ext uri="{FF2B5EF4-FFF2-40B4-BE49-F238E27FC236}">
                  <a16:creationId xmlns:a16="http://schemas.microsoft.com/office/drawing/2014/main" id="{C05461DA-F768-4261-B723-436A434591D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5" name="Picture 404">
              <a:extLst>
                <a:ext uri="{FF2B5EF4-FFF2-40B4-BE49-F238E27FC236}">
                  <a16:creationId xmlns:a16="http://schemas.microsoft.com/office/drawing/2014/main" id="{3CB5B710-B18E-459C-B913-1D18A1436E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06" name="Picture 405">
              <a:extLst>
                <a:ext uri="{FF2B5EF4-FFF2-40B4-BE49-F238E27FC236}">
                  <a16:creationId xmlns:a16="http://schemas.microsoft.com/office/drawing/2014/main" id="{02771C46-81D4-47A1-9E9C-08725BFB86C2}"/>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07" name="Group 406">
            <a:extLst>
              <a:ext uri="{FF2B5EF4-FFF2-40B4-BE49-F238E27FC236}">
                <a16:creationId xmlns:a16="http://schemas.microsoft.com/office/drawing/2014/main" id="{68FBDC92-6A92-4F3C-8007-AACF3EF8C341}"/>
              </a:ext>
            </a:extLst>
          </p:cNvPr>
          <p:cNvGrpSpPr/>
          <p:nvPr/>
        </p:nvGrpSpPr>
        <p:grpSpPr>
          <a:xfrm>
            <a:off x="9677682" y="4415291"/>
            <a:ext cx="496691" cy="1749607"/>
            <a:chOff x="8968014" y="1295024"/>
            <a:chExt cx="486996" cy="1715457"/>
          </a:xfrm>
        </p:grpSpPr>
        <p:pic>
          <p:nvPicPr>
            <p:cNvPr id="408" name="Picture 407">
              <a:extLst>
                <a:ext uri="{FF2B5EF4-FFF2-40B4-BE49-F238E27FC236}">
                  <a16:creationId xmlns:a16="http://schemas.microsoft.com/office/drawing/2014/main" id="{1EC08185-E61F-4405-BCD0-1DA7823FB7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D28A46BE-CB74-468B-87F8-76367A644BE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476D7DE5-F588-48A7-ACF1-42CC8B50227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C84940A-7DC9-4592-8176-50B4E9B73DCA}"/>
              </a:ext>
            </a:extLst>
          </p:cNvPr>
          <p:cNvGrpSpPr/>
          <p:nvPr/>
        </p:nvGrpSpPr>
        <p:grpSpPr>
          <a:xfrm>
            <a:off x="5585893" y="4465288"/>
            <a:ext cx="496691" cy="1749607"/>
            <a:chOff x="8968014" y="1295024"/>
            <a:chExt cx="486996" cy="1715457"/>
          </a:xfrm>
        </p:grpSpPr>
        <p:pic>
          <p:nvPicPr>
            <p:cNvPr id="412" name="Picture 411">
              <a:extLst>
                <a:ext uri="{FF2B5EF4-FFF2-40B4-BE49-F238E27FC236}">
                  <a16:creationId xmlns:a16="http://schemas.microsoft.com/office/drawing/2014/main" id="{E1D7A994-9C9A-4A6C-962F-51AD15BFB6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B61F439E-6BD6-430E-A2BF-338A7B369EF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08A00613-D538-455E-8393-E6124933FCE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2E7D56BA-0917-4321-94D7-1A189EEA133D}"/>
              </a:ext>
            </a:extLst>
          </p:cNvPr>
          <p:cNvGrpSpPr/>
          <p:nvPr/>
        </p:nvGrpSpPr>
        <p:grpSpPr>
          <a:xfrm>
            <a:off x="5520215" y="1178541"/>
            <a:ext cx="496691" cy="1749607"/>
            <a:chOff x="8968014" y="1295024"/>
            <a:chExt cx="486996" cy="1715457"/>
          </a:xfrm>
        </p:grpSpPr>
        <p:pic>
          <p:nvPicPr>
            <p:cNvPr id="416" name="Picture 415">
              <a:extLst>
                <a:ext uri="{FF2B5EF4-FFF2-40B4-BE49-F238E27FC236}">
                  <a16:creationId xmlns:a16="http://schemas.microsoft.com/office/drawing/2014/main" id="{0486633C-4A4A-4634-8A3A-6FE83FCAC60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47408DAD-A985-44B4-8D87-CD08E3B7F3E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4F03292B-0632-4280-B6DA-31525C200AE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2" name="Graphic 421" descr="Lock">
            <a:extLst>
              <a:ext uri="{FF2B5EF4-FFF2-40B4-BE49-F238E27FC236}">
                <a16:creationId xmlns:a16="http://schemas.microsoft.com/office/drawing/2014/main" id="{2597DE6C-202A-49BB-8C8A-15D3E68AF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666" y="3002118"/>
            <a:ext cx="487235" cy="487235"/>
          </a:xfrm>
          <a:prstGeom prst="rect">
            <a:avLst/>
          </a:prstGeom>
        </p:spPr>
      </p:pic>
      <p:grpSp>
        <p:nvGrpSpPr>
          <p:cNvPr id="491" name="Group 490">
            <a:extLst>
              <a:ext uri="{FF2B5EF4-FFF2-40B4-BE49-F238E27FC236}">
                <a16:creationId xmlns:a16="http://schemas.microsoft.com/office/drawing/2014/main" id="{3AECEBCD-49A3-48C3-A9BD-EE7DA1400C66}"/>
              </a:ext>
            </a:extLst>
          </p:cNvPr>
          <p:cNvGrpSpPr/>
          <p:nvPr/>
        </p:nvGrpSpPr>
        <p:grpSpPr>
          <a:xfrm>
            <a:off x="6147760" y="1039307"/>
            <a:ext cx="580677" cy="1055778"/>
            <a:chOff x="6129557" y="2271004"/>
            <a:chExt cx="580677" cy="1055778"/>
          </a:xfrm>
        </p:grpSpPr>
        <p:grpSp>
          <p:nvGrpSpPr>
            <p:cNvPr id="471" name="Group 470">
              <a:extLst>
                <a:ext uri="{FF2B5EF4-FFF2-40B4-BE49-F238E27FC236}">
                  <a16:creationId xmlns:a16="http://schemas.microsoft.com/office/drawing/2014/main" id="{A0781784-E749-4B66-B568-808C96FC9B8D}"/>
                </a:ext>
              </a:extLst>
            </p:cNvPr>
            <p:cNvGrpSpPr/>
            <p:nvPr/>
          </p:nvGrpSpPr>
          <p:grpSpPr>
            <a:xfrm>
              <a:off x="6129557" y="2271004"/>
              <a:ext cx="580677" cy="211156"/>
              <a:chOff x="1782793" y="1811547"/>
              <a:chExt cx="569343" cy="207034"/>
            </a:xfrm>
          </p:grpSpPr>
          <p:sp>
            <p:nvSpPr>
              <p:cNvPr id="488" name="Rectangle 487">
                <a:extLst>
                  <a:ext uri="{FF2B5EF4-FFF2-40B4-BE49-F238E27FC236}">
                    <a16:creationId xmlns:a16="http://schemas.microsoft.com/office/drawing/2014/main" id="{CE965218-474B-49F4-99AF-3C2FDE065E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9" name="Rectangle 488">
                <a:extLst>
                  <a:ext uri="{FF2B5EF4-FFF2-40B4-BE49-F238E27FC236}">
                    <a16:creationId xmlns:a16="http://schemas.microsoft.com/office/drawing/2014/main" id="{1806407C-D7F1-4BCE-B16A-376FFDDB99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0" name="Rectangle 489">
                <a:extLst>
                  <a:ext uri="{FF2B5EF4-FFF2-40B4-BE49-F238E27FC236}">
                    <a16:creationId xmlns:a16="http://schemas.microsoft.com/office/drawing/2014/main" id="{9084D490-55A8-4242-A43E-A87DC6DB8E9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2" name="Group 471">
              <a:extLst>
                <a:ext uri="{FF2B5EF4-FFF2-40B4-BE49-F238E27FC236}">
                  <a16:creationId xmlns:a16="http://schemas.microsoft.com/office/drawing/2014/main" id="{172E2971-2C8C-41D8-ABE7-092D14AD8E8C}"/>
                </a:ext>
              </a:extLst>
            </p:cNvPr>
            <p:cNvGrpSpPr/>
            <p:nvPr/>
          </p:nvGrpSpPr>
          <p:grpSpPr>
            <a:xfrm>
              <a:off x="6129557" y="2482159"/>
              <a:ext cx="580677" cy="211156"/>
              <a:chOff x="1782793" y="1811547"/>
              <a:chExt cx="569343" cy="207034"/>
            </a:xfrm>
          </p:grpSpPr>
          <p:sp>
            <p:nvSpPr>
              <p:cNvPr id="485" name="Rectangle 484">
                <a:extLst>
                  <a:ext uri="{FF2B5EF4-FFF2-40B4-BE49-F238E27FC236}">
                    <a16:creationId xmlns:a16="http://schemas.microsoft.com/office/drawing/2014/main" id="{42961DEA-213D-4788-A82E-F63BE34652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6" name="Rectangle 485">
                <a:extLst>
                  <a:ext uri="{FF2B5EF4-FFF2-40B4-BE49-F238E27FC236}">
                    <a16:creationId xmlns:a16="http://schemas.microsoft.com/office/drawing/2014/main" id="{26BA77CF-1F42-4126-A3EC-5162AB3A867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7" name="Rectangle 486">
                <a:extLst>
                  <a:ext uri="{FF2B5EF4-FFF2-40B4-BE49-F238E27FC236}">
                    <a16:creationId xmlns:a16="http://schemas.microsoft.com/office/drawing/2014/main" id="{FA927C5A-DA47-4DAA-9326-99591C4F622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3" name="Group 472">
              <a:extLst>
                <a:ext uri="{FF2B5EF4-FFF2-40B4-BE49-F238E27FC236}">
                  <a16:creationId xmlns:a16="http://schemas.microsoft.com/office/drawing/2014/main" id="{433CECA7-6FEA-4C5C-8EFD-C773FACD5496}"/>
                </a:ext>
              </a:extLst>
            </p:cNvPr>
            <p:cNvGrpSpPr/>
            <p:nvPr/>
          </p:nvGrpSpPr>
          <p:grpSpPr>
            <a:xfrm>
              <a:off x="6129557" y="2693315"/>
              <a:ext cx="580677" cy="211156"/>
              <a:chOff x="1782793" y="1811547"/>
              <a:chExt cx="569343" cy="207034"/>
            </a:xfrm>
          </p:grpSpPr>
          <p:sp>
            <p:nvSpPr>
              <p:cNvPr id="482" name="Rectangle 481">
                <a:extLst>
                  <a:ext uri="{FF2B5EF4-FFF2-40B4-BE49-F238E27FC236}">
                    <a16:creationId xmlns:a16="http://schemas.microsoft.com/office/drawing/2014/main" id="{E9999218-5528-405D-8FD0-BB9AE5C0185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3" name="Rectangle 482">
                <a:extLst>
                  <a:ext uri="{FF2B5EF4-FFF2-40B4-BE49-F238E27FC236}">
                    <a16:creationId xmlns:a16="http://schemas.microsoft.com/office/drawing/2014/main" id="{E65DE4EA-5A10-418F-8542-CC743DA0127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4" name="Rectangle 483">
                <a:extLst>
                  <a:ext uri="{FF2B5EF4-FFF2-40B4-BE49-F238E27FC236}">
                    <a16:creationId xmlns:a16="http://schemas.microsoft.com/office/drawing/2014/main" id="{1E402BF9-0516-40CE-AC8C-E0CB598CFFA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4" name="Group 473">
              <a:extLst>
                <a:ext uri="{FF2B5EF4-FFF2-40B4-BE49-F238E27FC236}">
                  <a16:creationId xmlns:a16="http://schemas.microsoft.com/office/drawing/2014/main" id="{E8235010-2325-4E6E-928D-4D46E499311D}"/>
                </a:ext>
              </a:extLst>
            </p:cNvPr>
            <p:cNvGrpSpPr/>
            <p:nvPr/>
          </p:nvGrpSpPr>
          <p:grpSpPr>
            <a:xfrm>
              <a:off x="6129557" y="2904470"/>
              <a:ext cx="580677" cy="211156"/>
              <a:chOff x="1782793" y="1811547"/>
              <a:chExt cx="569343" cy="207034"/>
            </a:xfrm>
          </p:grpSpPr>
          <p:sp>
            <p:nvSpPr>
              <p:cNvPr id="479" name="Rectangle 478">
                <a:extLst>
                  <a:ext uri="{FF2B5EF4-FFF2-40B4-BE49-F238E27FC236}">
                    <a16:creationId xmlns:a16="http://schemas.microsoft.com/office/drawing/2014/main" id="{4335613F-CEDB-4609-9DBB-E4C425FF674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0" name="Rectangle 479">
                <a:extLst>
                  <a:ext uri="{FF2B5EF4-FFF2-40B4-BE49-F238E27FC236}">
                    <a16:creationId xmlns:a16="http://schemas.microsoft.com/office/drawing/2014/main" id="{802D2DBF-C447-444F-90AF-3CB7DD7C89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1" name="Rectangle 480">
                <a:extLst>
                  <a:ext uri="{FF2B5EF4-FFF2-40B4-BE49-F238E27FC236}">
                    <a16:creationId xmlns:a16="http://schemas.microsoft.com/office/drawing/2014/main" id="{04C2D86A-5BF0-4FDC-884D-ECADB5C3BD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5" name="Group 474">
              <a:extLst>
                <a:ext uri="{FF2B5EF4-FFF2-40B4-BE49-F238E27FC236}">
                  <a16:creationId xmlns:a16="http://schemas.microsoft.com/office/drawing/2014/main" id="{CAA6DA93-8A38-4027-AFD4-FFCB5FE16B9B}"/>
                </a:ext>
              </a:extLst>
            </p:cNvPr>
            <p:cNvGrpSpPr/>
            <p:nvPr/>
          </p:nvGrpSpPr>
          <p:grpSpPr>
            <a:xfrm>
              <a:off x="6129557" y="3115626"/>
              <a:ext cx="580677" cy="211156"/>
              <a:chOff x="1782793" y="1811547"/>
              <a:chExt cx="569343" cy="207034"/>
            </a:xfrm>
          </p:grpSpPr>
          <p:sp>
            <p:nvSpPr>
              <p:cNvPr id="476" name="Rectangle 475">
                <a:extLst>
                  <a:ext uri="{FF2B5EF4-FFF2-40B4-BE49-F238E27FC236}">
                    <a16:creationId xmlns:a16="http://schemas.microsoft.com/office/drawing/2014/main" id="{9AFBA8EB-F43D-4720-AD63-36E5A16C21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7" name="Rectangle 476">
                <a:extLst>
                  <a:ext uri="{FF2B5EF4-FFF2-40B4-BE49-F238E27FC236}">
                    <a16:creationId xmlns:a16="http://schemas.microsoft.com/office/drawing/2014/main" id="{D70A516F-11B3-401B-9C75-FBF4A034DB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8" name="Rectangle 477">
                <a:extLst>
                  <a:ext uri="{FF2B5EF4-FFF2-40B4-BE49-F238E27FC236}">
                    <a16:creationId xmlns:a16="http://schemas.microsoft.com/office/drawing/2014/main" id="{DEB63415-8EC6-49B2-9A2C-76C35029E4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493" name="TextBox 492">
            <a:extLst>
              <a:ext uri="{FF2B5EF4-FFF2-40B4-BE49-F238E27FC236}">
                <a16:creationId xmlns:a16="http://schemas.microsoft.com/office/drawing/2014/main" id="{B3C337CD-0BA3-41C1-BF2B-404117765E9A}"/>
              </a:ext>
            </a:extLst>
          </p:cNvPr>
          <p:cNvSpPr txBox="1"/>
          <p:nvPr/>
        </p:nvSpPr>
        <p:spPr>
          <a:xfrm>
            <a:off x="407271" y="1346904"/>
            <a:ext cx="4751522" cy="170224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lang="en-US" sz="2400" spc="-102">
                <a:ln w="3175">
                  <a:noFill/>
                </a:ln>
                <a:solidFill>
                  <a:srgbClr val="0070C0"/>
                </a:solidFill>
                <a:cs typeface="Segoe UI Semibold" panose="020B0702040204020203" pitchFamily="34" charset="0"/>
              </a:rPr>
              <a:t>Security features</a:t>
            </a:r>
          </a:p>
          <a:p>
            <a:r>
              <a:rPr lang="en-US" sz="1600" kern="0" spc="-41">
                <a:solidFill>
                  <a:srgbClr val="000000"/>
                </a:solidFill>
                <a:cs typeface="Segoe UI Semilight" panose="020B0402040204020203" pitchFamily="34" charset="0"/>
              </a:rPr>
              <a:t>H/W support to isolate tile memory &amp; configuration state from host</a:t>
            </a:r>
          </a:p>
          <a:p>
            <a:r>
              <a:rPr lang="en-US" sz="1600" kern="0" spc="-41">
                <a:solidFill>
                  <a:srgbClr val="000000"/>
                </a:solidFill>
                <a:cs typeface="Segoe UI Semilight" panose="020B0402040204020203" pitchFamily="34" charset="0"/>
              </a:rPr>
              <a:t>Code on IPU decides control and data flow</a:t>
            </a:r>
          </a:p>
          <a:p>
            <a:r>
              <a:rPr lang="en-US" sz="1600" kern="0" spc="-41">
                <a:solidFill>
                  <a:srgbClr val="000000"/>
                </a:solidFill>
                <a:cs typeface="Segoe UI Semilight" panose="020B0402040204020203" pitchFamily="34" charset="0"/>
              </a:rPr>
              <a:t>Secrets appear in cleartext only in on-chip SRAM</a:t>
            </a:r>
            <a:endParaRPr kumimoji="0" lang="en-US" sz="1600" b="0" i="0" u="none" strike="noStrike" kern="0" cap="none" spc="-41" normalizeH="0" baseline="0" noProof="0">
              <a:ln>
                <a:noFill/>
              </a:ln>
              <a:solidFill>
                <a:srgbClr val="000000"/>
              </a:solidFill>
              <a:effectLst/>
              <a:uLnTx/>
              <a:uFillTx/>
              <a:cs typeface="Segoe UI Semilight" panose="020B0402040204020203" pitchFamily="34" charset="0"/>
            </a:endParaRPr>
          </a:p>
        </p:txBody>
      </p:sp>
      <p:cxnSp>
        <p:nvCxnSpPr>
          <p:cNvPr id="495" name="Straight Arrow Connector 494">
            <a:extLst>
              <a:ext uri="{FF2B5EF4-FFF2-40B4-BE49-F238E27FC236}">
                <a16:creationId xmlns:a16="http://schemas.microsoft.com/office/drawing/2014/main" id="{06E934F5-6AB2-45BB-82B0-88F96AC8A107}"/>
              </a:ext>
            </a:extLst>
          </p:cNvPr>
          <p:cNvCxnSpPr/>
          <p:nvPr/>
        </p:nvCxnSpPr>
        <p:spPr>
          <a:xfrm>
            <a:off x="4636241" y="2730828"/>
            <a:ext cx="783073" cy="42231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7" name="TextBox 496">
            <a:extLst>
              <a:ext uri="{FF2B5EF4-FFF2-40B4-BE49-F238E27FC236}">
                <a16:creationId xmlns:a16="http://schemas.microsoft.com/office/drawing/2014/main" id="{C04E0C09-E5AD-4ADD-8DA1-12316F652BF2}"/>
              </a:ext>
            </a:extLst>
          </p:cNvPr>
          <p:cNvSpPr txBox="1"/>
          <p:nvPr/>
        </p:nvSpPr>
        <p:spPr>
          <a:xfrm>
            <a:off x="378605" y="3116262"/>
            <a:ext cx="4751522" cy="1695576"/>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Root of Trust</a:t>
            </a:r>
          </a:p>
          <a:p>
            <a:r>
              <a:rPr lang="en-US" sz="1600">
                <a:solidFill>
                  <a:sysClr val="windowText" lastClr="000000"/>
                </a:solidFill>
                <a:latin typeface="Segoe UI" panose="020B0502040204020203" pitchFamily="34" charset="0"/>
                <a:cs typeface="Segoe UI" panose="020B0502040204020203" pitchFamily="34" charset="0"/>
              </a:rPr>
              <a:t>Creates device identity based on H/W secret generated on chip</a:t>
            </a:r>
          </a:p>
          <a:p>
            <a:r>
              <a:rPr lang="en-US" sz="1600">
                <a:solidFill>
                  <a:sysClr val="windowText" lastClr="000000"/>
                </a:solidFill>
                <a:latin typeface="Segoe UI" panose="020B0502040204020203" pitchFamily="34" charset="0"/>
                <a:cs typeface="Segoe UI" panose="020B0502040204020203" pitchFamily="34" charset="0"/>
              </a:rPr>
              <a:t>Responsible for isolation, attestation, and key management</a:t>
            </a:r>
          </a:p>
        </p:txBody>
      </p:sp>
      <p:cxnSp>
        <p:nvCxnSpPr>
          <p:cNvPr id="499" name="Straight Arrow Connector 498">
            <a:extLst>
              <a:ext uri="{FF2B5EF4-FFF2-40B4-BE49-F238E27FC236}">
                <a16:creationId xmlns:a16="http://schemas.microsoft.com/office/drawing/2014/main" id="{1A0D8D6E-C82C-4071-B747-C627A8FDDC60}"/>
              </a:ext>
            </a:extLst>
          </p:cNvPr>
          <p:cNvCxnSpPr>
            <a:cxnSpLocks/>
          </p:cNvCxnSpPr>
          <p:nvPr/>
        </p:nvCxnSpPr>
        <p:spPr>
          <a:xfrm>
            <a:off x="4541837" y="3886954"/>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2" name="TextBox 501">
            <a:extLst>
              <a:ext uri="{FF2B5EF4-FFF2-40B4-BE49-F238E27FC236}">
                <a16:creationId xmlns:a16="http://schemas.microsoft.com/office/drawing/2014/main" id="{9798D105-F718-418E-A4B5-AC3BCE9B91E6}"/>
              </a:ext>
            </a:extLst>
          </p:cNvPr>
          <p:cNvSpPr txBox="1"/>
          <p:nvPr/>
        </p:nvSpPr>
        <p:spPr>
          <a:xfrm>
            <a:off x="378605" y="4868862"/>
            <a:ext cx="4751522" cy="1203134"/>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AES-GCM engine</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16 keys per engine. 2 engines/link</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Encryption/decryption at full PCIe bandwidth</a:t>
            </a:r>
            <a:endParaRPr lang="en-GB"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504" name="Straight Arrow Connector 503">
            <a:extLst>
              <a:ext uri="{FF2B5EF4-FFF2-40B4-BE49-F238E27FC236}">
                <a16:creationId xmlns:a16="http://schemas.microsoft.com/office/drawing/2014/main" id="{4620E21D-D7EC-45E3-A060-3E92B23C1D3E}"/>
              </a:ext>
            </a:extLst>
          </p:cNvPr>
          <p:cNvCxnSpPr>
            <a:cxnSpLocks/>
          </p:cNvCxnSpPr>
          <p:nvPr/>
        </p:nvCxnSpPr>
        <p:spPr>
          <a:xfrm>
            <a:off x="4770451" y="5321286"/>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53B0E5-11D9-4CB1-90A7-7208F24F3DD2}"/>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842524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5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402"/>
                                        </p:tgtEl>
                                        <p:attrNameLst>
                                          <p:attrName>style.visibility</p:attrName>
                                        </p:attrNameLst>
                                      </p:cBhvr>
                                      <p:to>
                                        <p:strVal val="visible"/>
                                      </p:to>
                                    </p:set>
                                    <p:animEffect transition="in" filter="fade">
                                      <p:cBhvr>
                                        <p:cTn id="10" dur="500"/>
                                        <p:tgtEl>
                                          <p:spTgt spid="402"/>
                                        </p:tgtEl>
                                      </p:cBhvr>
                                    </p:animEffect>
                                  </p:childTnLst>
                                </p:cTn>
                              </p:par>
                              <p:par>
                                <p:cTn id="11" presetID="10" presetClass="entr" presetSubtype="0" fill="hold" nodeType="withEffect">
                                  <p:stCondLst>
                                    <p:cond delay="0"/>
                                  </p:stCondLst>
                                  <p:childTnLst>
                                    <p:set>
                                      <p:cBhvr>
                                        <p:cTn id="12" dur="1" fill="hold">
                                          <p:stCondLst>
                                            <p:cond delay="0"/>
                                          </p:stCondLst>
                                        </p:cTn>
                                        <p:tgtEl>
                                          <p:spTgt spid="411"/>
                                        </p:tgtEl>
                                        <p:attrNameLst>
                                          <p:attrName>style.visibility</p:attrName>
                                        </p:attrNameLst>
                                      </p:cBhvr>
                                      <p:to>
                                        <p:strVal val="visible"/>
                                      </p:to>
                                    </p:set>
                                    <p:animEffect transition="in" filter="fade">
                                      <p:cBhvr>
                                        <p:cTn id="13" dur="500"/>
                                        <p:tgtEl>
                                          <p:spTgt spid="411"/>
                                        </p:tgtEl>
                                      </p:cBhvr>
                                    </p:animEffect>
                                  </p:childTnLst>
                                </p:cTn>
                              </p:par>
                              <p:par>
                                <p:cTn id="14" presetID="10" presetClass="entr" presetSubtype="0" fill="hold" nodeType="withEffect">
                                  <p:stCondLst>
                                    <p:cond delay="0"/>
                                  </p:stCondLst>
                                  <p:childTnLst>
                                    <p:set>
                                      <p:cBhvr>
                                        <p:cTn id="15" dur="1" fill="hold">
                                          <p:stCondLst>
                                            <p:cond delay="0"/>
                                          </p:stCondLst>
                                        </p:cTn>
                                        <p:tgtEl>
                                          <p:spTgt spid="415"/>
                                        </p:tgtEl>
                                        <p:attrNameLst>
                                          <p:attrName>style.visibility</p:attrName>
                                        </p:attrNameLst>
                                      </p:cBhvr>
                                      <p:to>
                                        <p:strVal val="visible"/>
                                      </p:to>
                                    </p:set>
                                    <p:animEffect transition="in" filter="fade">
                                      <p:cBhvr>
                                        <p:cTn id="16" dur="500"/>
                                        <p:tgtEl>
                                          <p:spTgt spid="415"/>
                                        </p:tgtEl>
                                      </p:cBhvr>
                                    </p:animEffect>
                                  </p:childTnLst>
                                </p:cTn>
                              </p:par>
                              <p:par>
                                <p:cTn id="17" presetID="10"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animEffect transition="in" filter="fade">
                                      <p:cBhvr>
                                        <p:cTn id="19" dur="500"/>
                                        <p:tgtEl>
                                          <p:spTgt spid="403"/>
                                        </p:tgtEl>
                                      </p:cBhvr>
                                    </p:animEffect>
                                  </p:childTnLst>
                                </p:cTn>
                              </p:par>
                              <p:par>
                                <p:cTn id="20" presetID="10" presetClass="entr" presetSubtype="0" fill="hold" nodeType="withEffect">
                                  <p:stCondLst>
                                    <p:cond delay="0"/>
                                  </p:stCondLst>
                                  <p:childTnLst>
                                    <p:set>
                                      <p:cBhvr>
                                        <p:cTn id="21" dur="1" fill="hold">
                                          <p:stCondLst>
                                            <p:cond delay="0"/>
                                          </p:stCondLst>
                                        </p:cTn>
                                        <p:tgtEl>
                                          <p:spTgt spid="407"/>
                                        </p:tgtEl>
                                        <p:attrNameLst>
                                          <p:attrName>style.visibility</p:attrName>
                                        </p:attrNameLst>
                                      </p:cBhvr>
                                      <p:to>
                                        <p:strVal val="visible"/>
                                      </p:to>
                                    </p:set>
                                    <p:animEffect transition="in" filter="fade">
                                      <p:cBhvr>
                                        <p:cTn id="22" dur="5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Data Flow</a:t>
            </a:r>
            <a:endParaRPr lang="en-US"/>
          </a:p>
        </p:txBody>
      </p:sp>
      <p:sp>
        <p:nvSpPr>
          <p:cNvPr id="6" name="Rectangle 5">
            <a:extLst>
              <a:ext uri="{FF2B5EF4-FFF2-40B4-BE49-F238E27FC236}">
                <a16:creationId xmlns:a16="http://schemas.microsoft.com/office/drawing/2014/main" id="{3352DF83-AE85-499F-B80F-713F963617B1}"/>
              </a:ext>
            </a:extLst>
          </p:cNvPr>
          <p:cNvSpPr/>
          <p:nvPr/>
        </p:nvSpPr>
        <p:spPr>
          <a:xfrm>
            <a:off x="6141985" y="798665"/>
            <a:ext cx="512052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8" name="Group 7">
            <a:extLst>
              <a:ext uri="{FF2B5EF4-FFF2-40B4-BE49-F238E27FC236}">
                <a16:creationId xmlns:a16="http://schemas.microsoft.com/office/drawing/2014/main" id="{D2969E93-42EC-4742-B481-4B956FBD4C85}"/>
              </a:ext>
            </a:extLst>
          </p:cNvPr>
          <p:cNvGrpSpPr/>
          <p:nvPr/>
        </p:nvGrpSpPr>
        <p:grpSpPr>
          <a:xfrm>
            <a:off x="6985910" y="1086186"/>
            <a:ext cx="580677" cy="5278888"/>
            <a:chOff x="7504981" y="885645"/>
            <a:chExt cx="569343" cy="5175850"/>
          </a:xfrm>
        </p:grpSpPr>
        <p:grpSp>
          <p:nvGrpSpPr>
            <p:cNvPr id="9" name="Group 8">
              <a:extLst>
                <a:ext uri="{FF2B5EF4-FFF2-40B4-BE49-F238E27FC236}">
                  <a16:creationId xmlns:a16="http://schemas.microsoft.com/office/drawing/2014/main" id="{8BE7B6B5-D0B3-4057-8991-2F383C856E6C}"/>
                </a:ext>
              </a:extLst>
            </p:cNvPr>
            <p:cNvGrpSpPr/>
            <p:nvPr/>
          </p:nvGrpSpPr>
          <p:grpSpPr>
            <a:xfrm>
              <a:off x="7504981" y="885645"/>
              <a:ext cx="569343" cy="207034"/>
              <a:chOff x="1782793" y="1811547"/>
              <a:chExt cx="569343" cy="207034"/>
            </a:xfrm>
          </p:grpSpPr>
          <p:sp>
            <p:nvSpPr>
              <p:cNvPr id="82" name="Rectangle 81">
                <a:extLst>
                  <a:ext uri="{FF2B5EF4-FFF2-40B4-BE49-F238E27FC236}">
                    <a16:creationId xmlns:a16="http://schemas.microsoft.com/office/drawing/2014/main" id="{B972AC60-1D4E-4D29-A2BE-E09F92912F0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3" name="Rectangle 82">
                <a:extLst>
                  <a:ext uri="{FF2B5EF4-FFF2-40B4-BE49-F238E27FC236}">
                    <a16:creationId xmlns:a16="http://schemas.microsoft.com/office/drawing/2014/main" id="{AAD773FA-4E08-4E94-A8CD-397E7B31771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4" name="Rectangle 83">
                <a:extLst>
                  <a:ext uri="{FF2B5EF4-FFF2-40B4-BE49-F238E27FC236}">
                    <a16:creationId xmlns:a16="http://schemas.microsoft.com/office/drawing/2014/main" id="{ECAD78DA-7F53-4390-9AAC-41D314AE5A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 name="Group 9">
              <a:extLst>
                <a:ext uri="{FF2B5EF4-FFF2-40B4-BE49-F238E27FC236}">
                  <a16:creationId xmlns:a16="http://schemas.microsoft.com/office/drawing/2014/main" id="{67BF3BFA-B4D6-474A-8431-B81FEF2405B8}"/>
                </a:ext>
              </a:extLst>
            </p:cNvPr>
            <p:cNvGrpSpPr/>
            <p:nvPr/>
          </p:nvGrpSpPr>
          <p:grpSpPr>
            <a:xfrm>
              <a:off x="7504981" y="1092679"/>
              <a:ext cx="569343" cy="207034"/>
              <a:chOff x="1782793" y="1811547"/>
              <a:chExt cx="569343" cy="207034"/>
            </a:xfrm>
          </p:grpSpPr>
          <p:sp>
            <p:nvSpPr>
              <p:cNvPr id="79" name="Rectangle 78">
                <a:extLst>
                  <a:ext uri="{FF2B5EF4-FFF2-40B4-BE49-F238E27FC236}">
                    <a16:creationId xmlns:a16="http://schemas.microsoft.com/office/drawing/2014/main" id="{6DF207FE-6B43-4FD1-BE00-88C5D40BEBD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0" name="Rectangle 79">
                <a:extLst>
                  <a:ext uri="{FF2B5EF4-FFF2-40B4-BE49-F238E27FC236}">
                    <a16:creationId xmlns:a16="http://schemas.microsoft.com/office/drawing/2014/main" id="{411CD9D7-F422-4568-8863-5818A1049F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1" name="Rectangle 80">
                <a:extLst>
                  <a:ext uri="{FF2B5EF4-FFF2-40B4-BE49-F238E27FC236}">
                    <a16:creationId xmlns:a16="http://schemas.microsoft.com/office/drawing/2014/main" id="{AB021016-9870-41ED-8997-A104F3026C5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C5F228A6-A480-4267-9890-CCE2E6BA8696}"/>
                </a:ext>
              </a:extLst>
            </p:cNvPr>
            <p:cNvGrpSpPr/>
            <p:nvPr/>
          </p:nvGrpSpPr>
          <p:grpSpPr>
            <a:xfrm>
              <a:off x="7504981" y="1299713"/>
              <a:ext cx="569343" cy="207034"/>
              <a:chOff x="1782793" y="1811547"/>
              <a:chExt cx="569343" cy="207034"/>
            </a:xfrm>
          </p:grpSpPr>
          <p:sp>
            <p:nvSpPr>
              <p:cNvPr id="76" name="Rectangle 75">
                <a:extLst>
                  <a:ext uri="{FF2B5EF4-FFF2-40B4-BE49-F238E27FC236}">
                    <a16:creationId xmlns:a16="http://schemas.microsoft.com/office/drawing/2014/main" id="{47FB80E6-4953-43EE-95A4-C28819CBF5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7" name="Rectangle 76">
                <a:extLst>
                  <a:ext uri="{FF2B5EF4-FFF2-40B4-BE49-F238E27FC236}">
                    <a16:creationId xmlns:a16="http://schemas.microsoft.com/office/drawing/2014/main" id="{93034B69-3356-4D93-9E43-DE95C03706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8" name="Rectangle 77">
                <a:extLst>
                  <a:ext uri="{FF2B5EF4-FFF2-40B4-BE49-F238E27FC236}">
                    <a16:creationId xmlns:a16="http://schemas.microsoft.com/office/drawing/2014/main" id="{76F4A000-70D9-48D9-A9EB-EBAB8F66B67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D93D9400-BBF2-4BC7-A267-A46B0BD3D987}"/>
                </a:ext>
              </a:extLst>
            </p:cNvPr>
            <p:cNvGrpSpPr/>
            <p:nvPr/>
          </p:nvGrpSpPr>
          <p:grpSpPr>
            <a:xfrm>
              <a:off x="7504981" y="1506747"/>
              <a:ext cx="569343" cy="207034"/>
              <a:chOff x="1782793" y="1811547"/>
              <a:chExt cx="569343" cy="207034"/>
            </a:xfrm>
          </p:grpSpPr>
          <p:sp>
            <p:nvSpPr>
              <p:cNvPr id="73" name="Rectangle 72">
                <a:extLst>
                  <a:ext uri="{FF2B5EF4-FFF2-40B4-BE49-F238E27FC236}">
                    <a16:creationId xmlns:a16="http://schemas.microsoft.com/office/drawing/2014/main" id="{96704943-6111-4484-B1BA-0B4CB20FD4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4" name="Rectangle 73">
                <a:extLst>
                  <a:ext uri="{FF2B5EF4-FFF2-40B4-BE49-F238E27FC236}">
                    <a16:creationId xmlns:a16="http://schemas.microsoft.com/office/drawing/2014/main" id="{6DE0CCE8-BCA5-4AF5-A5EF-877605D4B10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5" name="Rectangle 74">
                <a:extLst>
                  <a:ext uri="{FF2B5EF4-FFF2-40B4-BE49-F238E27FC236}">
                    <a16:creationId xmlns:a16="http://schemas.microsoft.com/office/drawing/2014/main" id="{96467FCD-C4ED-4062-838D-0EB2F9EAED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D08E81B1-B46A-4080-9A04-5BDCD157D7EF}"/>
                </a:ext>
              </a:extLst>
            </p:cNvPr>
            <p:cNvGrpSpPr/>
            <p:nvPr/>
          </p:nvGrpSpPr>
          <p:grpSpPr>
            <a:xfrm>
              <a:off x="7504981" y="1713781"/>
              <a:ext cx="569343" cy="207034"/>
              <a:chOff x="1782793" y="1811547"/>
              <a:chExt cx="569343" cy="207034"/>
            </a:xfrm>
          </p:grpSpPr>
          <p:sp>
            <p:nvSpPr>
              <p:cNvPr id="70" name="Rectangle 69">
                <a:extLst>
                  <a:ext uri="{FF2B5EF4-FFF2-40B4-BE49-F238E27FC236}">
                    <a16:creationId xmlns:a16="http://schemas.microsoft.com/office/drawing/2014/main" id="{88D0C762-C31C-4B34-B11D-2AF047E824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1" name="Rectangle 70">
                <a:extLst>
                  <a:ext uri="{FF2B5EF4-FFF2-40B4-BE49-F238E27FC236}">
                    <a16:creationId xmlns:a16="http://schemas.microsoft.com/office/drawing/2014/main" id="{5AA06B4C-F830-4D43-B343-BF11137302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2" name="Rectangle 71">
                <a:extLst>
                  <a:ext uri="{FF2B5EF4-FFF2-40B4-BE49-F238E27FC236}">
                    <a16:creationId xmlns:a16="http://schemas.microsoft.com/office/drawing/2014/main" id="{1967AE34-91D3-4B68-A3A9-191F53160D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C026DA1A-0EFC-4C01-A059-E6D5B69DF44E}"/>
                </a:ext>
              </a:extLst>
            </p:cNvPr>
            <p:cNvGrpSpPr/>
            <p:nvPr/>
          </p:nvGrpSpPr>
          <p:grpSpPr>
            <a:xfrm>
              <a:off x="7504981" y="1920815"/>
              <a:ext cx="569343" cy="207034"/>
              <a:chOff x="1782793" y="1811547"/>
              <a:chExt cx="569343" cy="207034"/>
            </a:xfrm>
          </p:grpSpPr>
          <p:sp>
            <p:nvSpPr>
              <p:cNvPr id="67" name="Rectangle 66">
                <a:extLst>
                  <a:ext uri="{FF2B5EF4-FFF2-40B4-BE49-F238E27FC236}">
                    <a16:creationId xmlns:a16="http://schemas.microsoft.com/office/drawing/2014/main" id="{7A4C3B10-6680-49B0-97D6-7074689A4A2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8" name="Rectangle 67">
                <a:extLst>
                  <a:ext uri="{FF2B5EF4-FFF2-40B4-BE49-F238E27FC236}">
                    <a16:creationId xmlns:a16="http://schemas.microsoft.com/office/drawing/2014/main" id="{B5837712-A7EC-4FF0-A2E9-A67955B4E4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9" name="Rectangle 68">
                <a:extLst>
                  <a:ext uri="{FF2B5EF4-FFF2-40B4-BE49-F238E27FC236}">
                    <a16:creationId xmlns:a16="http://schemas.microsoft.com/office/drawing/2014/main" id="{8F930E19-DCA2-46A3-B344-F59A3AC5BF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5" name="Group 14">
              <a:extLst>
                <a:ext uri="{FF2B5EF4-FFF2-40B4-BE49-F238E27FC236}">
                  <a16:creationId xmlns:a16="http://schemas.microsoft.com/office/drawing/2014/main" id="{238E8F55-FEEE-4E55-8111-AA8FB248E2CF}"/>
                </a:ext>
              </a:extLst>
            </p:cNvPr>
            <p:cNvGrpSpPr/>
            <p:nvPr/>
          </p:nvGrpSpPr>
          <p:grpSpPr>
            <a:xfrm>
              <a:off x="7504981" y="2127849"/>
              <a:ext cx="569343" cy="207034"/>
              <a:chOff x="1782793" y="1811547"/>
              <a:chExt cx="569343" cy="207034"/>
            </a:xfrm>
          </p:grpSpPr>
          <p:sp>
            <p:nvSpPr>
              <p:cNvPr id="64" name="Rectangle 63">
                <a:extLst>
                  <a:ext uri="{FF2B5EF4-FFF2-40B4-BE49-F238E27FC236}">
                    <a16:creationId xmlns:a16="http://schemas.microsoft.com/office/drawing/2014/main" id="{906F6312-5434-4C2E-A4D4-BE3EC97A694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9B568636-8056-476A-9476-7A903F44A9E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6" name="Rectangle 65">
                <a:extLst>
                  <a:ext uri="{FF2B5EF4-FFF2-40B4-BE49-F238E27FC236}">
                    <a16:creationId xmlns:a16="http://schemas.microsoft.com/office/drawing/2014/main" id="{3E3B046C-09E9-4BC8-A47A-63EFF61AB0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589FDDB4-8AD8-4544-B68E-E72A86F2B655}"/>
                </a:ext>
              </a:extLst>
            </p:cNvPr>
            <p:cNvGrpSpPr/>
            <p:nvPr/>
          </p:nvGrpSpPr>
          <p:grpSpPr>
            <a:xfrm>
              <a:off x="7504981" y="2334883"/>
              <a:ext cx="569343" cy="207034"/>
              <a:chOff x="1782793" y="1811547"/>
              <a:chExt cx="569343" cy="207034"/>
            </a:xfrm>
          </p:grpSpPr>
          <p:sp>
            <p:nvSpPr>
              <p:cNvPr id="61" name="Rectangle 60">
                <a:extLst>
                  <a:ext uri="{FF2B5EF4-FFF2-40B4-BE49-F238E27FC236}">
                    <a16:creationId xmlns:a16="http://schemas.microsoft.com/office/drawing/2014/main" id="{86DBEEB6-020A-462C-83D5-4C141BAB22A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2AC7F1D8-BA36-4113-8C05-6183FF5066D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3" name="Rectangle 62">
                <a:extLst>
                  <a:ext uri="{FF2B5EF4-FFF2-40B4-BE49-F238E27FC236}">
                    <a16:creationId xmlns:a16="http://schemas.microsoft.com/office/drawing/2014/main" id="{38E93D46-AAEC-4A9C-A725-6CDED6BBDCC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5A013316-B26C-40EB-BEFC-DDE054B573C0}"/>
                </a:ext>
              </a:extLst>
            </p:cNvPr>
            <p:cNvGrpSpPr/>
            <p:nvPr/>
          </p:nvGrpSpPr>
          <p:grpSpPr>
            <a:xfrm>
              <a:off x="7504981" y="2541917"/>
              <a:ext cx="569343" cy="207034"/>
              <a:chOff x="1782793" y="1811547"/>
              <a:chExt cx="569343" cy="207034"/>
            </a:xfrm>
          </p:grpSpPr>
          <p:sp>
            <p:nvSpPr>
              <p:cNvPr id="58" name="Rectangle 57">
                <a:extLst>
                  <a:ext uri="{FF2B5EF4-FFF2-40B4-BE49-F238E27FC236}">
                    <a16:creationId xmlns:a16="http://schemas.microsoft.com/office/drawing/2014/main" id="{2087749B-DACB-4C7F-94C3-8A77FC45D5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87D6D6F3-1730-4BF5-AAD9-6525F3FB2CC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0" name="Rectangle 59">
                <a:extLst>
                  <a:ext uri="{FF2B5EF4-FFF2-40B4-BE49-F238E27FC236}">
                    <a16:creationId xmlns:a16="http://schemas.microsoft.com/office/drawing/2014/main" id="{66FB35CA-A9F3-4EB2-B483-5DD4A7EBF24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17C5D233-7503-4E95-A5EE-E831CCA898B9}"/>
                </a:ext>
              </a:extLst>
            </p:cNvPr>
            <p:cNvGrpSpPr/>
            <p:nvPr/>
          </p:nvGrpSpPr>
          <p:grpSpPr>
            <a:xfrm>
              <a:off x="7504981" y="2748951"/>
              <a:ext cx="569343" cy="207034"/>
              <a:chOff x="1782793" y="1811547"/>
              <a:chExt cx="569343" cy="207034"/>
            </a:xfrm>
          </p:grpSpPr>
          <p:sp>
            <p:nvSpPr>
              <p:cNvPr id="55" name="Rectangle 54">
                <a:extLst>
                  <a:ext uri="{FF2B5EF4-FFF2-40B4-BE49-F238E27FC236}">
                    <a16:creationId xmlns:a16="http://schemas.microsoft.com/office/drawing/2014/main" id="{17C24E0B-345F-49A0-B69C-F7C0DB90AF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1D7A62E9-1693-4520-A707-09A0C22395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7" name="Rectangle 56">
                <a:extLst>
                  <a:ext uri="{FF2B5EF4-FFF2-40B4-BE49-F238E27FC236}">
                    <a16:creationId xmlns:a16="http://schemas.microsoft.com/office/drawing/2014/main" id="{CCFC604B-B6A1-4A82-ADD8-1E196DCB88E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91C37CF6-E767-4E31-9857-67C2B910EBFA}"/>
                </a:ext>
              </a:extLst>
            </p:cNvPr>
            <p:cNvGrpSpPr/>
            <p:nvPr/>
          </p:nvGrpSpPr>
          <p:grpSpPr>
            <a:xfrm>
              <a:off x="7504981" y="4198189"/>
              <a:ext cx="569343" cy="207034"/>
              <a:chOff x="1782793" y="1811547"/>
              <a:chExt cx="569343" cy="207034"/>
            </a:xfrm>
          </p:grpSpPr>
          <p:sp>
            <p:nvSpPr>
              <p:cNvPr id="52" name="Rectangle 51">
                <a:extLst>
                  <a:ext uri="{FF2B5EF4-FFF2-40B4-BE49-F238E27FC236}">
                    <a16:creationId xmlns:a16="http://schemas.microsoft.com/office/drawing/2014/main" id="{AE7C81FF-1F4B-4614-9092-61F2010D1E3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F06863B8-78FB-4496-8C24-2EC1199E59E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4" name="Rectangle 53">
                <a:extLst>
                  <a:ext uri="{FF2B5EF4-FFF2-40B4-BE49-F238E27FC236}">
                    <a16:creationId xmlns:a16="http://schemas.microsoft.com/office/drawing/2014/main" id="{5EC35931-30F4-496E-99A1-11730601935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CD83E54A-C104-4D80-90E4-5692B0E5EF26}"/>
                </a:ext>
              </a:extLst>
            </p:cNvPr>
            <p:cNvGrpSpPr/>
            <p:nvPr/>
          </p:nvGrpSpPr>
          <p:grpSpPr>
            <a:xfrm>
              <a:off x="7504981" y="4405223"/>
              <a:ext cx="569343" cy="207034"/>
              <a:chOff x="1782793" y="1811547"/>
              <a:chExt cx="569343" cy="207034"/>
            </a:xfrm>
          </p:grpSpPr>
          <p:sp>
            <p:nvSpPr>
              <p:cNvPr id="49" name="Rectangle 48">
                <a:extLst>
                  <a:ext uri="{FF2B5EF4-FFF2-40B4-BE49-F238E27FC236}">
                    <a16:creationId xmlns:a16="http://schemas.microsoft.com/office/drawing/2014/main" id="{72167A63-F946-4692-8E9E-725AB7F867B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7861AD0B-D8BB-4762-91D3-390E09C1DE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1" name="Rectangle 50">
                <a:extLst>
                  <a:ext uri="{FF2B5EF4-FFF2-40B4-BE49-F238E27FC236}">
                    <a16:creationId xmlns:a16="http://schemas.microsoft.com/office/drawing/2014/main" id="{BC9A4006-89BE-4E9D-98C3-7909557571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1CCA6332-F704-45DC-B89B-3C22DEB5883D}"/>
                </a:ext>
              </a:extLst>
            </p:cNvPr>
            <p:cNvGrpSpPr/>
            <p:nvPr/>
          </p:nvGrpSpPr>
          <p:grpSpPr>
            <a:xfrm>
              <a:off x="7504981" y="4612257"/>
              <a:ext cx="569343" cy="207034"/>
              <a:chOff x="1782793" y="1811547"/>
              <a:chExt cx="569343" cy="207034"/>
            </a:xfrm>
          </p:grpSpPr>
          <p:sp>
            <p:nvSpPr>
              <p:cNvPr id="46" name="Rectangle 45">
                <a:extLst>
                  <a:ext uri="{FF2B5EF4-FFF2-40B4-BE49-F238E27FC236}">
                    <a16:creationId xmlns:a16="http://schemas.microsoft.com/office/drawing/2014/main" id="{684FA518-D704-47C8-B15E-B065BC3A22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5E346E9C-C3E1-440D-A1D0-18E19BCC1A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 name="Rectangle 47">
                <a:extLst>
                  <a:ext uri="{FF2B5EF4-FFF2-40B4-BE49-F238E27FC236}">
                    <a16:creationId xmlns:a16="http://schemas.microsoft.com/office/drawing/2014/main" id="{321B3286-A035-4954-A2DE-AF31A265D3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9855ADF3-2ACA-4F66-98A0-79D9C888A4FE}"/>
                </a:ext>
              </a:extLst>
            </p:cNvPr>
            <p:cNvGrpSpPr/>
            <p:nvPr/>
          </p:nvGrpSpPr>
          <p:grpSpPr>
            <a:xfrm>
              <a:off x="7504981" y="4819291"/>
              <a:ext cx="569343" cy="207034"/>
              <a:chOff x="1782793" y="1811547"/>
              <a:chExt cx="569343" cy="207034"/>
            </a:xfrm>
          </p:grpSpPr>
          <p:sp>
            <p:nvSpPr>
              <p:cNvPr id="43" name="Rectangle 42">
                <a:extLst>
                  <a:ext uri="{FF2B5EF4-FFF2-40B4-BE49-F238E27FC236}">
                    <a16:creationId xmlns:a16="http://schemas.microsoft.com/office/drawing/2014/main" id="{CB9A7F84-0864-4FCE-B046-14F39BA05E6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52FDFC82-F9D9-4888-B98A-0E098838B4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5" name="Rectangle 44">
                <a:extLst>
                  <a:ext uri="{FF2B5EF4-FFF2-40B4-BE49-F238E27FC236}">
                    <a16:creationId xmlns:a16="http://schemas.microsoft.com/office/drawing/2014/main" id="{58B68ADB-DD33-46F0-8202-D3D3B33930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E6A7E8FF-CB31-4770-BA9F-18F940694512}"/>
                </a:ext>
              </a:extLst>
            </p:cNvPr>
            <p:cNvGrpSpPr/>
            <p:nvPr/>
          </p:nvGrpSpPr>
          <p:grpSpPr>
            <a:xfrm>
              <a:off x="7504981" y="5026325"/>
              <a:ext cx="569343" cy="207034"/>
              <a:chOff x="1782793" y="1811547"/>
              <a:chExt cx="569343" cy="207034"/>
            </a:xfrm>
          </p:grpSpPr>
          <p:sp>
            <p:nvSpPr>
              <p:cNvPr id="40" name="Rectangle 39">
                <a:extLst>
                  <a:ext uri="{FF2B5EF4-FFF2-40B4-BE49-F238E27FC236}">
                    <a16:creationId xmlns:a16="http://schemas.microsoft.com/office/drawing/2014/main" id="{B6A85517-FDDF-48A7-A74D-BF669B43E61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0F3ED4DE-B45E-43F9-89B4-9F463FF6872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2" name="Rectangle 41">
                <a:extLst>
                  <a:ext uri="{FF2B5EF4-FFF2-40B4-BE49-F238E27FC236}">
                    <a16:creationId xmlns:a16="http://schemas.microsoft.com/office/drawing/2014/main" id="{222289F5-E70B-42EC-A8F3-58EA488760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 name="Group 23">
              <a:extLst>
                <a:ext uri="{FF2B5EF4-FFF2-40B4-BE49-F238E27FC236}">
                  <a16:creationId xmlns:a16="http://schemas.microsoft.com/office/drawing/2014/main" id="{045FFCB6-EF24-4DBF-8857-45335DF170CF}"/>
                </a:ext>
              </a:extLst>
            </p:cNvPr>
            <p:cNvGrpSpPr/>
            <p:nvPr/>
          </p:nvGrpSpPr>
          <p:grpSpPr>
            <a:xfrm>
              <a:off x="7504981" y="5233359"/>
              <a:ext cx="569343" cy="207034"/>
              <a:chOff x="1782793" y="1811547"/>
              <a:chExt cx="569343" cy="207034"/>
            </a:xfrm>
          </p:grpSpPr>
          <p:sp>
            <p:nvSpPr>
              <p:cNvPr id="37" name="Rectangle 36">
                <a:extLst>
                  <a:ext uri="{FF2B5EF4-FFF2-40B4-BE49-F238E27FC236}">
                    <a16:creationId xmlns:a16="http://schemas.microsoft.com/office/drawing/2014/main" id="{C85C37B7-27ED-4858-A173-E4B4F23017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58EA9914-6E12-4298-860C-32F588BE37C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 name="Rectangle 38">
                <a:extLst>
                  <a:ext uri="{FF2B5EF4-FFF2-40B4-BE49-F238E27FC236}">
                    <a16:creationId xmlns:a16="http://schemas.microsoft.com/office/drawing/2014/main" id="{3E5CC95E-9D93-4068-BF5E-6991F41906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 name="Group 24">
              <a:extLst>
                <a:ext uri="{FF2B5EF4-FFF2-40B4-BE49-F238E27FC236}">
                  <a16:creationId xmlns:a16="http://schemas.microsoft.com/office/drawing/2014/main" id="{D815CDA0-A511-4A6F-BF40-BAFC30908954}"/>
                </a:ext>
              </a:extLst>
            </p:cNvPr>
            <p:cNvGrpSpPr/>
            <p:nvPr/>
          </p:nvGrpSpPr>
          <p:grpSpPr>
            <a:xfrm>
              <a:off x="7504981" y="5440393"/>
              <a:ext cx="569343" cy="207034"/>
              <a:chOff x="1782793" y="1811547"/>
              <a:chExt cx="569343" cy="207034"/>
            </a:xfrm>
          </p:grpSpPr>
          <p:sp>
            <p:nvSpPr>
              <p:cNvPr id="34" name="Rectangle 33">
                <a:extLst>
                  <a:ext uri="{FF2B5EF4-FFF2-40B4-BE49-F238E27FC236}">
                    <a16:creationId xmlns:a16="http://schemas.microsoft.com/office/drawing/2014/main" id="{0F7D82D7-BA41-45AF-8E3D-8194480BFF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DA3DC910-7EB1-4AA8-9338-91B26BAE052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 name="Rectangle 35">
                <a:extLst>
                  <a:ext uri="{FF2B5EF4-FFF2-40B4-BE49-F238E27FC236}">
                    <a16:creationId xmlns:a16="http://schemas.microsoft.com/office/drawing/2014/main" id="{8E2442A0-BB85-47F1-9F57-47D76F68EF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6" name="Group 25">
              <a:extLst>
                <a:ext uri="{FF2B5EF4-FFF2-40B4-BE49-F238E27FC236}">
                  <a16:creationId xmlns:a16="http://schemas.microsoft.com/office/drawing/2014/main" id="{6B6A1317-5BD6-421F-8FF8-B7840F18509F}"/>
                </a:ext>
              </a:extLst>
            </p:cNvPr>
            <p:cNvGrpSpPr/>
            <p:nvPr/>
          </p:nvGrpSpPr>
          <p:grpSpPr>
            <a:xfrm>
              <a:off x="7504981" y="5647427"/>
              <a:ext cx="569343" cy="207034"/>
              <a:chOff x="1782793" y="1811547"/>
              <a:chExt cx="569343" cy="207034"/>
            </a:xfrm>
          </p:grpSpPr>
          <p:sp>
            <p:nvSpPr>
              <p:cNvPr id="31" name="Rectangle 30">
                <a:extLst>
                  <a:ext uri="{FF2B5EF4-FFF2-40B4-BE49-F238E27FC236}">
                    <a16:creationId xmlns:a16="http://schemas.microsoft.com/office/drawing/2014/main" id="{665F79E0-520F-4C19-993B-4D13EFE0CCC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717B9529-1E6D-43D2-9635-1947CB3B43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 name="Rectangle 32">
                <a:extLst>
                  <a:ext uri="{FF2B5EF4-FFF2-40B4-BE49-F238E27FC236}">
                    <a16:creationId xmlns:a16="http://schemas.microsoft.com/office/drawing/2014/main" id="{72387B1C-A4F0-4EB9-A911-3C314BC1483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7" name="Group 26">
              <a:extLst>
                <a:ext uri="{FF2B5EF4-FFF2-40B4-BE49-F238E27FC236}">
                  <a16:creationId xmlns:a16="http://schemas.microsoft.com/office/drawing/2014/main" id="{D5FB61B9-D375-4E9E-8A1F-5551E1833297}"/>
                </a:ext>
              </a:extLst>
            </p:cNvPr>
            <p:cNvGrpSpPr/>
            <p:nvPr/>
          </p:nvGrpSpPr>
          <p:grpSpPr>
            <a:xfrm>
              <a:off x="7504981" y="5854461"/>
              <a:ext cx="569343" cy="207034"/>
              <a:chOff x="1782793" y="1811547"/>
              <a:chExt cx="569343" cy="207034"/>
            </a:xfrm>
          </p:grpSpPr>
          <p:sp>
            <p:nvSpPr>
              <p:cNvPr id="28" name="Rectangle 27">
                <a:extLst>
                  <a:ext uri="{FF2B5EF4-FFF2-40B4-BE49-F238E27FC236}">
                    <a16:creationId xmlns:a16="http://schemas.microsoft.com/office/drawing/2014/main" id="{17402955-0346-4055-A02E-8A01FD9790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274CB882-1ED0-42FE-AAFC-994CD1D6A46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 name="Rectangle 29">
                <a:extLst>
                  <a:ext uri="{FF2B5EF4-FFF2-40B4-BE49-F238E27FC236}">
                    <a16:creationId xmlns:a16="http://schemas.microsoft.com/office/drawing/2014/main" id="{F87D57BD-2D95-4D81-8387-29435F0EFF1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85" name="Group 84">
            <a:extLst>
              <a:ext uri="{FF2B5EF4-FFF2-40B4-BE49-F238E27FC236}">
                <a16:creationId xmlns:a16="http://schemas.microsoft.com/office/drawing/2014/main" id="{B183B90E-EA1F-4B78-976F-82DDE9709BCC}"/>
              </a:ext>
            </a:extLst>
          </p:cNvPr>
          <p:cNvGrpSpPr/>
          <p:nvPr/>
        </p:nvGrpSpPr>
        <p:grpSpPr>
          <a:xfrm>
            <a:off x="7678030" y="1089234"/>
            <a:ext cx="580677" cy="5278888"/>
            <a:chOff x="7504981" y="885645"/>
            <a:chExt cx="569343" cy="5175850"/>
          </a:xfrm>
        </p:grpSpPr>
        <p:grpSp>
          <p:nvGrpSpPr>
            <p:cNvPr id="86" name="Group 85">
              <a:extLst>
                <a:ext uri="{FF2B5EF4-FFF2-40B4-BE49-F238E27FC236}">
                  <a16:creationId xmlns:a16="http://schemas.microsoft.com/office/drawing/2014/main" id="{CDDA0820-29B9-4F42-9664-4C00707C756B}"/>
                </a:ext>
              </a:extLst>
            </p:cNvPr>
            <p:cNvGrpSpPr/>
            <p:nvPr/>
          </p:nvGrpSpPr>
          <p:grpSpPr>
            <a:xfrm>
              <a:off x="7504981" y="885645"/>
              <a:ext cx="569343" cy="207034"/>
              <a:chOff x="1782793" y="1811547"/>
              <a:chExt cx="569343" cy="207034"/>
            </a:xfrm>
          </p:grpSpPr>
          <p:sp>
            <p:nvSpPr>
              <p:cNvPr id="159" name="Rectangle 158">
                <a:extLst>
                  <a:ext uri="{FF2B5EF4-FFF2-40B4-BE49-F238E27FC236}">
                    <a16:creationId xmlns:a16="http://schemas.microsoft.com/office/drawing/2014/main" id="{90D99F1F-3193-41C1-BA49-EEB1F5F9AD5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0" name="Rectangle 159">
                <a:extLst>
                  <a:ext uri="{FF2B5EF4-FFF2-40B4-BE49-F238E27FC236}">
                    <a16:creationId xmlns:a16="http://schemas.microsoft.com/office/drawing/2014/main" id="{24176784-F737-44B1-B797-36606FE7EE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1" name="Rectangle 160">
                <a:extLst>
                  <a:ext uri="{FF2B5EF4-FFF2-40B4-BE49-F238E27FC236}">
                    <a16:creationId xmlns:a16="http://schemas.microsoft.com/office/drawing/2014/main" id="{36F5D364-8905-4DEF-915D-911146A9692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E4CAB608-81F5-4350-B228-B1C49268E277}"/>
                </a:ext>
              </a:extLst>
            </p:cNvPr>
            <p:cNvGrpSpPr/>
            <p:nvPr/>
          </p:nvGrpSpPr>
          <p:grpSpPr>
            <a:xfrm>
              <a:off x="7504981" y="1092679"/>
              <a:ext cx="569343" cy="207034"/>
              <a:chOff x="1782793" y="1811547"/>
              <a:chExt cx="569343" cy="207034"/>
            </a:xfrm>
          </p:grpSpPr>
          <p:sp>
            <p:nvSpPr>
              <p:cNvPr id="156" name="Rectangle 155">
                <a:extLst>
                  <a:ext uri="{FF2B5EF4-FFF2-40B4-BE49-F238E27FC236}">
                    <a16:creationId xmlns:a16="http://schemas.microsoft.com/office/drawing/2014/main" id="{BC7D9F43-C12C-4B77-A2AF-CD0FE6358F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9CA6601B-FBB6-48A2-A510-023FB6B3E02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8" name="Rectangle 157">
                <a:extLst>
                  <a:ext uri="{FF2B5EF4-FFF2-40B4-BE49-F238E27FC236}">
                    <a16:creationId xmlns:a16="http://schemas.microsoft.com/office/drawing/2014/main" id="{CBD97781-BDA6-4266-A117-27CBCBE64FA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A2894793-6CD5-4764-9EEA-C9C48C03183A}"/>
                </a:ext>
              </a:extLst>
            </p:cNvPr>
            <p:cNvGrpSpPr/>
            <p:nvPr/>
          </p:nvGrpSpPr>
          <p:grpSpPr>
            <a:xfrm>
              <a:off x="7504981" y="1299713"/>
              <a:ext cx="569343" cy="207034"/>
              <a:chOff x="1782793" y="1811547"/>
              <a:chExt cx="569343" cy="207034"/>
            </a:xfrm>
          </p:grpSpPr>
          <p:sp>
            <p:nvSpPr>
              <p:cNvPr id="153" name="Rectangle 152">
                <a:extLst>
                  <a:ext uri="{FF2B5EF4-FFF2-40B4-BE49-F238E27FC236}">
                    <a16:creationId xmlns:a16="http://schemas.microsoft.com/office/drawing/2014/main" id="{651708CA-556F-413F-AE84-67CEC3F7003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B595D778-596E-480A-BAF1-4E69898D548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5" name="Rectangle 154">
                <a:extLst>
                  <a:ext uri="{FF2B5EF4-FFF2-40B4-BE49-F238E27FC236}">
                    <a16:creationId xmlns:a16="http://schemas.microsoft.com/office/drawing/2014/main" id="{CD67327F-95D0-45C3-B682-B8D4BE49D1E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A8FE29BB-9FCB-41EE-8E17-9D688E257BEA}"/>
                </a:ext>
              </a:extLst>
            </p:cNvPr>
            <p:cNvGrpSpPr/>
            <p:nvPr/>
          </p:nvGrpSpPr>
          <p:grpSpPr>
            <a:xfrm>
              <a:off x="7504981" y="1506747"/>
              <a:ext cx="569343" cy="207034"/>
              <a:chOff x="1782793" y="1811547"/>
              <a:chExt cx="569343" cy="207034"/>
            </a:xfrm>
          </p:grpSpPr>
          <p:sp>
            <p:nvSpPr>
              <p:cNvPr id="150" name="Rectangle 149">
                <a:extLst>
                  <a:ext uri="{FF2B5EF4-FFF2-40B4-BE49-F238E27FC236}">
                    <a16:creationId xmlns:a16="http://schemas.microsoft.com/office/drawing/2014/main" id="{D8851E3B-4E19-4B50-A5C8-316F1A2C87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7312FBE8-4708-496C-8966-4273268652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2" name="Rectangle 151">
                <a:extLst>
                  <a:ext uri="{FF2B5EF4-FFF2-40B4-BE49-F238E27FC236}">
                    <a16:creationId xmlns:a16="http://schemas.microsoft.com/office/drawing/2014/main" id="{AA7A3854-0770-4FEA-8EAE-6C9B929D23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2F81DF94-E8B2-40F6-B005-D1A8BBF9FCC8}"/>
                </a:ext>
              </a:extLst>
            </p:cNvPr>
            <p:cNvGrpSpPr/>
            <p:nvPr/>
          </p:nvGrpSpPr>
          <p:grpSpPr>
            <a:xfrm>
              <a:off x="7504981" y="1713781"/>
              <a:ext cx="569343" cy="207034"/>
              <a:chOff x="1782793" y="1811547"/>
              <a:chExt cx="569343" cy="207034"/>
            </a:xfrm>
          </p:grpSpPr>
          <p:sp>
            <p:nvSpPr>
              <p:cNvPr id="147" name="Rectangle 146">
                <a:extLst>
                  <a:ext uri="{FF2B5EF4-FFF2-40B4-BE49-F238E27FC236}">
                    <a16:creationId xmlns:a16="http://schemas.microsoft.com/office/drawing/2014/main" id="{956B7014-4502-42DC-A1BD-355E97D6B5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9DA86469-9F8E-4BB9-8880-036CA7767B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9" name="Rectangle 148">
                <a:extLst>
                  <a:ext uri="{FF2B5EF4-FFF2-40B4-BE49-F238E27FC236}">
                    <a16:creationId xmlns:a16="http://schemas.microsoft.com/office/drawing/2014/main" id="{7163FA9E-EF10-4638-BB1D-7CA2C652ED8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ACA6AA15-1C0F-44F8-BCAB-E807E924AAAF}"/>
                </a:ext>
              </a:extLst>
            </p:cNvPr>
            <p:cNvGrpSpPr/>
            <p:nvPr/>
          </p:nvGrpSpPr>
          <p:grpSpPr>
            <a:xfrm>
              <a:off x="7504981" y="1920815"/>
              <a:ext cx="569343" cy="207034"/>
              <a:chOff x="1782793" y="1811547"/>
              <a:chExt cx="569343" cy="207034"/>
            </a:xfrm>
          </p:grpSpPr>
          <p:sp>
            <p:nvSpPr>
              <p:cNvPr id="144" name="Rectangle 143">
                <a:extLst>
                  <a:ext uri="{FF2B5EF4-FFF2-40B4-BE49-F238E27FC236}">
                    <a16:creationId xmlns:a16="http://schemas.microsoft.com/office/drawing/2014/main" id="{50852AF9-7ED4-497F-83E2-F3359030B6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45629CD0-F7B7-4918-AC45-9FB23C78E0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6" name="Rectangle 145">
                <a:extLst>
                  <a:ext uri="{FF2B5EF4-FFF2-40B4-BE49-F238E27FC236}">
                    <a16:creationId xmlns:a16="http://schemas.microsoft.com/office/drawing/2014/main" id="{10F0E131-CE7F-4B82-B583-DB47A23318E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42EC689-A308-4F00-A8BE-59323B164209}"/>
                </a:ext>
              </a:extLst>
            </p:cNvPr>
            <p:cNvGrpSpPr/>
            <p:nvPr/>
          </p:nvGrpSpPr>
          <p:grpSpPr>
            <a:xfrm>
              <a:off x="7504981" y="2127849"/>
              <a:ext cx="569343" cy="207034"/>
              <a:chOff x="1782793" y="1811547"/>
              <a:chExt cx="569343" cy="207034"/>
            </a:xfrm>
          </p:grpSpPr>
          <p:sp>
            <p:nvSpPr>
              <p:cNvPr id="141" name="Rectangle 140">
                <a:extLst>
                  <a:ext uri="{FF2B5EF4-FFF2-40B4-BE49-F238E27FC236}">
                    <a16:creationId xmlns:a16="http://schemas.microsoft.com/office/drawing/2014/main" id="{80B4B832-B7EE-4B37-8EE6-9DEA1D4B2D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7B2AFE1A-8652-47D2-B5B6-FBE8A6D316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3" name="Rectangle 142">
                <a:extLst>
                  <a:ext uri="{FF2B5EF4-FFF2-40B4-BE49-F238E27FC236}">
                    <a16:creationId xmlns:a16="http://schemas.microsoft.com/office/drawing/2014/main" id="{B4DEC430-BB4A-43E5-81AC-CFCECAF0A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7ED73097-1749-4217-9E31-C291D73FED8D}"/>
                </a:ext>
              </a:extLst>
            </p:cNvPr>
            <p:cNvGrpSpPr/>
            <p:nvPr/>
          </p:nvGrpSpPr>
          <p:grpSpPr>
            <a:xfrm>
              <a:off x="7504981" y="2334883"/>
              <a:ext cx="569343" cy="207034"/>
              <a:chOff x="1782793" y="1811547"/>
              <a:chExt cx="569343" cy="207034"/>
            </a:xfrm>
          </p:grpSpPr>
          <p:sp>
            <p:nvSpPr>
              <p:cNvPr id="138" name="Rectangle 137">
                <a:extLst>
                  <a:ext uri="{FF2B5EF4-FFF2-40B4-BE49-F238E27FC236}">
                    <a16:creationId xmlns:a16="http://schemas.microsoft.com/office/drawing/2014/main" id="{26021132-AAAA-4A4F-9D4A-B0C3680B9C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2ED0450E-EB75-422D-9CD1-12EB40D1F8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0" name="Rectangle 139">
                <a:extLst>
                  <a:ext uri="{FF2B5EF4-FFF2-40B4-BE49-F238E27FC236}">
                    <a16:creationId xmlns:a16="http://schemas.microsoft.com/office/drawing/2014/main" id="{49390731-5ABE-4B86-B6AA-63B52BD59BF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2FB56087-88A4-4D71-8000-93B974F60A71}"/>
                </a:ext>
              </a:extLst>
            </p:cNvPr>
            <p:cNvGrpSpPr/>
            <p:nvPr/>
          </p:nvGrpSpPr>
          <p:grpSpPr>
            <a:xfrm>
              <a:off x="7504981" y="2541917"/>
              <a:ext cx="569343" cy="207034"/>
              <a:chOff x="1782793" y="1811547"/>
              <a:chExt cx="569343" cy="207034"/>
            </a:xfrm>
          </p:grpSpPr>
          <p:sp>
            <p:nvSpPr>
              <p:cNvPr id="135" name="Rectangle 134">
                <a:extLst>
                  <a:ext uri="{FF2B5EF4-FFF2-40B4-BE49-F238E27FC236}">
                    <a16:creationId xmlns:a16="http://schemas.microsoft.com/office/drawing/2014/main" id="{8D9EB576-B3B3-4EBF-B962-9FE64519830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70DF1A3E-78E6-4C77-86DE-FECC3CF72F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7" name="Rectangle 136">
                <a:extLst>
                  <a:ext uri="{FF2B5EF4-FFF2-40B4-BE49-F238E27FC236}">
                    <a16:creationId xmlns:a16="http://schemas.microsoft.com/office/drawing/2014/main" id="{1947A0EB-F598-4123-8F50-5034D00B9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137B7724-D066-4F6C-8444-360085469F8C}"/>
                </a:ext>
              </a:extLst>
            </p:cNvPr>
            <p:cNvGrpSpPr/>
            <p:nvPr/>
          </p:nvGrpSpPr>
          <p:grpSpPr>
            <a:xfrm>
              <a:off x="7504981" y="2748951"/>
              <a:ext cx="569343" cy="207034"/>
              <a:chOff x="1782793" y="1811547"/>
              <a:chExt cx="569343" cy="207034"/>
            </a:xfrm>
          </p:grpSpPr>
          <p:sp>
            <p:nvSpPr>
              <p:cNvPr id="132" name="Rectangle 131">
                <a:extLst>
                  <a:ext uri="{FF2B5EF4-FFF2-40B4-BE49-F238E27FC236}">
                    <a16:creationId xmlns:a16="http://schemas.microsoft.com/office/drawing/2014/main" id="{E6587236-8B17-4809-8540-301243615D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048DD417-20B5-4622-81E5-C85CF3124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4" name="Rectangle 133">
                <a:extLst>
                  <a:ext uri="{FF2B5EF4-FFF2-40B4-BE49-F238E27FC236}">
                    <a16:creationId xmlns:a16="http://schemas.microsoft.com/office/drawing/2014/main" id="{52DE9668-FC87-4D7D-9002-FDC9312D783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E77937F7-4D8F-475C-B94A-5B055541B467}"/>
                </a:ext>
              </a:extLst>
            </p:cNvPr>
            <p:cNvGrpSpPr/>
            <p:nvPr/>
          </p:nvGrpSpPr>
          <p:grpSpPr>
            <a:xfrm>
              <a:off x="7504981" y="4198189"/>
              <a:ext cx="569343" cy="207034"/>
              <a:chOff x="1782793" y="1811547"/>
              <a:chExt cx="569343" cy="207034"/>
            </a:xfrm>
          </p:grpSpPr>
          <p:sp>
            <p:nvSpPr>
              <p:cNvPr id="129" name="Rectangle 128">
                <a:extLst>
                  <a:ext uri="{FF2B5EF4-FFF2-40B4-BE49-F238E27FC236}">
                    <a16:creationId xmlns:a16="http://schemas.microsoft.com/office/drawing/2014/main" id="{F60A1A37-98A7-43A7-9C5B-64670F86B7F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B5EF2BC3-9BBE-4FE1-BBDA-80AC2CCD1D2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1" name="Rectangle 130">
                <a:extLst>
                  <a:ext uri="{FF2B5EF4-FFF2-40B4-BE49-F238E27FC236}">
                    <a16:creationId xmlns:a16="http://schemas.microsoft.com/office/drawing/2014/main" id="{6EE87CA5-AF21-4592-A21F-F194FA68039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E4920CF2-EEA5-49FA-A852-EFFD61446442}"/>
                </a:ext>
              </a:extLst>
            </p:cNvPr>
            <p:cNvGrpSpPr/>
            <p:nvPr/>
          </p:nvGrpSpPr>
          <p:grpSpPr>
            <a:xfrm>
              <a:off x="7504981" y="4405223"/>
              <a:ext cx="569343" cy="207034"/>
              <a:chOff x="1782793" y="1811547"/>
              <a:chExt cx="569343" cy="207034"/>
            </a:xfrm>
          </p:grpSpPr>
          <p:sp>
            <p:nvSpPr>
              <p:cNvPr id="126" name="Rectangle 125">
                <a:extLst>
                  <a:ext uri="{FF2B5EF4-FFF2-40B4-BE49-F238E27FC236}">
                    <a16:creationId xmlns:a16="http://schemas.microsoft.com/office/drawing/2014/main" id="{9495984A-FF3A-4984-A859-A78DDCFC26D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9FED19EA-AFD0-453C-BFF3-B670A79664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8" name="Rectangle 127">
                <a:extLst>
                  <a:ext uri="{FF2B5EF4-FFF2-40B4-BE49-F238E27FC236}">
                    <a16:creationId xmlns:a16="http://schemas.microsoft.com/office/drawing/2014/main" id="{F102A7E3-2C19-4855-ACC3-44E338040A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B316A2F9-F93D-4A9E-967A-CABD9BA5A363}"/>
                </a:ext>
              </a:extLst>
            </p:cNvPr>
            <p:cNvGrpSpPr/>
            <p:nvPr/>
          </p:nvGrpSpPr>
          <p:grpSpPr>
            <a:xfrm>
              <a:off x="7504981" y="4612257"/>
              <a:ext cx="569343" cy="207034"/>
              <a:chOff x="1782793" y="1811547"/>
              <a:chExt cx="569343" cy="207034"/>
            </a:xfrm>
          </p:grpSpPr>
          <p:sp>
            <p:nvSpPr>
              <p:cNvPr id="123" name="Rectangle 122">
                <a:extLst>
                  <a:ext uri="{FF2B5EF4-FFF2-40B4-BE49-F238E27FC236}">
                    <a16:creationId xmlns:a16="http://schemas.microsoft.com/office/drawing/2014/main" id="{0433BBAA-322D-4CC6-B425-6297B6D1C3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A57A1930-3B4D-46B4-A299-5249B0BDA7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5" name="Rectangle 124">
                <a:extLst>
                  <a:ext uri="{FF2B5EF4-FFF2-40B4-BE49-F238E27FC236}">
                    <a16:creationId xmlns:a16="http://schemas.microsoft.com/office/drawing/2014/main" id="{471B5E7A-719A-4D6C-A8AF-7A4B4729D5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4A6FD65A-5825-4A96-9041-7DBFE29C9BC1}"/>
                </a:ext>
              </a:extLst>
            </p:cNvPr>
            <p:cNvGrpSpPr/>
            <p:nvPr/>
          </p:nvGrpSpPr>
          <p:grpSpPr>
            <a:xfrm>
              <a:off x="7504981" y="4819291"/>
              <a:ext cx="569343" cy="207034"/>
              <a:chOff x="1782793" y="1811547"/>
              <a:chExt cx="569343" cy="207034"/>
            </a:xfrm>
          </p:grpSpPr>
          <p:sp>
            <p:nvSpPr>
              <p:cNvPr id="120" name="Rectangle 119">
                <a:extLst>
                  <a:ext uri="{FF2B5EF4-FFF2-40B4-BE49-F238E27FC236}">
                    <a16:creationId xmlns:a16="http://schemas.microsoft.com/office/drawing/2014/main" id="{30AF8E15-171D-4881-83A1-E2F95680F6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21C3D29C-B660-4757-B76D-5C9B060307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2" name="Rectangle 121">
                <a:extLst>
                  <a:ext uri="{FF2B5EF4-FFF2-40B4-BE49-F238E27FC236}">
                    <a16:creationId xmlns:a16="http://schemas.microsoft.com/office/drawing/2014/main" id="{7E4CC952-ADE4-4B18-8B96-3B9C4BB4E44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2CE5207-4621-4BEB-A43F-A2A3DA4FF564}"/>
                </a:ext>
              </a:extLst>
            </p:cNvPr>
            <p:cNvGrpSpPr/>
            <p:nvPr/>
          </p:nvGrpSpPr>
          <p:grpSpPr>
            <a:xfrm>
              <a:off x="7504981" y="5026325"/>
              <a:ext cx="569343" cy="207034"/>
              <a:chOff x="1782793" y="1811547"/>
              <a:chExt cx="569343" cy="207034"/>
            </a:xfrm>
          </p:grpSpPr>
          <p:sp>
            <p:nvSpPr>
              <p:cNvPr id="117" name="Rectangle 116">
                <a:extLst>
                  <a:ext uri="{FF2B5EF4-FFF2-40B4-BE49-F238E27FC236}">
                    <a16:creationId xmlns:a16="http://schemas.microsoft.com/office/drawing/2014/main" id="{21DD4142-A4EA-4690-8602-6B81930651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D7F7E6C4-4D02-45CD-BB09-5B0970FE2F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9" name="Rectangle 118">
                <a:extLst>
                  <a:ext uri="{FF2B5EF4-FFF2-40B4-BE49-F238E27FC236}">
                    <a16:creationId xmlns:a16="http://schemas.microsoft.com/office/drawing/2014/main" id="{DF518B39-7A0D-4D95-A8BD-27544A2D67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1" name="Group 100">
              <a:extLst>
                <a:ext uri="{FF2B5EF4-FFF2-40B4-BE49-F238E27FC236}">
                  <a16:creationId xmlns:a16="http://schemas.microsoft.com/office/drawing/2014/main" id="{63DA104C-C576-4371-A1BB-2F42916F187C}"/>
                </a:ext>
              </a:extLst>
            </p:cNvPr>
            <p:cNvGrpSpPr/>
            <p:nvPr/>
          </p:nvGrpSpPr>
          <p:grpSpPr>
            <a:xfrm>
              <a:off x="7504981" y="5233359"/>
              <a:ext cx="569343" cy="207034"/>
              <a:chOff x="1782793" y="1811547"/>
              <a:chExt cx="569343" cy="207034"/>
            </a:xfrm>
          </p:grpSpPr>
          <p:sp>
            <p:nvSpPr>
              <p:cNvPr id="114" name="Rectangle 113">
                <a:extLst>
                  <a:ext uri="{FF2B5EF4-FFF2-40B4-BE49-F238E27FC236}">
                    <a16:creationId xmlns:a16="http://schemas.microsoft.com/office/drawing/2014/main" id="{2D395D24-3EC6-4170-A136-3E94105357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03B0ABAE-B220-4244-8CA2-017D01123D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6" name="Rectangle 115">
                <a:extLst>
                  <a:ext uri="{FF2B5EF4-FFF2-40B4-BE49-F238E27FC236}">
                    <a16:creationId xmlns:a16="http://schemas.microsoft.com/office/drawing/2014/main" id="{4F86A49A-72D2-4B98-92E5-CACFAB50FE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2" name="Group 101">
              <a:extLst>
                <a:ext uri="{FF2B5EF4-FFF2-40B4-BE49-F238E27FC236}">
                  <a16:creationId xmlns:a16="http://schemas.microsoft.com/office/drawing/2014/main" id="{3BB326E5-B400-4067-BC38-8FCB38C47904}"/>
                </a:ext>
              </a:extLst>
            </p:cNvPr>
            <p:cNvGrpSpPr/>
            <p:nvPr/>
          </p:nvGrpSpPr>
          <p:grpSpPr>
            <a:xfrm>
              <a:off x="7504981" y="5440393"/>
              <a:ext cx="569343" cy="207034"/>
              <a:chOff x="1782793" y="1811547"/>
              <a:chExt cx="569343" cy="207034"/>
            </a:xfrm>
          </p:grpSpPr>
          <p:sp>
            <p:nvSpPr>
              <p:cNvPr id="111" name="Rectangle 110">
                <a:extLst>
                  <a:ext uri="{FF2B5EF4-FFF2-40B4-BE49-F238E27FC236}">
                    <a16:creationId xmlns:a16="http://schemas.microsoft.com/office/drawing/2014/main" id="{BBE5BE08-A6A8-4B4A-A54A-E3BF3F1390E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708BD00B-C61B-4A03-9900-1F4859882C1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3" name="Rectangle 112">
                <a:extLst>
                  <a:ext uri="{FF2B5EF4-FFF2-40B4-BE49-F238E27FC236}">
                    <a16:creationId xmlns:a16="http://schemas.microsoft.com/office/drawing/2014/main" id="{D6C9E106-CEF2-4D5C-9DD8-99D11691D2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3" name="Group 102">
              <a:extLst>
                <a:ext uri="{FF2B5EF4-FFF2-40B4-BE49-F238E27FC236}">
                  <a16:creationId xmlns:a16="http://schemas.microsoft.com/office/drawing/2014/main" id="{1A85473C-6DAC-4E14-BE56-BFD3551855CC}"/>
                </a:ext>
              </a:extLst>
            </p:cNvPr>
            <p:cNvGrpSpPr/>
            <p:nvPr/>
          </p:nvGrpSpPr>
          <p:grpSpPr>
            <a:xfrm>
              <a:off x="7504981" y="5647427"/>
              <a:ext cx="569343" cy="207034"/>
              <a:chOff x="1782793" y="1811547"/>
              <a:chExt cx="569343" cy="207034"/>
            </a:xfrm>
          </p:grpSpPr>
          <p:sp>
            <p:nvSpPr>
              <p:cNvPr id="108" name="Rectangle 107">
                <a:extLst>
                  <a:ext uri="{FF2B5EF4-FFF2-40B4-BE49-F238E27FC236}">
                    <a16:creationId xmlns:a16="http://schemas.microsoft.com/office/drawing/2014/main" id="{20D89B18-32CE-45E2-9170-B170F12704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0F869D00-2B69-4945-AB3E-0BBCC9129B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0" name="Rectangle 109">
                <a:extLst>
                  <a:ext uri="{FF2B5EF4-FFF2-40B4-BE49-F238E27FC236}">
                    <a16:creationId xmlns:a16="http://schemas.microsoft.com/office/drawing/2014/main" id="{2CDC73A9-17A5-4A74-A4E4-17399FD817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4" name="Group 103">
              <a:extLst>
                <a:ext uri="{FF2B5EF4-FFF2-40B4-BE49-F238E27FC236}">
                  <a16:creationId xmlns:a16="http://schemas.microsoft.com/office/drawing/2014/main" id="{15F7EDCA-08E3-4665-8253-61BA0C705D82}"/>
                </a:ext>
              </a:extLst>
            </p:cNvPr>
            <p:cNvGrpSpPr/>
            <p:nvPr/>
          </p:nvGrpSpPr>
          <p:grpSpPr>
            <a:xfrm>
              <a:off x="7504981" y="5854461"/>
              <a:ext cx="569343" cy="207034"/>
              <a:chOff x="1782793" y="1811547"/>
              <a:chExt cx="569343" cy="207034"/>
            </a:xfrm>
          </p:grpSpPr>
          <p:sp>
            <p:nvSpPr>
              <p:cNvPr id="105" name="Rectangle 104">
                <a:extLst>
                  <a:ext uri="{FF2B5EF4-FFF2-40B4-BE49-F238E27FC236}">
                    <a16:creationId xmlns:a16="http://schemas.microsoft.com/office/drawing/2014/main" id="{1ABC14CF-6E82-4256-A1EA-DD86863497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2ABF63A4-2336-4669-8E87-7EA8990921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7" name="Rectangle 106">
                <a:extLst>
                  <a:ext uri="{FF2B5EF4-FFF2-40B4-BE49-F238E27FC236}">
                    <a16:creationId xmlns:a16="http://schemas.microsoft.com/office/drawing/2014/main" id="{E6D4BBE7-EDF4-431B-ABC7-4867109CF9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62" name="Group 161">
            <a:extLst>
              <a:ext uri="{FF2B5EF4-FFF2-40B4-BE49-F238E27FC236}">
                <a16:creationId xmlns:a16="http://schemas.microsoft.com/office/drawing/2014/main" id="{E9C4D8A7-59ED-43DD-85DB-8B8B832C2A05}"/>
              </a:ext>
            </a:extLst>
          </p:cNvPr>
          <p:cNvGrpSpPr/>
          <p:nvPr/>
        </p:nvGrpSpPr>
        <p:grpSpPr>
          <a:xfrm>
            <a:off x="8367951" y="1086186"/>
            <a:ext cx="580677" cy="5278888"/>
            <a:chOff x="7504981" y="885645"/>
            <a:chExt cx="569343" cy="5175850"/>
          </a:xfrm>
        </p:grpSpPr>
        <p:grpSp>
          <p:nvGrpSpPr>
            <p:cNvPr id="163" name="Group 162">
              <a:extLst>
                <a:ext uri="{FF2B5EF4-FFF2-40B4-BE49-F238E27FC236}">
                  <a16:creationId xmlns:a16="http://schemas.microsoft.com/office/drawing/2014/main" id="{D0C488DB-06AB-4AC3-A6D7-3DEBC3D91668}"/>
                </a:ext>
              </a:extLst>
            </p:cNvPr>
            <p:cNvGrpSpPr/>
            <p:nvPr/>
          </p:nvGrpSpPr>
          <p:grpSpPr>
            <a:xfrm>
              <a:off x="7504981" y="885645"/>
              <a:ext cx="569343" cy="207034"/>
              <a:chOff x="1782793" y="1811547"/>
              <a:chExt cx="569343" cy="207034"/>
            </a:xfrm>
          </p:grpSpPr>
          <p:sp>
            <p:nvSpPr>
              <p:cNvPr id="236" name="Rectangle 235">
                <a:extLst>
                  <a:ext uri="{FF2B5EF4-FFF2-40B4-BE49-F238E27FC236}">
                    <a16:creationId xmlns:a16="http://schemas.microsoft.com/office/drawing/2014/main" id="{558874F0-352E-4231-847E-8C3A0D7DD38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7" name="Rectangle 236">
                <a:extLst>
                  <a:ext uri="{FF2B5EF4-FFF2-40B4-BE49-F238E27FC236}">
                    <a16:creationId xmlns:a16="http://schemas.microsoft.com/office/drawing/2014/main" id="{B5672F8B-6D43-4DC3-A249-210FF1EFB6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8" name="Rectangle 237">
                <a:extLst>
                  <a:ext uri="{FF2B5EF4-FFF2-40B4-BE49-F238E27FC236}">
                    <a16:creationId xmlns:a16="http://schemas.microsoft.com/office/drawing/2014/main" id="{B217C039-731D-4880-AC36-DE49B85F92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C70AFE4-A68B-4955-9DB2-F8609C9A6490}"/>
                </a:ext>
              </a:extLst>
            </p:cNvPr>
            <p:cNvGrpSpPr/>
            <p:nvPr/>
          </p:nvGrpSpPr>
          <p:grpSpPr>
            <a:xfrm>
              <a:off x="7504981" y="1092679"/>
              <a:ext cx="569343" cy="207034"/>
              <a:chOff x="1782793" y="1811547"/>
              <a:chExt cx="569343" cy="207034"/>
            </a:xfrm>
          </p:grpSpPr>
          <p:sp>
            <p:nvSpPr>
              <p:cNvPr id="233" name="Rectangle 232">
                <a:extLst>
                  <a:ext uri="{FF2B5EF4-FFF2-40B4-BE49-F238E27FC236}">
                    <a16:creationId xmlns:a16="http://schemas.microsoft.com/office/drawing/2014/main" id="{216899C5-4CDC-4D58-BE73-C3C5048FAE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FB464B82-361E-4E53-8C60-A0A9EF9A52D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5" name="Rectangle 234">
                <a:extLst>
                  <a:ext uri="{FF2B5EF4-FFF2-40B4-BE49-F238E27FC236}">
                    <a16:creationId xmlns:a16="http://schemas.microsoft.com/office/drawing/2014/main" id="{9910C90B-9DF6-4C28-84A1-5297AAB9EA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E845F41A-EF9F-42B5-9539-29818BC0A11D}"/>
                </a:ext>
              </a:extLst>
            </p:cNvPr>
            <p:cNvGrpSpPr/>
            <p:nvPr/>
          </p:nvGrpSpPr>
          <p:grpSpPr>
            <a:xfrm>
              <a:off x="7504981" y="1299713"/>
              <a:ext cx="569343" cy="207034"/>
              <a:chOff x="1782793" y="1811547"/>
              <a:chExt cx="569343" cy="207034"/>
            </a:xfrm>
          </p:grpSpPr>
          <p:sp>
            <p:nvSpPr>
              <p:cNvPr id="230" name="Rectangle 229">
                <a:extLst>
                  <a:ext uri="{FF2B5EF4-FFF2-40B4-BE49-F238E27FC236}">
                    <a16:creationId xmlns:a16="http://schemas.microsoft.com/office/drawing/2014/main" id="{FE219A1E-4411-4F9E-9BF1-FCEE269918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D19CC1A9-AE4A-4D9A-8324-FB4D97BA464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2" name="Rectangle 231">
                <a:extLst>
                  <a:ext uri="{FF2B5EF4-FFF2-40B4-BE49-F238E27FC236}">
                    <a16:creationId xmlns:a16="http://schemas.microsoft.com/office/drawing/2014/main" id="{D447C220-4257-42E9-8705-94C0439864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0B303902-EC77-4CD1-98E1-0B00CB3A0D21}"/>
                </a:ext>
              </a:extLst>
            </p:cNvPr>
            <p:cNvGrpSpPr/>
            <p:nvPr/>
          </p:nvGrpSpPr>
          <p:grpSpPr>
            <a:xfrm>
              <a:off x="7504981" y="1506747"/>
              <a:ext cx="569343" cy="207034"/>
              <a:chOff x="1782793" y="1811547"/>
              <a:chExt cx="569343" cy="207034"/>
            </a:xfrm>
          </p:grpSpPr>
          <p:sp>
            <p:nvSpPr>
              <p:cNvPr id="227" name="Rectangle 226">
                <a:extLst>
                  <a:ext uri="{FF2B5EF4-FFF2-40B4-BE49-F238E27FC236}">
                    <a16:creationId xmlns:a16="http://schemas.microsoft.com/office/drawing/2014/main" id="{BCBB2D59-2096-40C8-A313-552D0694A03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6A31C569-D967-44DC-96A9-F7B338CDB69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9" name="Rectangle 228">
                <a:extLst>
                  <a:ext uri="{FF2B5EF4-FFF2-40B4-BE49-F238E27FC236}">
                    <a16:creationId xmlns:a16="http://schemas.microsoft.com/office/drawing/2014/main" id="{C8C271DF-D496-42D6-AB5F-31C720A7CF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A05F8451-202B-4984-91C1-22DB4DE2A7D7}"/>
                </a:ext>
              </a:extLst>
            </p:cNvPr>
            <p:cNvGrpSpPr/>
            <p:nvPr/>
          </p:nvGrpSpPr>
          <p:grpSpPr>
            <a:xfrm>
              <a:off x="7504981" y="1713781"/>
              <a:ext cx="569343" cy="207034"/>
              <a:chOff x="1782793" y="1811547"/>
              <a:chExt cx="569343" cy="207034"/>
            </a:xfrm>
          </p:grpSpPr>
          <p:sp>
            <p:nvSpPr>
              <p:cNvPr id="224" name="Rectangle 223">
                <a:extLst>
                  <a:ext uri="{FF2B5EF4-FFF2-40B4-BE49-F238E27FC236}">
                    <a16:creationId xmlns:a16="http://schemas.microsoft.com/office/drawing/2014/main" id="{60B025C4-E5DE-47F6-8585-D959D2DD43B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BA0A3952-1C74-4680-8904-2DFE4B87D7D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6" name="Rectangle 225">
                <a:extLst>
                  <a:ext uri="{FF2B5EF4-FFF2-40B4-BE49-F238E27FC236}">
                    <a16:creationId xmlns:a16="http://schemas.microsoft.com/office/drawing/2014/main" id="{752E0CBD-01CC-429A-B581-CBD73FD6115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4481CCDB-EFB5-4309-8940-8911F4E3EE5D}"/>
                </a:ext>
              </a:extLst>
            </p:cNvPr>
            <p:cNvGrpSpPr/>
            <p:nvPr/>
          </p:nvGrpSpPr>
          <p:grpSpPr>
            <a:xfrm>
              <a:off x="7504981" y="1920815"/>
              <a:ext cx="569343" cy="207034"/>
              <a:chOff x="1782793" y="1811547"/>
              <a:chExt cx="569343" cy="207034"/>
            </a:xfrm>
          </p:grpSpPr>
          <p:sp>
            <p:nvSpPr>
              <p:cNvPr id="221" name="Rectangle 220">
                <a:extLst>
                  <a:ext uri="{FF2B5EF4-FFF2-40B4-BE49-F238E27FC236}">
                    <a16:creationId xmlns:a16="http://schemas.microsoft.com/office/drawing/2014/main" id="{9F0EEAF6-F5D5-4FE9-A93E-7340D83CABD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B9415B1F-0584-4F8D-BAAD-AFCC385BF2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3" name="Rectangle 222">
                <a:extLst>
                  <a:ext uri="{FF2B5EF4-FFF2-40B4-BE49-F238E27FC236}">
                    <a16:creationId xmlns:a16="http://schemas.microsoft.com/office/drawing/2014/main" id="{17746197-B797-43E3-B6C2-B53EC4917A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761E6BA5-0360-4310-B868-ECCD2A7A91F7}"/>
                </a:ext>
              </a:extLst>
            </p:cNvPr>
            <p:cNvGrpSpPr/>
            <p:nvPr/>
          </p:nvGrpSpPr>
          <p:grpSpPr>
            <a:xfrm>
              <a:off x="7504981" y="2127849"/>
              <a:ext cx="569343" cy="207034"/>
              <a:chOff x="1782793" y="1811547"/>
              <a:chExt cx="569343" cy="207034"/>
            </a:xfrm>
          </p:grpSpPr>
          <p:sp>
            <p:nvSpPr>
              <p:cNvPr id="218" name="Rectangle 217">
                <a:extLst>
                  <a:ext uri="{FF2B5EF4-FFF2-40B4-BE49-F238E27FC236}">
                    <a16:creationId xmlns:a16="http://schemas.microsoft.com/office/drawing/2014/main" id="{A5D42F19-4BC8-496A-97C3-A64F83EABF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7E5ED790-07A4-4379-99B8-44646C743C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0" name="Rectangle 219">
                <a:extLst>
                  <a:ext uri="{FF2B5EF4-FFF2-40B4-BE49-F238E27FC236}">
                    <a16:creationId xmlns:a16="http://schemas.microsoft.com/office/drawing/2014/main" id="{A1022A5A-60CD-4222-BA3A-4CC05B30C3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695AC2EA-5988-4886-86B0-DF9B62A6D299}"/>
                </a:ext>
              </a:extLst>
            </p:cNvPr>
            <p:cNvGrpSpPr/>
            <p:nvPr/>
          </p:nvGrpSpPr>
          <p:grpSpPr>
            <a:xfrm>
              <a:off x="7504981" y="2334883"/>
              <a:ext cx="569343" cy="207034"/>
              <a:chOff x="1782793" y="1811547"/>
              <a:chExt cx="569343" cy="207034"/>
            </a:xfrm>
          </p:grpSpPr>
          <p:sp>
            <p:nvSpPr>
              <p:cNvPr id="215" name="Rectangle 214">
                <a:extLst>
                  <a:ext uri="{FF2B5EF4-FFF2-40B4-BE49-F238E27FC236}">
                    <a16:creationId xmlns:a16="http://schemas.microsoft.com/office/drawing/2014/main" id="{02730FF4-1736-43BB-B4EF-F13DD5A26F5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3459766C-C766-44D0-91EE-4378A88C32B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7" name="Rectangle 216">
                <a:extLst>
                  <a:ext uri="{FF2B5EF4-FFF2-40B4-BE49-F238E27FC236}">
                    <a16:creationId xmlns:a16="http://schemas.microsoft.com/office/drawing/2014/main" id="{4CA85D6E-D30D-45BF-9F61-E429291F7A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B055AFDC-068E-42D9-BC23-8D4E603C159A}"/>
                </a:ext>
              </a:extLst>
            </p:cNvPr>
            <p:cNvGrpSpPr/>
            <p:nvPr/>
          </p:nvGrpSpPr>
          <p:grpSpPr>
            <a:xfrm>
              <a:off x="7504981" y="2541917"/>
              <a:ext cx="569343" cy="207034"/>
              <a:chOff x="1782793" y="1811547"/>
              <a:chExt cx="569343" cy="207034"/>
            </a:xfrm>
          </p:grpSpPr>
          <p:sp>
            <p:nvSpPr>
              <p:cNvPr id="212" name="Rectangle 211">
                <a:extLst>
                  <a:ext uri="{FF2B5EF4-FFF2-40B4-BE49-F238E27FC236}">
                    <a16:creationId xmlns:a16="http://schemas.microsoft.com/office/drawing/2014/main" id="{4E317312-A53C-4D94-AEFB-9BCDDD7CB2F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4C1C8D6B-EE0A-452B-9B59-0A799DEDBEB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4" name="Rectangle 213">
                <a:extLst>
                  <a:ext uri="{FF2B5EF4-FFF2-40B4-BE49-F238E27FC236}">
                    <a16:creationId xmlns:a16="http://schemas.microsoft.com/office/drawing/2014/main" id="{5BE74D5E-A57F-4C43-93EF-5FB176BCB00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13B1EEDB-6B1C-40D2-871C-53E6B75E91DD}"/>
                </a:ext>
              </a:extLst>
            </p:cNvPr>
            <p:cNvGrpSpPr/>
            <p:nvPr/>
          </p:nvGrpSpPr>
          <p:grpSpPr>
            <a:xfrm>
              <a:off x="7504981" y="2748951"/>
              <a:ext cx="569343" cy="207034"/>
              <a:chOff x="1782793" y="1811547"/>
              <a:chExt cx="569343" cy="207034"/>
            </a:xfrm>
          </p:grpSpPr>
          <p:sp>
            <p:nvSpPr>
              <p:cNvPr id="209" name="Rectangle 208">
                <a:extLst>
                  <a:ext uri="{FF2B5EF4-FFF2-40B4-BE49-F238E27FC236}">
                    <a16:creationId xmlns:a16="http://schemas.microsoft.com/office/drawing/2014/main" id="{875D4521-641D-45A0-BE14-D0183D31050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8E67EC8F-0B79-4535-814D-C46A00661E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1" name="Rectangle 210">
                <a:extLst>
                  <a:ext uri="{FF2B5EF4-FFF2-40B4-BE49-F238E27FC236}">
                    <a16:creationId xmlns:a16="http://schemas.microsoft.com/office/drawing/2014/main" id="{BB740DAE-B082-468A-8CE8-01D44B7329A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F5A26827-7084-4580-999C-472E2A55F38A}"/>
                </a:ext>
              </a:extLst>
            </p:cNvPr>
            <p:cNvGrpSpPr/>
            <p:nvPr/>
          </p:nvGrpSpPr>
          <p:grpSpPr>
            <a:xfrm>
              <a:off x="7504981" y="4198189"/>
              <a:ext cx="569343" cy="207034"/>
              <a:chOff x="1782793" y="1811547"/>
              <a:chExt cx="569343" cy="207034"/>
            </a:xfrm>
          </p:grpSpPr>
          <p:sp>
            <p:nvSpPr>
              <p:cNvPr id="206" name="Rectangle 205">
                <a:extLst>
                  <a:ext uri="{FF2B5EF4-FFF2-40B4-BE49-F238E27FC236}">
                    <a16:creationId xmlns:a16="http://schemas.microsoft.com/office/drawing/2014/main" id="{3CE519C3-B10B-4591-90F6-86445EE47F1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B6217CDE-5FC1-4AB7-BB58-2A0AA39CBA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8" name="Rectangle 207">
                <a:extLst>
                  <a:ext uri="{FF2B5EF4-FFF2-40B4-BE49-F238E27FC236}">
                    <a16:creationId xmlns:a16="http://schemas.microsoft.com/office/drawing/2014/main" id="{68756451-C6F9-49DE-BA13-1551C77335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2F7F767E-A8E6-4346-89D9-252B02BAD55E}"/>
                </a:ext>
              </a:extLst>
            </p:cNvPr>
            <p:cNvGrpSpPr/>
            <p:nvPr/>
          </p:nvGrpSpPr>
          <p:grpSpPr>
            <a:xfrm>
              <a:off x="7504981" y="4405223"/>
              <a:ext cx="569343" cy="207034"/>
              <a:chOff x="1782793" y="1811547"/>
              <a:chExt cx="569343" cy="207034"/>
            </a:xfrm>
          </p:grpSpPr>
          <p:sp>
            <p:nvSpPr>
              <p:cNvPr id="203" name="Rectangle 202">
                <a:extLst>
                  <a:ext uri="{FF2B5EF4-FFF2-40B4-BE49-F238E27FC236}">
                    <a16:creationId xmlns:a16="http://schemas.microsoft.com/office/drawing/2014/main" id="{919C4281-3057-43FC-AB7A-F108DC297B5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D305E3AE-D970-49B6-AB9C-E646D14132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5" name="Rectangle 204">
                <a:extLst>
                  <a:ext uri="{FF2B5EF4-FFF2-40B4-BE49-F238E27FC236}">
                    <a16:creationId xmlns:a16="http://schemas.microsoft.com/office/drawing/2014/main" id="{34E64D70-8097-4E1C-90E3-04DD9DC0B4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14A2A877-A203-4313-B40E-5C05C40BC936}"/>
                </a:ext>
              </a:extLst>
            </p:cNvPr>
            <p:cNvGrpSpPr/>
            <p:nvPr/>
          </p:nvGrpSpPr>
          <p:grpSpPr>
            <a:xfrm>
              <a:off x="7504981" y="4612257"/>
              <a:ext cx="569343" cy="207034"/>
              <a:chOff x="1782793" y="1811547"/>
              <a:chExt cx="569343" cy="207034"/>
            </a:xfrm>
          </p:grpSpPr>
          <p:sp>
            <p:nvSpPr>
              <p:cNvPr id="200" name="Rectangle 199">
                <a:extLst>
                  <a:ext uri="{FF2B5EF4-FFF2-40B4-BE49-F238E27FC236}">
                    <a16:creationId xmlns:a16="http://schemas.microsoft.com/office/drawing/2014/main" id="{62606261-7081-4BE4-BC93-CC499DEA7DC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3FBAD7F-D331-4BAA-ADE9-06ACAA48F0F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2" name="Rectangle 201">
                <a:extLst>
                  <a:ext uri="{FF2B5EF4-FFF2-40B4-BE49-F238E27FC236}">
                    <a16:creationId xmlns:a16="http://schemas.microsoft.com/office/drawing/2014/main" id="{32E8F590-6F2B-48E6-8B58-2C36A7E2C1D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784FBA7C-9974-4412-B938-4DB5459DA81B}"/>
                </a:ext>
              </a:extLst>
            </p:cNvPr>
            <p:cNvGrpSpPr/>
            <p:nvPr/>
          </p:nvGrpSpPr>
          <p:grpSpPr>
            <a:xfrm>
              <a:off x="7504981" y="4819291"/>
              <a:ext cx="569343" cy="207034"/>
              <a:chOff x="1782793" y="1811547"/>
              <a:chExt cx="569343" cy="207034"/>
            </a:xfrm>
          </p:grpSpPr>
          <p:sp>
            <p:nvSpPr>
              <p:cNvPr id="197" name="Rectangle 196">
                <a:extLst>
                  <a:ext uri="{FF2B5EF4-FFF2-40B4-BE49-F238E27FC236}">
                    <a16:creationId xmlns:a16="http://schemas.microsoft.com/office/drawing/2014/main" id="{04D604B3-DB6D-4F1C-9E8D-38B64E24B3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AABE5274-899F-40C6-8D11-E448E391BEB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9" name="Rectangle 198">
                <a:extLst>
                  <a:ext uri="{FF2B5EF4-FFF2-40B4-BE49-F238E27FC236}">
                    <a16:creationId xmlns:a16="http://schemas.microsoft.com/office/drawing/2014/main" id="{DB44E816-9203-40BE-811C-8CF1F260618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F8BEB0B-35F3-4FD1-806B-7F3D0275029C}"/>
                </a:ext>
              </a:extLst>
            </p:cNvPr>
            <p:cNvGrpSpPr/>
            <p:nvPr/>
          </p:nvGrpSpPr>
          <p:grpSpPr>
            <a:xfrm>
              <a:off x="7504981" y="5026325"/>
              <a:ext cx="569343" cy="207034"/>
              <a:chOff x="1782793" y="1811547"/>
              <a:chExt cx="569343" cy="207034"/>
            </a:xfrm>
          </p:grpSpPr>
          <p:sp>
            <p:nvSpPr>
              <p:cNvPr id="194" name="Rectangle 193">
                <a:extLst>
                  <a:ext uri="{FF2B5EF4-FFF2-40B4-BE49-F238E27FC236}">
                    <a16:creationId xmlns:a16="http://schemas.microsoft.com/office/drawing/2014/main" id="{54DAE1E6-1F6C-46A8-AA6C-F634AB89BA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CB835FD4-6FDC-4C83-930F-EBEB1F4C31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6" name="Rectangle 195">
                <a:extLst>
                  <a:ext uri="{FF2B5EF4-FFF2-40B4-BE49-F238E27FC236}">
                    <a16:creationId xmlns:a16="http://schemas.microsoft.com/office/drawing/2014/main" id="{739CFC07-70E3-4017-AFFE-96312484EAF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8" name="Group 177">
              <a:extLst>
                <a:ext uri="{FF2B5EF4-FFF2-40B4-BE49-F238E27FC236}">
                  <a16:creationId xmlns:a16="http://schemas.microsoft.com/office/drawing/2014/main" id="{2E8DCFB7-BD5B-4C0B-983B-0D7478DA9202}"/>
                </a:ext>
              </a:extLst>
            </p:cNvPr>
            <p:cNvGrpSpPr/>
            <p:nvPr/>
          </p:nvGrpSpPr>
          <p:grpSpPr>
            <a:xfrm>
              <a:off x="7504981" y="5233359"/>
              <a:ext cx="569343" cy="207034"/>
              <a:chOff x="1782793" y="1811547"/>
              <a:chExt cx="569343" cy="207034"/>
            </a:xfrm>
          </p:grpSpPr>
          <p:sp>
            <p:nvSpPr>
              <p:cNvPr id="191" name="Rectangle 190">
                <a:extLst>
                  <a:ext uri="{FF2B5EF4-FFF2-40B4-BE49-F238E27FC236}">
                    <a16:creationId xmlns:a16="http://schemas.microsoft.com/office/drawing/2014/main" id="{4986BC8F-A744-4D56-B469-A0AA5F1E925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C79EDC9E-C34B-4BDD-B683-05E6CCAB8B9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3" name="Rectangle 192">
                <a:extLst>
                  <a:ext uri="{FF2B5EF4-FFF2-40B4-BE49-F238E27FC236}">
                    <a16:creationId xmlns:a16="http://schemas.microsoft.com/office/drawing/2014/main" id="{9E8A7BE7-70CF-4C1A-9CA3-BDB8A48A11A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9" name="Group 178">
              <a:extLst>
                <a:ext uri="{FF2B5EF4-FFF2-40B4-BE49-F238E27FC236}">
                  <a16:creationId xmlns:a16="http://schemas.microsoft.com/office/drawing/2014/main" id="{CFB01E20-1DF2-470A-8573-3E18D22D3861}"/>
                </a:ext>
              </a:extLst>
            </p:cNvPr>
            <p:cNvGrpSpPr/>
            <p:nvPr/>
          </p:nvGrpSpPr>
          <p:grpSpPr>
            <a:xfrm>
              <a:off x="7504981" y="5440393"/>
              <a:ext cx="569343" cy="207034"/>
              <a:chOff x="1782793" y="1811547"/>
              <a:chExt cx="569343" cy="207034"/>
            </a:xfrm>
          </p:grpSpPr>
          <p:sp>
            <p:nvSpPr>
              <p:cNvPr id="188" name="Rectangle 187">
                <a:extLst>
                  <a:ext uri="{FF2B5EF4-FFF2-40B4-BE49-F238E27FC236}">
                    <a16:creationId xmlns:a16="http://schemas.microsoft.com/office/drawing/2014/main" id="{239BE2BB-E864-41DB-A3DA-C7525B04AA1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2067DB6B-993E-465D-9FB8-3A2ED356A14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0" name="Rectangle 189">
                <a:extLst>
                  <a:ext uri="{FF2B5EF4-FFF2-40B4-BE49-F238E27FC236}">
                    <a16:creationId xmlns:a16="http://schemas.microsoft.com/office/drawing/2014/main" id="{B49102F3-694E-410E-B281-A8FBA8123E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0" name="Group 179">
              <a:extLst>
                <a:ext uri="{FF2B5EF4-FFF2-40B4-BE49-F238E27FC236}">
                  <a16:creationId xmlns:a16="http://schemas.microsoft.com/office/drawing/2014/main" id="{556B1E18-2067-43B8-A9E6-E06B3D2DA97A}"/>
                </a:ext>
              </a:extLst>
            </p:cNvPr>
            <p:cNvGrpSpPr/>
            <p:nvPr/>
          </p:nvGrpSpPr>
          <p:grpSpPr>
            <a:xfrm>
              <a:off x="7504981" y="5647427"/>
              <a:ext cx="569343" cy="207034"/>
              <a:chOff x="1782793" y="1811547"/>
              <a:chExt cx="569343" cy="207034"/>
            </a:xfrm>
          </p:grpSpPr>
          <p:sp>
            <p:nvSpPr>
              <p:cNvPr id="185" name="Rectangle 184">
                <a:extLst>
                  <a:ext uri="{FF2B5EF4-FFF2-40B4-BE49-F238E27FC236}">
                    <a16:creationId xmlns:a16="http://schemas.microsoft.com/office/drawing/2014/main" id="{345C0E94-EDBF-43A9-B04C-8A398AC192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8B33B121-C2E3-4082-A5DF-BDA61F99C9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7" name="Rectangle 186">
                <a:extLst>
                  <a:ext uri="{FF2B5EF4-FFF2-40B4-BE49-F238E27FC236}">
                    <a16:creationId xmlns:a16="http://schemas.microsoft.com/office/drawing/2014/main" id="{11B22EE3-647F-4D21-ACA1-DADA37449A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1" name="Group 180">
              <a:extLst>
                <a:ext uri="{FF2B5EF4-FFF2-40B4-BE49-F238E27FC236}">
                  <a16:creationId xmlns:a16="http://schemas.microsoft.com/office/drawing/2014/main" id="{3C995653-AD47-4325-A257-0126402B0288}"/>
                </a:ext>
              </a:extLst>
            </p:cNvPr>
            <p:cNvGrpSpPr/>
            <p:nvPr/>
          </p:nvGrpSpPr>
          <p:grpSpPr>
            <a:xfrm>
              <a:off x="7504981" y="5854461"/>
              <a:ext cx="569343" cy="207034"/>
              <a:chOff x="1782793" y="1811547"/>
              <a:chExt cx="569343" cy="207034"/>
            </a:xfrm>
          </p:grpSpPr>
          <p:sp>
            <p:nvSpPr>
              <p:cNvPr id="182" name="Rectangle 181">
                <a:extLst>
                  <a:ext uri="{FF2B5EF4-FFF2-40B4-BE49-F238E27FC236}">
                    <a16:creationId xmlns:a16="http://schemas.microsoft.com/office/drawing/2014/main" id="{CD7F3D18-945B-40AC-86C0-F1E5B7E434B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BD84E541-6A2F-4295-8549-26D4B8C7A0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4" name="Rectangle 183">
                <a:extLst>
                  <a:ext uri="{FF2B5EF4-FFF2-40B4-BE49-F238E27FC236}">
                    <a16:creationId xmlns:a16="http://schemas.microsoft.com/office/drawing/2014/main" id="{E5198802-1F45-4525-B117-CAC09B185AA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9" name="Group 238">
            <a:extLst>
              <a:ext uri="{FF2B5EF4-FFF2-40B4-BE49-F238E27FC236}">
                <a16:creationId xmlns:a16="http://schemas.microsoft.com/office/drawing/2014/main" id="{1E9F65A8-813B-478A-8807-86BC15D397C4}"/>
              </a:ext>
            </a:extLst>
          </p:cNvPr>
          <p:cNvGrpSpPr/>
          <p:nvPr/>
        </p:nvGrpSpPr>
        <p:grpSpPr>
          <a:xfrm>
            <a:off x="9777117" y="1086186"/>
            <a:ext cx="580677" cy="5278888"/>
            <a:chOff x="7504981" y="885645"/>
            <a:chExt cx="569343" cy="5175850"/>
          </a:xfrm>
        </p:grpSpPr>
        <p:grpSp>
          <p:nvGrpSpPr>
            <p:cNvPr id="240" name="Group 239">
              <a:extLst>
                <a:ext uri="{FF2B5EF4-FFF2-40B4-BE49-F238E27FC236}">
                  <a16:creationId xmlns:a16="http://schemas.microsoft.com/office/drawing/2014/main" id="{78B85FBA-A7CF-4EFF-9975-8A6F4108AB09}"/>
                </a:ext>
              </a:extLst>
            </p:cNvPr>
            <p:cNvGrpSpPr/>
            <p:nvPr/>
          </p:nvGrpSpPr>
          <p:grpSpPr>
            <a:xfrm>
              <a:off x="7504981" y="885645"/>
              <a:ext cx="569343" cy="207034"/>
              <a:chOff x="1782793" y="1811547"/>
              <a:chExt cx="569343" cy="207034"/>
            </a:xfrm>
          </p:grpSpPr>
          <p:sp>
            <p:nvSpPr>
              <p:cNvPr id="313" name="Rectangle 312">
                <a:extLst>
                  <a:ext uri="{FF2B5EF4-FFF2-40B4-BE49-F238E27FC236}">
                    <a16:creationId xmlns:a16="http://schemas.microsoft.com/office/drawing/2014/main" id="{2A05D150-179B-491F-9317-870E0727172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4" name="Rectangle 313">
                <a:extLst>
                  <a:ext uri="{FF2B5EF4-FFF2-40B4-BE49-F238E27FC236}">
                    <a16:creationId xmlns:a16="http://schemas.microsoft.com/office/drawing/2014/main" id="{051FE435-F74F-4E09-B39F-1C262AF920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5" name="Rectangle 314">
                <a:extLst>
                  <a:ext uri="{FF2B5EF4-FFF2-40B4-BE49-F238E27FC236}">
                    <a16:creationId xmlns:a16="http://schemas.microsoft.com/office/drawing/2014/main" id="{033CFEDD-F43D-46D7-823B-7E47FB7C67A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C2C1EFF9-D4C9-406A-9E8E-85383DD519E8}"/>
                </a:ext>
              </a:extLst>
            </p:cNvPr>
            <p:cNvGrpSpPr/>
            <p:nvPr/>
          </p:nvGrpSpPr>
          <p:grpSpPr>
            <a:xfrm>
              <a:off x="7504981" y="1092679"/>
              <a:ext cx="569343" cy="207034"/>
              <a:chOff x="1782793" y="1811547"/>
              <a:chExt cx="569343" cy="207034"/>
            </a:xfrm>
          </p:grpSpPr>
          <p:sp>
            <p:nvSpPr>
              <p:cNvPr id="310" name="Rectangle 309">
                <a:extLst>
                  <a:ext uri="{FF2B5EF4-FFF2-40B4-BE49-F238E27FC236}">
                    <a16:creationId xmlns:a16="http://schemas.microsoft.com/office/drawing/2014/main" id="{005411C4-7450-4423-AC34-18FB799C5BA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423105B3-8B5E-4217-86AF-F9B9953FE2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2" name="Rectangle 311">
                <a:extLst>
                  <a:ext uri="{FF2B5EF4-FFF2-40B4-BE49-F238E27FC236}">
                    <a16:creationId xmlns:a16="http://schemas.microsoft.com/office/drawing/2014/main" id="{60FA1D98-3B06-4A57-B5CC-5EAB738517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C54E7E00-0BED-461E-A1B3-2C15C155E190}"/>
                </a:ext>
              </a:extLst>
            </p:cNvPr>
            <p:cNvGrpSpPr/>
            <p:nvPr/>
          </p:nvGrpSpPr>
          <p:grpSpPr>
            <a:xfrm>
              <a:off x="7504981" y="1299713"/>
              <a:ext cx="569343" cy="207034"/>
              <a:chOff x="1782793" y="1811547"/>
              <a:chExt cx="569343" cy="207034"/>
            </a:xfrm>
          </p:grpSpPr>
          <p:sp>
            <p:nvSpPr>
              <p:cNvPr id="307" name="Rectangle 306">
                <a:extLst>
                  <a:ext uri="{FF2B5EF4-FFF2-40B4-BE49-F238E27FC236}">
                    <a16:creationId xmlns:a16="http://schemas.microsoft.com/office/drawing/2014/main" id="{5316E575-9895-4291-8337-72FD3CEB791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BE65FE65-02BE-4C9E-A533-AF82EC0730C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9" name="Rectangle 308">
                <a:extLst>
                  <a:ext uri="{FF2B5EF4-FFF2-40B4-BE49-F238E27FC236}">
                    <a16:creationId xmlns:a16="http://schemas.microsoft.com/office/drawing/2014/main" id="{8C85DCA1-7F10-4934-9EEE-EC1142D3207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56B73473-F831-4E9A-8871-B2F50AE24819}"/>
                </a:ext>
              </a:extLst>
            </p:cNvPr>
            <p:cNvGrpSpPr/>
            <p:nvPr/>
          </p:nvGrpSpPr>
          <p:grpSpPr>
            <a:xfrm>
              <a:off x="7504981" y="1506747"/>
              <a:ext cx="569343" cy="207034"/>
              <a:chOff x="1782793" y="1811547"/>
              <a:chExt cx="569343" cy="207034"/>
            </a:xfrm>
          </p:grpSpPr>
          <p:sp>
            <p:nvSpPr>
              <p:cNvPr id="304" name="Rectangle 303">
                <a:extLst>
                  <a:ext uri="{FF2B5EF4-FFF2-40B4-BE49-F238E27FC236}">
                    <a16:creationId xmlns:a16="http://schemas.microsoft.com/office/drawing/2014/main" id="{DBD7278A-43F1-4989-9AFE-4EDB94E05F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50547FF0-3C4F-42F8-B335-E7466632D8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6" name="Rectangle 305">
                <a:extLst>
                  <a:ext uri="{FF2B5EF4-FFF2-40B4-BE49-F238E27FC236}">
                    <a16:creationId xmlns:a16="http://schemas.microsoft.com/office/drawing/2014/main" id="{D54F55C9-109C-471E-968C-4B1559D919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E6BD5E27-72F9-4C47-BD14-079AEAF4FEA2}"/>
                </a:ext>
              </a:extLst>
            </p:cNvPr>
            <p:cNvGrpSpPr/>
            <p:nvPr/>
          </p:nvGrpSpPr>
          <p:grpSpPr>
            <a:xfrm>
              <a:off x="7504981" y="1713781"/>
              <a:ext cx="569343" cy="207034"/>
              <a:chOff x="1782793" y="1811547"/>
              <a:chExt cx="569343" cy="207034"/>
            </a:xfrm>
          </p:grpSpPr>
          <p:sp>
            <p:nvSpPr>
              <p:cNvPr id="301" name="Rectangle 300">
                <a:extLst>
                  <a:ext uri="{FF2B5EF4-FFF2-40B4-BE49-F238E27FC236}">
                    <a16:creationId xmlns:a16="http://schemas.microsoft.com/office/drawing/2014/main" id="{1282E8A1-42C7-4895-8F80-1CDC8FAE54D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4892F81D-EDA6-4E45-A0D6-76D9F650EE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3" name="Rectangle 302">
                <a:extLst>
                  <a:ext uri="{FF2B5EF4-FFF2-40B4-BE49-F238E27FC236}">
                    <a16:creationId xmlns:a16="http://schemas.microsoft.com/office/drawing/2014/main" id="{457A91D0-C554-4206-822B-449BD8C5EB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0D296405-E4F7-4F32-8F6E-2B89CD821AEB}"/>
                </a:ext>
              </a:extLst>
            </p:cNvPr>
            <p:cNvGrpSpPr/>
            <p:nvPr/>
          </p:nvGrpSpPr>
          <p:grpSpPr>
            <a:xfrm>
              <a:off x="7504981" y="1920815"/>
              <a:ext cx="569343" cy="207034"/>
              <a:chOff x="1782793" y="1811547"/>
              <a:chExt cx="569343" cy="207034"/>
            </a:xfrm>
          </p:grpSpPr>
          <p:sp>
            <p:nvSpPr>
              <p:cNvPr id="298" name="Rectangle 297">
                <a:extLst>
                  <a:ext uri="{FF2B5EF4-FFF2-40B4-BE49-F238E27FC236}">
                    <a16:creationId xmlns:a16="http://schemas.microsoft.com/office/drawing/2014/main" id="{02E21868-C218-439D-B089-C38D9653B3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4123EF81-E7A6-4D6A-B74F-BC1EAEF4D2F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0" name="Rectangle 299">
                <a:extLst>
                  <a:ext uri="{FF2B5EF4-FFF2-40B4-BE49-F238E27FC236}">
                    <a16:creationId xmlns:a16="http://schemas.microsoft.com/office/drawing/2014/main" id="{47C9C436-6227-4849-9F80-EE8A521D085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C4386CE6-D0FC-454E-A119-0A5443BFABD4}"/>
                </a:ext>
              </a:extLst>
            </p:cNvPr>
            <p:cNvGrpSpPr/>
            <p:nvPr/>
          </p:nvGrpSpPr>
          <p:grpSpPr>
            <a:xfrm>
              <a:off x="7504981" y="2127849"/>
              <a:ext cx="569343" cy="207034"/>
              <a:chOff x="1782793" y="1811547"/>
              <a:chExt cx="569343" cy="207034"/>
            </a:xfrm>
          </p:grpSpPr>
          <p:sp>
            <p:nvSpPr>
              <p:cNvPr id="295" name="Rectangle 294">
                <a:extLst>
                  <a:ext uri="{FF2B5EF4-FFF2-40B4-BE49-F238E27FC236}">
                    <a16:creationId xmlns:a16="http://schemas.microsoft.com/office/drawing/2014/main" id="{9D2BAAC4-FBF2-4DDC-B3CE-5BAE6FE10F2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469ED931-BF89-420C-B3F8-242D3A519E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7" name="Rectangle 296">
                <a:extLst>
                  <a:ext uri="{FF2B5EF4-FFF2-40B4-BE49-F238E27FC236}">
                    <a16:creationId xmlns:a16="http://schemas.microsoft.com/office/drawing/2014/main" id="{FC731642-848E-49DA-94EC-A2D1BE5C56A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75D22AD0-F63A-4982-90DB-8AA72990BCFE}"/>
                </a:ext>
              </a:extLst>
            </p:cNvPr>
            <p:cNvGrpSpPr/>
            <p:nvPr/>
          </p:nvGrpSpPr>
          <p:grpSpPr>
            <a:xfrm>
              <a:off x="7504981" y="2334883"/>
              <a:ext cx="569343" cy="207034"/>
              <a:chOff x="1782793" y="1811547"/>
              <a:chExt cx="569343" cy="207034"/>
            </a:xfrm>
          </p:grpSpPr>
          <p:sp>
            <p:nvSpPr>
              <p:cNvPr id="292" name="Rectangle 291">
                <a:extLst>
                  <a:ext uri="{FF2B5EF4-FFF2-40B4-BE49-F238E27FC236}">
                    <a16:creationId xmlns:a16="http://schemas.microsoft.com/office/drawing/2014/main" id="{F8E64AE7-54C9-4056-9011-D485742945F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B647A1D4-F4F6-407C-9BCF-834160EE85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4" name="Rectangle 293">
                <a:extLst>
                  <a:ext uri="{FF2B5EF4-FFF2-40B4-BE49-F238E27FC236}">
                    <a16:creationId xmlns:a16="http://schemas.microsoft.com/office/drawing/2014/main" id="{22D49820-4F3A-48C3-A272-507250D76C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701866A-9345-4336-9F92-FEF1534FE537}"/>
                </a:ext>
              </a:extLst>
            </p:cNvPr>
            <p:cNvGrpSpPr/>
            <p:nvPr/>
          </p:nvGrpSpPr>
          <p:grpSpPr>
            <a:xfrm>
              <a:off x="7504981" y="2541917"/>
              <a:ext cx="569343" cy="207034"/>
              <a:chOff x="1782793" y="1811547"/>
              <a:chExt cx="569343" cy="207034"/>
            </a:xfrm>
          </p:grpSpPr>
          <p:sp>
            <p:nvSpPr>
              <p:cNvPr id="289" name="Rectangle 288">
                <a:extLst>
                  <a:ext uri="{FF2B5EF4-FFF2-40B4-BE49-F238E27FC236}">
                    <a16:creationId xmlns:a16="http://schemas.microsoft.com/office/drawing/2014/main" id="{EB1A7180-AFF5-4993-A6D9-55C362E8DBC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67354FA8-1984-4328-A2E0-CE7021FAE21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1" name="Rectangle 290">
                <a:extLst>
                  <a:ext uri="{FF2B5EF4-FFF2-40B4-BE49-F238E27FC236}">
                    <a16:creationId xmlns:a16="http://schemas.microsoft.com/office/drawing/2014/main" id="{1357FD0D-FF36-4386-A657-C6DE5880731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F03DE99-4685-4682-9B6C-4E4ABBA31D2A}"/>
                </a:ext>
              </a:extLst>
            </p:cNvPr>
            <p:cNvGrpSpPr/>
            <p:nvPr/>
          </p:nvGrpSpPr>
          <p:grpSpPr>
            <a:xfrm>
              <a:off x="7504981" y="2748951"/>
              <a:ext cx="569343" cy="207034"/>
              <a:chOff x="1782793" y="1811547"/>
              <a:chExt cx="569343" cy="207034"/>
            </a:xfrm>
          </p:grpSpPr>
          <p:sp>
            <p:nvSpPr>
              <p:cNvPr id="286" name="Rectangle 285">
                <a:extLst>
                  <a:ext uri="{FF2B5EF4-FFF2-40B4-BE49-F238E27FC236}">
                    <a16:creationId xmlns:a16="http://schemas.microsoft.com/office/drawing/2014/main" id="{51662FBD-FD7A-44D5-B3EA-949CD454C4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B9FF6CB6-74AE-4EFE-B94E-17C889A667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8" name="Rectangle 287">
                <a:extLst>
                  <a:ext uri="{FF2B5EF4-FFF2-40B4-BE49-F238E27FC236}">
                    <a16:creationId xmlns:a16="http://schemas.microsoft.com/office/drawing/2014/main" id="{1078D35E-9EDC-438F-A333-7BF648DC5E9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0C843984-7BCB-4777-8A7A-65C86B41652F}"/>
                </a:ext>
              </a:extLst>
            </p:cNvPr>
            <p:cNvGrpSpPr/>
            <p:nvPr/>
          </p:nvGrpSpPr>
          <p:grpSpPr>
            <a:xfrm>
              <a:off x="7504981" y="4198189"/>
              <a:ext cx="569343" cy="207034"/>
              <a:chOff x="1782793" y="1811547"/>
              <a:chExt cx="569343" cy="207034"/>
            </a:xfrm>
          </p:grpSpPr>
          <p:sp>
            <p:nvSpPr>
              <p:cNvPr id="283" name="Rectangle 282">
                <a:extLst>
                  <a:ext uri="{FF2B5EF4-FFF2-40B4-BE49-F238E27FC236}">
                    <a16:creationId xmlns:a16="http://schemas.microsoft.com/office/drawing/2014/main" id="{3B53038C-B5AC-47B8-A9FF-8038589A4E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BFF0AEBF-DEEC-4B57-BDB2-CD4E18BCE8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5" name="Rectangle 284">
                <a:extLst>
                  <a:ext uri="{FF2B5EF4-FFF2-40B4-BE49-F238E27FC236}">
                    <a16:creationId xmlns:a16="http://schemas.microsoft.com/office/drawing/2014/main" id="{8F439579-B389-433B-9224-A9CAA9550CF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E37FEE47-951F-4875-8DBF-A95D144CECF3}"/>
                </a:ext>
              </a:extLst>
            </p:cNvPr>
            <p:cNvGrpSpPr/>
            <p:nvPr/>
          </p:nvGrpSpPr>
          <p:grpSpPr>
            <a:xfrm>
              <a:off x="7504981" y="4405223"/>
              <a:ext cx="569343" cy="207034"/>
              <a:chOff x="1782793" y="1811547"/>
              <a:chExt cx="569343" cy="207034"/>
            </a:xfrm>
          </p:grpSpPr>
          <p:sp>
            <p:nvSpPr>
              <p:cNvPr id="280" name="Rectangle 279">
                <a:extLst>
                  <a:ext uri="{FF2B5EF4-FFF2-40B4-BE49-F238E27FC236}">
                    <a16:creationId xmlns:a16="http://schemas.microsoft.com/office/drawing/2014/main" id="{894C1790-1D6B-41B1-AB72-2429AFBD1D6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75CA90BC-73F8-43C5-8336-BDC9B6A99D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2" name="Rectangle 281">
                <a:extLst>
                  <a:ext uri="{FF2B5EF4-FFF2-40B4-BE49-F238E27FC236}">
                    <a16:creationId xmlns:a16="http://schemas.microsoft.com/office/drawing/2014/main" id="{49C198EF-5FBE-4F92-B42E-77BE894CD2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D0EBFBD2-A119-4777-AD00-BFF9200341C0}"/>
                </a:ext>
              </a:extLst>
            </p:cNvPr>
            <p:cNvGrpSpPr/>
            <p:nvPr/>
          </p:nvGrpSpPr>
          <p:grpSpPr>
            <a:xfrm>
              <a:off x="7504981" y="4612257"/>
              <a:ext cx="569343" cy="207034"/>
              <a:chOff x="1782793" y="1811547"/>
              <a:chExt cx="569343" cy="207034"/>
            </a:xfrm>
          </p:grpSpPr>
          <p:sp>
            <p:nvSpPr>
              <p:cNvPr id="277" name="Rectangle 276">
                <a:extLst>
                  <a:ext uri="{FF2B5EF4-FFF2-40B4-BE49-F238E27FC236}">
                    <a16:creationId xmlns:a16="http://schemas.microsoft.com/office/drawing/2014/main" id="{034FE8F0-1DCD-48F1-BC7E-654483EA38C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B5191571-9644-4860-BC7B-C4006F87EA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9" name="Rectangle 278">
                <a:extLst>
                  <a:ext uri="{FF2B5EF4-FFF2-40B4-BE49-F238E27FC236}">
                    <a16:creationId xmlns:a16="http://schemas.microsoft.com/office/drawing/2014/main" id="{6A972C8D-7A7E-4277-A770-A84745C18DC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5085AA82-21F2-4DCA-90D9-DB7B6F02DE12}"/>
                </a:ext>
              </a:extLst>
            </p:cNvPr>
            <p:cNvGrpSpPr/>
            <p:nvPr/>
          </p:nvGrpSpPr>
          <p:grpSpPr>
            <a:xfrm>
              <a:off x="7504981" y="4819291"/>
              <a:ext cx="569343" cy="207034"/>
              <a:chOff x="1782793" y="1811547"/>
              <a:chExt cx="569343" cy="207034"/>
            </a:xfrm>
          </p:grpSpPr>
          <p:sp>
            <p:nvSpPr>
              <p:cNvPr id="274" name="Rectangle 273">
                <a:extLst>
                  <a:ext uri="{FF2B5EF4-FFF2-40B4-BE49-F238E27FC236}">
                    <a16:creationId xmlns:a16="http://schemas.microsoft.com/office/drawing/2014/main" id="{CAC20342-4937-49AD-AC64-52F7E244B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CACEF24B-87A0-4B54-8EBE-A8831CA6CF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6" name="Rectangle 275">
                <a:extLst>
                  <a:ext uri="{FF2B5EF4-FFF2-40B4-BE49-F238E27FC236}">
                    <a16:creationId xmlns:a16="http://schemas.microsoft.com/office/drawing/2014/main" id="{37A739F5-E3EF-4E50-8261-1BE80E781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8CB9EC96-87A1-4DFC-B326-140ECAC76F69}"/>
                </a:ext>
              </a:extLst>
            </p:cNvPr>
            <p:cNvGrpSpPr/>
            <p:nvPr/>
          </p:nvGrpSpPr>
          <p:grpSpPr>
            <a:xfrm>
              <a:off x="7504981" y="5026325"/>
              <a:ext cx="569343" cy="207034"/>
              <a:chOff x="1782793" y="1811547"/>
              <a:chExt cx="569343" cy="207034"/>
            </a:xfrm>
          </p:grpSpPr>
          <p:sp>
            <p:nvSpPr>
              <p:cNvPr id="271" name="Rectangle 270">
                <a:extLst>
                  <a:ext uri="{FF2B5EF4-FFF2-40B4-BE49-F238E27FC236}">
                    <a16:creationId xmlns:a16="http://schemas.microsoft.com/office/drawing/2014/main" id="{2248210D-D7D5-4984-AFD4-31A1F3A232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36E91D76-2E72-4F42-B885-EC2B32C215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3" name="Rectangle 272">
                <a:extLst>
                  <a:ext uri="{FF2B5EF4-FFF2-40B4-BE49-F238E27FC236}">
                    <a16:creationId xmlns:a16="http://schemas.microsoft.com/office/drawing/2014/main" id="{BE24021F-7978-498D-8B21-1232BF3571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5" name="Group 254">
              <a:extLst>
                <a:ext uri="{FF2B5EF4-FFF2-40B4-BE49-F238E27FC236}">
                  <a16:creationId xmlns:a16="http://schemas.microsoft.com/office/drawing/2014/main" id="{CD50ED3B-DFE5-4EC0-9A65-4AAD45E2CDBD}"/>
                </a:ext>
              </a:extLst>
            </p:cNvPr>
            <p:cNvGrpSpPr/>
            <p:nvPr/>
          </p:nvGrpSpPr>
          <p:grpSpPr>
            <a:xfrm>
              <a:off x="7504981" y="5233359"/>
              <a:ext cx="569343" cy="207034"/>
              <a:chOff x="1782793" y="1811547"/>
              <a:chExt cx="569343" cy="207034"/>
            </a:xfrm>
          </p:grpSpPr>
          <p:sp>
            <p:nvSpPr>
              <p:cNvPr id="268" name="Rectangle 267">
                <a:extLst>
                  <a:ext uri="{FF2B5EF4-FFF2-40B4-BE49-F238E27FC236}">
                    <a16:creationId xmlns:a16="http://schemas.microsoft.com/office/drawing/2014/main" id="{18E7D37D-21C8-4884-8E4B-4BF338422E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0597CEC4-8083-4A38-9BC0-48900700E3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0" name="Rectangle 269">
                <a:extLst>
                  <a:ext uri="{FF2B5EF4-FFF2-40B4-BE49-F238E27FC236}">
                    <a16:creationId xmlns:a16="http://schemas.microsoft.com/office/drawing/2014/main" id="{42FE7FEE-9CB2-4315-9176-F098FEEECA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6" name="Group 255">
              <a:extLst>
                <a:ext uri="{FF2B5EF4-FFF2-40B4-BE49-F238E27FC236}">
                  <a16:creationId xmlns:a16="http://schemas.microsoft.com/office/drawing/2014/main" id="{234826FC-1124-409B-8AB6-4C6CC5764873}"/>
                </a:ext>
              </a:extLst>
            </p:cNvPr>
            <p:cNvGrpSpPr/>
            <p:nvPr/>
          </p:nvGrpSpPr>
          <p:grpSpPr>
            <a:xfrm>
              <a:off x="7504981" y="5440393"/>
              <a:ext cx="569343" cy="207034"/>
              <a:chOff x="1782793" y="1811547"/>
              <a:chExt cx="569343" cy="207034"/>
            </a:xfrm>
          </p:grpSpPr>
          <p:sp>
            <p:nvSpPr>
              <p:cNvPr id="265" name="Rectangle 264">
                <a:extLst>
                  <a:ext uri="{FF2B5EF4-FFF2-40B4-BE49-F238E27FC236}">
                    <a16:creationId xmlns:a16="http://schemas.microsoft.com/office/drawing/2014/main" id="{6B8162C5-CED3-4580-86F3-E9D60073A2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1C66233B-5EBF-4B57-BE00-239088F6C4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7" name="Rectangle 266">
                <a:extLst>
                  <a:ext uri="{FF2B5EF4-FFF2-40B4-BE49-F238E27FC236}">
                    <a16:creationId xmlns:a16="http://schemas.microsoft.com/office/drawing/2014/main" id="{6F0B9298-8C39-4A6A-ADB6-9252041E5A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7" name="Group 256">
              <a:extLst>
                <a:ext uri="{FF2B5EF4-FFF2-40B4-BE49-F238E27FC236}">
                  <a16:creationId xmlns:a16="http://schemas.microsoft.com/office/drawing/2014/main" id="{710C3D66-0073-4737-AAE7-568347B827E3}"/>
                </a:ext>
              </a:extLst>
            </p:cNvPr>
            <p:cNvGrpSpPr/>
            <p:nvPr/>
          </p:nvGrpSpPr>
          <p:grpSpPr>
            <a:xfrm>
              <a:off x="7504981" y="5647427"/>
              <a:ext cx="569343" cy="207034"/>
              <a:chOff x="1782793" y="1811547"/>
              <a:chExt cx="569343" cy="207034"/>
            </a:xfrm>
          </p:grpSpPr>
          <p:sp>
            <p:nvSpPr>
              <p:cNvPr id="262" name="Rectangle 261">
                <a:extLst>
                  <a:ext uri="{FF2B5EF4-FFF2-40B4-BE49-F238E27FC236}">
                    <a16:creationId xmlns:a16="http://schemas.microsoft.com/office/drawing/2014/main" id="{5DB3786E-C5CB-4CA6-9E10-3A209B6BF94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29595958-A2E1-40D4-B845-5F9C9259FAF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4" name="Rectangle 263">
                <a:extLst>
                  <a:ext uri="{FF2B5EF4-FFF2-40B4-BE49-F238E27FC236}">
                    <a16:creationId xmlns:a16="http://schemas.microsoft.com/office/drawing/2014/main" id="{9BC29852-319B-41C3-95AC-813C7A66174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8" name="Group 257">
              <a:extLst>
                <a:ext uri="{FF2B5EF4-FFF2-40B4-BE49-F238E27FC236}">
                  <a16:creationId xmlns:a16="http://schemas.microsoft.com/office/drawing/2014/main" id="{5B0BE6DE-EC68-42F5-9AB1-725999807CAD}"/>
                </a:ext>
              </a:extLst>
            </p:cNvPr>
            <p:cNvGrpSpPr/>
            <p:nvPr/>
          </p:nvGrpSpPr>
          <p:grpSpPr>
            <a:xfrm>
              <a:off x="7504981" y="5854461"/>
              <a:ext cx="569343" cy="207034"/>
              <a:chOff x="1782793" y="1811547"/>
              <a:chExt cx="569343" cy="207034"/>
            </a:xfrm>
          </p:grpSpPr>
          <p:sp>
            <p:nvSpPr>
              <p:cNvPr id="259" name="Rectangle 258">
                <a:extLst>
                  <a:ext uri="{FF2B5EF4-FFF2-40B4-BE49-F238E27FC236}">
                    <a16:creationId xmlns:a16="http://schemas.microsoft.com/office/drawing/2014/main" id="{67D17FBE-BE74-4B88-BEE5-B03059621A0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DB9CFDAA-6E10-456C-9543-1CF9CF3985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1" name="Rectangle 260">
                <a:extLst>
                  <a:ext uri="{FF2B5EF4-FFF2-40B4-BE49-F238E27FC236}">
                    <a16:creationId xmlns:a16="http://schemas.microsoft.com/office/drawing/2014/main" id="{4FE40092-A80B-4439-B39D-0C4A2A9FF8F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6" name="Group 315">
            <a:extLst>
              <a:ext uri="{FF2B5EF4-FFF2-40B4-BE49-F238E27FC236}">
                <a16:creationId xmlns:a16="http://schemas.microsoft.com/office/drawing/2014/main" id="{CAEA9B7E-2AD5-447F-BC93-92D580FF285B}"/>
              </a:ext>
            </a:extLst>
          </p:cNvPr>
          <p:cNvGrpSpPr/>
          <p:nvPr/>
        </p:nvGrpSpPr>
        <p:grpSpPr>
          <a:xfrm>
            <a:off x="9069600" y="1086186"/>
            <a:ext cx="580677" cy="5278888"/>
            <a:chOff x="7504981" y="885645"/>
            <a:chExt cx="569343" cy="5175850"/>
          </a:xfrm>
        </p:grpSpPr>
        <p:grpSp>
          <p:nvGrpSpPr>
            <p:cNvPr id="317" name="Group 316">
              <a:extLst>
                <a:ext uri="{FF2B5EF4-FFF2-40B4-BE49-F238E27FC236}">
                  <a16:creationId xmlns:a16="http://schemas.microsoft.com/office/drawing/2014/main" id="{93CE3454-EB1E-4828-A238-C2718D8FEECA}"/>
                </a:ext>
              </a:extLst>
            </p:cNvPr>
            <p:cNvGrpSpPr/>
            <p:nvPr/>
          </p:nvGrpSpPr>
          <p:grpSpPr>
            <a:xfrm>
              <a:off x="7504981" y="885645"/>
              <a:ext cx="569343" cy="207034"/>
              <a:chOff x="1782793" y="1811547"/>
              <a:chExt cx="569343" cy="207034"/>
            </a:xfrm>
          </p:grpSpPr>
          <p:sp>
            <p:nvSpPr>
              <p:cNvPr id="390" name="Rectangle 389">
                <a:extLst>
                  <a:ext uri="{FF2B5EF4-FFF2-40B4-BE49-F238E27FC236}">
                    <a16:creationId xmlns:a16="http://schemas.microsoft.com/office/drawing/2014/main" id="{FCA0E27D-1962-43C1-BBA3-23F93EFD0A1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54AB9B4F-195F-4BAF-820D-51919F398A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96020742-4AFC-465F-962C-5B5AEC7D32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1DB88FF1-24D0-41A7-A830-1378BBA90AFC}"/>
                </a:ext>
              </a:extLst>
            </p:cNvPr>
            <p:cNvGrpSpPr/>
            <p:nvPr/>
          </p:nvGrpSpPr>
          <p:grpSpPr>
            <a:xfrm>
              <a:off x="7504981" y="1092679"/>
              <a:ext cx="569343" cy="207034"/>
              <a:chOff x="1782793" y="1811547"/>
              <a:chExt cx="569343" cy="207034"/>
            </a:xfrm>
          </p:grpSpPr>
          <p:sp>
            <p:nvSpPr>
              <p:cNvPr id="387" name="Rectangle 386">
                <a:extLst>
                  <a:ext uri="{FF2B5EF4-FFF2-40B4-BE49-F238E27FC236}">
                    <a16:creationId xmlns:a16="http://schemas.microsoft.com/office/drawing/2014/main" id="{1BCEF535-CE49-4A4B-8E1A-55AFDA7407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FEE31109-A238-4A30-AA63-8AB4C12832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9" name="Rectangle 388">
                <a:extLst>
                  <a:ext uri="{FF2B5EF4-FFF2-40B4-BE49-F238E27FC236}">
                    <a16:creationId xmlns:a16="http://schemas.microsoft.com/office/drawing/2014/main" id="{32AD0257-C480-40BD-8E8B-4FB5F2A5C8B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01DEA839-EAF4-4883-83BE-BD88E006D1B6}"/>
                </a:ext>
              </a:extLst>
            </p:cNvPr>
            <p:cNvGrpSpPr/>
            <p:nvPr/>
          </p:nvGrpSpPr>
          <p:grpSpPr>
            <a:xfrm>
              <a:off x="7504981" y="1299713"/>
              <a:ext cx="569343" cy="207034"/>
              <a:chOff x="1782793" y="1811547"/>
              <a:chExt cx="569343" cy="207034"/>
            </a:xfrm>
          </p:grpSpPr>
          <p:sp>
            <p:nvSpPr>
              <p:cNvPr id="384" name="Rectangle 383">
                <a:extLst>
                  <a:ext uri="{FF2B5EF4-FFF2-40B4-BE49-F238E27FC236}">
                    <a16:creationId xmlns:a16="http://schemas.microsoft.com/office/drawing/2014/main" id="{3BDD11B4-6DA2-4FDA-A16D-5016F82056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73CB05B6-7F90-45CC-8CF6-8E2AD2E37CE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6" name="Rectangle 385">
                <a:extLst>
                  <a:ext uri="{FF2B5EF4-FFF2-40B4-BE49-F238E27FC236}">
                    <a16:creationId xmlns:a16="http://schemas.microsoft.com/office/drawing/2014/main" id="{1BE2DAB4-8869-4B1E-B468-6C7B0EE71D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E32E281F-867C-4D25-B636-83A6DD01AE16}"/>
                </a:ext>
              </a:extLst>
            </p:cNvPr>
            <p:cNvGrpSpPr/>
            <p:nvPr/>
          </p:nvGrpSpPr>
          <p:grpSpPr>
            <a:xfrm>
              <a:off x="7504981" y="1506747"/>
              <a:ext cx="569343" cy="207034"/>
              <a:chOff x="1782793" y="1811547"/>
              <a:chExt cx="569343" cy="207034"/>
            </a:xfrm>
          </p:grpSpPr>
          <p:sp>
            <p:nvSpPr>
              <p:cNvPr id="381" name="Rectangle 380">
                <a:extLst>
                  <a:ext uri="{FF2B5EF4-FFF2-40B4-BE49-F238E27FC236}">
                    <a16:creationId xmlns:a16="http://schemas.microsoft.com/office/drawing/2014/main" id="{3E89DFFB-CBDA-4A17-BD56-ACC57394CD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E9E4A677-5E74-41F7-99D9-F00D594AD6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3" name="Rectangle 382">
                <a:extLst>
                  <a:ext uri="{FF2B5EF4-FFF2-40B4-BE49-F238E27FC236}">
                    <a16:creationId xmlns:a16="http://schemas.microsoft.com/office/drawing/2014/main" id="{18364C29-54BD-4AB5-ADC7-F6AE7C79389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2694203B-7E0D-4D66-BCAD-530167282543}"/>
                </a:ext>
              </a:extLst>
            </p:cNvPr>
            <p:cNvGrpSpPr/>
            <p:nvPr/>
          </p:nvGrpSpPr>
          <p:grpSpPr>
            <a:xfrm>
              <a:off x="7504981" y="1713781"/>
              <a:ext cx="569343" cy="207034"/>
              <a:chOff x="1782793" y="1811547"/>
              <a:chExt cx="569343" cy="207034"/>
            </a:xfrm>
          </p:grpSpPr>
          <p:sp>
            <p:nvSpPr>
              <p:cNvPr id="378" name="Rectangle 377">
                <a:extLst>
                  <a:ext uri="{FF2B5EF4-FFF2-40B4-BE49-F238E27FC236}">
                    <a16:creationId xmlns:a16="http://schemas.microsoft.com/office/drawing/2014/main" id="{58007156-3AD2-469A-A74B-2ECACD2722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521626CB-0831-4132-86EC-256D562BA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0" name="Rectangle 379">
                <a:extLst>
                  <a:ext uri="{FF2B5EF4-FFF2-40B4-BE49-F238E27FC236}">
                    <a16:creationId xmlns:a16="http://schemas.microsoft.com/office/drawing/2014/main" id="{04E4B338-E72B-4486-8BC1-A321EF8D38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D713875-C1AE-43FD-B3CE-723A50B31B43}"/>
                </a:ext>
              </a:extLst>
            </p:cNvPr>
            <p:cNvGrpSpPr/>
            <p:nvPr/>
          </p:nvGrpSpPr>
          <p:grpSpPr>
            <a:xfrm>
              <a:off x="7504981" y="1920815"/>
              <a:ext cx="569343" cy="207034"/>
              <a:chOff x="1782793" y="1811547"/>
              <a:chExt cx="569343" cy="207034"/>
            </a:xfrm>
          </p:grpSpPr>
          <p:sp>
            <p:nvSpPr>
              <p:cNvPr id="375" name="Rectangle 374">
                <a:extLst>
                  <a:ext uri="{FF2B5EF4-FFF2-40B4-BE49-F238E27FC236}">
                    <a16:creationId xmlns:a16="http://schemas.microsoft.com/office/drawing/2014/main" id="{F1BEAE72-791C-4E79-A8A9-B32EACECD90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DCC534E7-52D3-4583-B98D-C4519910D8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7" name="Rectangle 376">
                <a:extLst>
                  <a:ext uri="{FF2B5EF4-FFF2-40B4-BE49-F238E27FC236}">
                    <a16:creationId xmlns:a16="http://schemas.microsoft.com/office/drawing/2014/main" id="{0E4C1F1C-5CDB-4634-91C0-ACB1FFAFAAB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C6C8317D-DD2E-4EB6-87A1-5C2FCA2B0483}"/>
                </a:ext>
              </a:extLst>
            </p:cNvPr>
            <p:cNvGrpSpPr/>
            <p:nvPr/>
          </p:nvGrpSpPr>
          <p:grpSpPr>
            <a:xfrm>
              <a:off x="7504981" y="2127849"/>
              <a:ext cx="569343" cy="207034"/>
              <a:chOff x="1782793" y="1811547"/>
              <a:chExt cx="569343" cy="207034"/>
            </a:xfrm>
          </p:grpSpPr>
          <p:sp>
            <p:nvSpPr>
              <p:cNvPr id="372" name="Rectangle 371">
                <a:extLst>
                  <a:ext uri="{FF2B5EF4-FFF2-40B4-BE49-F238E27FC236}">
                    <a16:creationId xmlns:a16="http://schemas.microsoft.com/office/drawing/2014/main" id="{E0F204C6-BF88-4726-920A-229DD18AA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D4685BA3-714E-4480-9477-F5A8DD5BA0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4" name="Rectangle 373">
                <a:extLst>
                  <a:ext uri="{FF2B5EF4-FFF2-40B4-BE49-F238E27FC236}">
                    <a16:creationId xmlns:a16="http://schemas.microsoft.com/office/drawing/2014/main" id="{8B6C11EF-D716-431D-B5F4-0BB12A65C3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CFE92EB-5534-4A9F-93DE-CBBC1A8E60A6}"/>
                </a:ext>
              </a:extLst>
            </p:cNvPr>
            <p:cNvGrpSpPr/>
            <p:nvPr/>
          </p:nvGrpSpPr>
          <p:grpSpPr>
            <a:xfrm>
              <a:off x="7504981" y="2334883"/>
              <a:ext cx="569343" cy="207034"/>
              <a:chOff x="1782793" y="1811547"/>
              <a:chExt cx="569343" cy="207034"/>
            </a:xfrm>
          </p:grpSpPr>
          <p:sp>
            <p:nvSpPr>
              <p:cNvPr id="369" name="Rectangle 368">
                <a:extLst>
                  <a:ext uri="{FF2B5EF4-FFF2-40B4-BE49-F238E27FC236}">
                    <a16:creationId xmlns:a16="http://schemas.microsoft.com/office/drawing/2014/main" id="{27ECE338-D2EB-47C0-9093-5500C3F56D9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0C1AC70E-083F-42A5-AA25-2819682238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1" name="Rectangle 370">
                <a:extLst>
                  <a:ext uri="{FF2B5EF4-FFF2-40B4-BE49-F238E27FC236}">
                    <a16:creationId xmlns:a16="http://schemas.microsoft.com/office/drawing/2014/main" id="{60D249CC-475C-4F51-AAF7-501B96AEA6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52252938-EA2A-4338-A161-FC67BB1CC6EF}"/>
                </a:ext>
              </a:extLst>
            </p:cNvPr>
            <p:cNvGrpSpPr/>
            <p:nvPr/>
          </p:nvGrpSpPr>
          <p:grpSpPr>
            <a:xfrm>
              <a:off x="7504981" y="2541917"/>
              <a:ext cx="569343" cy="207034"/>
              <a:chOff x="1782793" y="1811547"/>
              <a:chExt cx="569343" cy="207034"/>
            </a:xfrm>
          </p:grpSpPr>
          <p:sp>
            <p:nvSpPr>
              <p:cNvPr id="366" name="Rectangle 365">
                <a:extLst>
                  <a:ext uri="{FF2B5EF4-FFF2-40B4-BE49-F238E27FC236}">
                    <a16:creationId xmlns:a16="http://schemas.microsoft.com/office/drawing/2014/main" id="{FB0DD712-3E6F-4063-B0BD-F8C57C8CB8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B206E75F-1389-4530-A20A-7B0914BFD66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8" name="Rectangle 367">
                <a:extLst>
                  <a:ext uri="{FF2B5EF4-FFF2-40B4-BE49-F238E27FC236}">
                    <a16:creationId xmlns:a16="http://schemas.microsoft.com/office/drawing/2014/main" id="{574281C2-8320-4C0B-915A-A50F6E5E728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1A6896BB-015E-42DD-AB35-E39A119AF501}"/>
                </a:ext>
              </a:extLst>
            </p:cNvPr>
            <p:cNvGrpSpPr/>
            <p:nvPr/>
          </p:nvGrpSpPr>
          <p:grpSpPr>
            <a:xfrm>
              <a:off x="7504981" y="2748951"/>
              <a:ext cx="569343" cy="207034"/>
              <a:chOff x="1782793" y="1811547"/>
              <a:chExt cx="569343" cy="207034"/>
            </a:xfrm>
          </p:grpSpPr>
          <p:sp>
            <p:nvSpPr>
              <p:cNvPr id="363" name="Rectangle 362">
                <a:extLst>
                  <a:ext uri="{FF2B5EF4-FFF2-40B4-BE49-F238E27FC236}">
                    <a16:creationId xmlns:a16="http://schemas.microsoft.com/office/drawing/2014/main" id="{97B8A96E-715F-4B06-BFDE-53D64ED54D1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1EB9AEC4-9408-4179-A152-2DA1A1D943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5" name="Rectangle 364">
                <a:extLst>
                  <a:ext uri="{FF2B5EF4-FFF2-40B4-BE49-F238E27FC236}">
                    <a16:creationId xmlns:a16="http://schemas.microsoft.com/office/drawing/2014/main" id="{3DA0B6D2-2C1E-4DDB-A8B2-88E2C845DD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1A404BF-5402-43F6-A389-B82977C17517}"/>
                </a:ext>
              </a:extLst>
            </p:cNvPr>
            <p:cNvGrpSpPr/>
            <p:nvPr/>
          </p:nvGrpSpPr>
          <p:grpSpPr>
            <a:xfrm>
              <a:off x="7504981" y="4198189"/>
              <a:ext cx="569343" cy="207034"/>
              <a:chOff x="1782793" y="1811547"/>
              <a:chExt cx="569343" cy="207034"/>
            </a:xfrm>
          </p:grpSpPr>
          <p:sp>
            <p:nvSpPr>
              <p:cNvPr id="360" name="Rectangle 359">
                <a:extLst>
                  <a:ext uri="{FF2B5EF4-FFF2-40B4-BE49-F238E27FC236}">
                    <a16:creationId xmlns:a16="http://schemas.microsoft.com/office/drawing/2014/main" id="{3DC0F8E7-5ED3-44B3-B339-165C98A17F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680046F-5C3D-47D7-92FF-16AF7F63D63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2" name="Rectangle 361">
                <a:extLst>
                  <a:ext uri="{FF2B5EF4-FFF2-40B4-BE49-F238E27FC236}">
                    <a16:creationId xmlns:a16="http://schemas.microsoft.com/office/drawing/2014/main" id="{4C4F3161-8D24-49FD-B471-0DDE7D3F41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8D681FDC-9040-448E-8BCC-A6BA7CF18CF3}"/>
                </a:ext>
              </a:extLst>
            </p:cNvPr>
            <p:cNvGrpSpPr/>
            <p:nvPr/>
          </p:nvGrpSpPr>
          <p:grpSpPr>
            <a:xfrm>
              <a:off x="7504981" y="4405223"/>
              <a:ext cx="569343" cy="207034"/>
              <a:chOff x="1782793" y="1811547"/>
              <a:chExt cx="569343" cy="207034"/>
            </a:xfrm>
          </p:grpSpPr>
          <p:sp>
            <p:nvSpPr>
              <p:cNvPr id="357" name="Rectangle 356">
                <a:extLst>
                  <a:ext uri="{FF2B5EF4-FFF2-40B4-BE49-F238E27FC236}">
                    <a16:creationId xmlns:a16="http://schemas.microsoft.com/office/drawing/2014/main" id="{52ED167D-1417-4314-8EAE-8AB7549E7D5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F720098F-1B2B-4CFA-9777-2D435C1D627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9" name="Rectangle 358">
                <a:extLst>
                  <a:ext uri="{FF2B5EF4-FFF2-40B4-BE49-F238E27FC236}">
                    <a16:creationId xmlns:a16="http://schemas.microsoft.com/office/drawing/2014/main" id="{04068879-5D22-49CA-BE03-7AAF9B546D5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37BBA1AF-883C-4C8F-9B5F-FBEAB0F259FD}"/>
                </a:ext>
              </a:extLst>
            </p:cNvPr>
            <p:cNvGrpSpPr/>
            <p:nvPr/>
          </p:nvGrpSpPr>
          <p:grpSpPr>
            <a:xfrm>
              <a:off x="7504981" y="4612257"/>
              <a:ext cx="569343" cy="207034"/>
              <a:chOff x="1782793" y="1811547"/>
              <a:chExt cx="569343" cy="207034"/>
            </a:xfrm>
          </p:grpSpPr>
          <p:sp>
            <p:nvSpPr>
              <p:cNvPr id="354" name="Rectangle 353">
                <a:extLst>
                  <a:ext uri="{FF2B5EF4-FFF2-40B4-BE49-F238E27FC236}">
                    <a16:creationId xmlns:a16="http://schemas.microsoft.com/office/drawing/2014/main" id="{EEEF8C12-E74D-47DE-8BB6-77A23F921E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1F763CF7-3A6D-4B08-9FA1-0313341B40A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6" name="Rectangle 355">
                <a:extLst>
                  <a:ext uri="{FF2B5EF4-FFF2-40B4-BE49-F238E27FC236}">
                    <a16:creationId xmlns:a16="http://schemas.microsoft.com/office/drawing/2014/main" id="{DCC8D8D7-2F7F-40AA-94FB-A4783E25A36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204EA0EE-0CD7-4F6E-BC02-3012C2F4DD0E}"/>
                </a:ext>
              </a:extLst>
            </p:cNvPr>
            <p:cNvGrpSpPr/>
            <p:nvPr/>
          </p:nvGrpSpPr>
          <p:grpSpPr>
            <a:xfrm>
              <a:off x="7504981" y="4819291"/>
              <a:ext cx="569343" cy="207034"/>
              <a:chOff x="1782793" y="1811547"/>
              <a:chExt cx="569343" cy="207034"/>
            </a:xfrm>
          </p:grpSpPr>
          <p:sp>
            <p:nvSpPr>
              <p:cNvPr id="351" name="Rectangle 350">
                <a:extLst>
                  <a:ext uri="{FF2B5EF4-FFF2-40B4-BE49-F238E27FC236}">
                    <a16:creationId xmlns:a16="http://schemas.microsoft.com/office/drawing/2014/main" id="{5AA4F6C0-4836-4E62-B419-82C0744E5B3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9D5B114E-D359-4242-9879-8CDFF07EBB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3" name="Rectangle 352">
                <a:extLst>
                  <a:ext uri="{FF2B5EF4-FFF2-40B4-BE49-F238E27FC236}">
                    <a16:creationId xmlns:a16="http://schemas.microsoft.com/office/drawing/2014/main" id="{687903AB-D672-41C2-BDF0-CF4092BA843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BFD70EB3-6755-4E42-830D-D965ACEAEDC1}"/>
                </a:ext>
              </a:extLst>
            </p:cNvPr>
            <p:cNvGrpSpPr/>
            <p:nvPr/>
          </p:nvGrpSpPr>
          <p:grpSpPr>
            <a:xfrm>
              <a:off x="7504981" y="5026325"/>
              <a:ext cx="569343" cy="207034"/>
              <a:chOff x="1782793" y="1811547"/>
              <a:chExt cx="569343" cy="207034"/>
            </a:xfrm>
          </p:grpSpPr>
          <p:sp>
            <p:nvSpPr>
              <p:cNvPr id="348" name="Rectangle 347">
                <a:extLst>
                  <a:ext uri="{FF2B5EF4-FFF2-40B4-BE49-F238E27FC236}">
                    <a16:creationId xmlns:a16="http://schemas.microsoft.com/office/drawing/2014/main" id="{55CA6DF2-4E35-45FD-B83C-9BBA124BC58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F236ED-A7C6-4425-B12F-E4CB22F93FA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0" name="Rectangle 349">
                <a:extLst>
                  <a:ext uri="{FF2B5EF4-FFF2-40B4-BE49-F238E27FC236}">
                    <a16:creationId xmlns:a16="http://schemas.microsoft.com/office/drawing/2014/main" id="{1768F1C5-CE29-48E3-B24C-E40D4C05153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2" name="Group 331">
              <a:extLst>
                <a:ext uri="{FF2B5EF4-FFF2-40B4-BE49-F238E27FC236}">
                  <a16:creationId xmlns:a16="http://schemas.microsoft.com/office/drawing/2014/main" id="{17520A32-AC3C-42B2-9B75-9884D4480A9C}"/>
                </a:ext>
              </a:extLst>
            </p:cNvPr>
            <p:cNvGrpSpPr/>
            <p:nvPr/>
          </p:nvGrpSpPr>
          <p:grpSpPr>
            <a:xfrm>
              <a:off x="7504981" y="5233359"/>
              <a:ext cx="569343" cy="207034"/>
              <a:chOff x="1782793" y="1811547"/>
              <a:chExt cx="569343" cy="207034"/>
            </a:xfrm>
          </p:grpSpPr>
          <p:sp>
            <p:nvSpPr>
              <p:cNvPr id="345" name="Rectangle 344">
                <a:extLst>
                  <a:ext uri="{FF2B5EF4-FFF2-40B4-BE49-F238E27FC236}">
                    <a16:creationId xmlns:a16="http://schemas.microsoft.com/office/drawing/2014/main" id="{CF2EBBC9-5806-4664-82CE-93AA0700F2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C463DF47-6AD0-4B14-BB5E-39C18F03F7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7" name="Rectangle 346">
                <a:extLst>
                  <a:ext uri="{FF2B5EF4-FFF2-40B4-BE49-F238E27FC236}">
                    <a16:creationId xmlns:a16="http://schemas.microsoft.com/office/drawing/2014/main" id="{21341BA9-50BC-4B8F-A42A-4C3F95A2501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3" name="Group 332">
              <a:extLst>
                <a:ext uri="{FF2B5EF4-FFF2-40B4-BE49-F238E27FC236}">
                  <a16:creationId xmlns:a16="http://schemas.microsoft.com/office/drawing/2014/main" id="{4124A5AA-8AC7-484D-B8C4-8A04E2D03331}"/>
                </a:ext>
              </a:extLst>
            </p:cNvPr>
            <p:cNvGrpSpPr/>
            <p:nvPr/>
          </p:nvGrpSpPr>
          <p:grpSpPr>
            <a:xfrm>
              <a:off x="7504981" y="5440393"/>
              <a:ext cx="569343" cy="207034"/>
              <a:chOff x="1782793" y="1811547"/>
              <a:chExt cx="569343" cy="207034"/>
            </a:xfrm>
          </p:grpSpPr>
          <p:sp>
            <p:nvSpPr>
              <p:cNvPr id="342" name="Rectangle 341">
                <a:extLst>
                  <a:ext uri="{FF2B5EF4-FFF2-40B4-BE49-F238E27FC236}">
                    <a16:creationId xmlns:a16="http://schemas.microsoft.com/office/drawing/2014/main" id="{4FB76337-6647-4976-A1DA-8FAA32541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43EDAAB0-AE9D-4810-AAA4-7DE2C47E71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4" name="Rectangle 343">
                <a:extLst>
                  <a:ext uri="{FF2B5EF4-FFF2-40B4-BE49-F238E27FC236}">
                    <a16:creationId xmlns:a16="http://schemas.microsoft.com/office/drawing/2014/main" id="{4E2FF2C9-997C-4E44-8D93-41CD7E167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4" name="Group 333">
              <a:extLst>
                <a:ext uri="{FF2B5EF4-FFF2-40B4-BE49-F238E27FC236}">
                  <a16:creationId xmlns:a16="http://schemas.microsoft.com/office/drawing/2014/main" id="{A00B68C1-D5D4-4AE3-A778-57CA73AE61AE}"/>
                </a:ext>
              </a:extLst>
            </p:cNvPr>
            <p:cNvGrpSpPr/>
            <p:nvPr/>
          </p:nvGrpSpPr>
          <p:grpSpPr>
            <a:xfrm>
              <a:off x="7504981" y="5647427"/>
              <a:ext cx="569343" cy="207034"/>
              <a:chOff x="1782793" y="1811547"/>
              <a:chExt cx="569343" cy="207034"/>
            </a:xfrm>
          </p:grpSpPr>
          <p:sp>
            <p:nvSpPr>
              <p:cNvPr id="339" name="Rectangle 338">
                <a:extLst>
                  <a:ext uri="{FF2B5EF4-FFF2-40B4-BE49-F238E27FC236}">
                    <a16:creationId xmlns:a16="http://schemas.microsoft.com/office/drawing/2014/main" id="{A37B983D-CDD6-411C-BB97-D7747E54FE7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D6C3C40E-EFBB-437C-A657-020E900C3D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1" name="Rectangle 340">
                <a:extLst>
                  <a:ext uri="{FF2B5EF4-FFF2-40B4-BE49-F238E27FC236}">
                    <a16:creationId xmlns:a16="http://schemas.microsoft.com/office/drawing/2014/main" id="{5FCED596-EE56-4A43-9B0A-118862FE3E5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5" name="Group 334">
              <a:extLst>
                <a:ext uri="{FF2B5EF4-FFF2-40B4-BE49-F238E27FC236}">
                  <a16:creationId xmlns:a16="http://schemas.microsoft.com/office/drawing/2014/main" id="{76B12B35-EB63-4D3C-9DE9-EB4C0E18349D}"/>
                </a:ext>
              </a:extLst>
            </p:cNvPr>
            <p:cNvGrpSpPr/>
            <p:nvPr/>
          </p:nvGrpSpPr>
          <p:grpSpPr>
            <a:xfrm>
              <a:off x="7504981" y="5854461"/>
              <a:ext cx="569343" cy="207034"/>
              <a:chOff x="1782793" y="1811547"/>
              <a:chExt cx="569343" cy="207034"/>
            </a:xfrm>
          </p:grpSpPr>
          <p:sp>
            <p:nvSpPr>
              <p:cNvPr id="336" name="Rectangle 335">
                <a:extLst>
                  <a:ext uri="{FF2B5EF4-FFF2-40B4-BE49-F238E27FC236}">
                    <a16:creationId xmlns:a16="http://schemas.microsoft.com/office/drawing/2014/main" id="{9731620E-37F9-4A04-9CDB-9EF308A7B3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4D037024-4730-414B-BB63-543656FEB1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8" name="Rectangle 337">
                <a:extLst>
                  <a:ext uri="{FF2B5EF4-FFF2-40B4-BE49-F238E27FC236}">
                    <a16:creationId xmlns:a16="http://schemas.microsoft.com/office/drawing/2014/main" id="{6E08D634-4A40-4F85-A453-F35060F2C4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93" name="Rectangle 392">
            <a:extLst>
              <a:ext uri="{FF2B5EF4-FFF2-40B4-BE49-F238E27FC236}">
                <a16:creationId xmlns:a16="http://schemas.microsoft.com/office/drawing/2014/main" id="{44D88041-2572-4377-BA79-6A207BAEA7C6}"/>
              </a:ext>
            </a:extLst>
          </p:cNvPr>
          <p:cNvSpPr/>
          <p:nvPr/>
        </p:nvSpPr>
        <p:spPr>
          <a:xfrm>
            <a:off x="6985910" y="3324815"/>
            <a:ext cx="3371884"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9B079509-887A-4A7B-B962-336913EE94E5}"/>
              </a:ext>
            </a:extLst>
          </p:cNvPr>
          <p:cNvSpPr/>
          <p:nvPr/>
        </p:nvSpPr>
        <p:spPr>
          <a:xfrm>
            <a:off x="6218239"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78A34C99-164C-49CD-BEDE-33A11A7DDA64}"/>
              </a:ext>
            </a:extLst>
          </p:cNvPr>
          <p:cNvSpPr/>
          <p:nvPr/>
        </p:nvSpPr>
        <p:spPr>
          <a:xfrm>
            <a:off x="6218239"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4BDBC244-506A-40F7-9BB1-E48FE90CA53F}"/>
              </a:ext>
            </a:extLst>
          </p:cNvPr>
          <p:cNvSpPr/>
          <p:nvPr/>
        </p:nvSpPr>
        <p:spPr>
          <a:xfrm>
            <a:off x="6218239"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D9EF436F-AE2D-4AC9-887E-145B64EC5A44}"/>
              </a:ext>
            </a:extLst>
          </p:cNvPr>
          <p:cNvSpPr/>
          <p:nvPr/>
        </p:nvSpPr>
        <p:spPr>
          <a:xfrm>
            <a:off x="6257463" y="4417636"/>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83ACF714-C71E-43F7-B6A0-1503321E6675}"/>
              </a:ext>
            </a:extLst>
          </p:cNvPr>
          <p:cNvSpPr/>
          <p:nvPr/>
        </p:nvSpPr>
        <p:spPr>
          <a:xfrm>
            <a:off x="6257463" y="508382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4FCB5230-5FF7-4B17-A1E1-F95DAFFE3B70}"/>
              </a:ext>
            </a:extLst>
          </p:cNvPr>
          <p:cNvSpPr/>
          <p:nvPr/>
        </p:nvSpPr>
        <p:spPr>
          <a:xfrm>
            <a:off x="6257463" y="575507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9A3F01E1-B8F0-4937-A6F6-0C6BF88BADF0}"/>
              </a:ext>
            </a:extLst>
          </p:cNvPr>
          <p:cNvSpPr/>
          <p:nvPr/>
        </p:nvSpPr>
        <p:spPr>
          <a:xfrm>
            <a:off x="10836665"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B52D3DF3-994D-459F-9AB3-2D8D132FC79C}"/>
              </a:ext>
            </a:extLst>
          </p:cNvPr>
          <p:cNvSpPr/>
          <p:nvPr/>
        </p:nvSpPr>
        <p:spPr>
          <a:xfrm>
            <a:off x="10836665"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2" name="Rectangle 401">
            <a:extLst>
              <a:ext uri="{FF2B5EF4-FFF2-40B4-BE49-F238E27FC236}">
                <a16:creationId xmlns:a16="http://schemas.microsoft.com/office/drawing/2014/main" id="{264DD931-D6A8-4209-BC59-BF970B336A9F}"/>
              </a:ext>
            </a:extLst>
          </p:cNvPr>
          <p:cNvSpPr/>
          <p:nvPr/>
        </p:nvSpPr>
        <p:spPr>
          <a:xfrm>
            <a:off x="10836665"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3" name="Rectangle 402">
            <a:extLst>
              <a:ext uri="{FF2B5EF4-FFF2-40B4-BE49-F238E27FC236}">
                <a16:creationId xmlns:a16="http://schemas.microsoft.com/office/drawing/2014/main" id="{F5843E36-EADB-4CDA-84A8-973D1954E20B}"/>
              </a:ext>
            </a:extLst>
          </p:cNvPr>
          <p:cNvSpPr/>
          <p:nvPr/>
        </p:nvSpPr>
        <p:spPr>
          <a:xfrm>
            <a:off x="10860309" y="438244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4" name="Rectangle 403">
            <a:extLst>
              <a:ext uri="{FF2B5EF4-FFF2-40B4-BE49-F238E27FC236}">
                <a16:creationId xmlns:a16="http://schemas.microsoft.com/office/drawing/2014/main" id="{C022D944-DADD-46AD-B367-A2B6E16302A2}"/>
              </a:ext>
            </a:extLst>
          </p:cNvPr>
          <p:cNvSpPr/>
          <p:nvPr/>
        </p:nvSpPr>
        <p:spPr>
          <a:xfrm>
            <a:off x="10860309" y="504862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5" name="Rectangle 404">
            <a:extLst>
              <a:ext uri="{FF2B5EF4-FFF2-40B4-BE49-F238E27FC236}">
                <a16:creationId xmlns:a16="http://schemas.microsoft.com/office/drawing/2014/main" id="{07B9A53E-BD13-4D41-AE64-2C79370D41EC}"/>
              </a:ext>
            </a:extLst>
          </p:cNvPr>
          <p:cNvSpPr/>
          <p:nvPr/>
        </p:nvSpPr>
        <p:spPr>
          <a:xfrm>
            <a:off x="10860309" y="571987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6" name="Picture 405" descr="A black sign with white text&#10;&#10;Description generated with high confidence">
            <a:extLst>
              <a:ext uri="{FF2B5EF4-FFF2-40B4-BE49-F238E27FC236}">
                <a16:creationId xmlns:a16="http://schemas.microsoft.com/office/drawing/2014/main" id="{50ABD0C7-CDF5-4B2E-81F0-2BC8461B9ED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17173" y="3651649"/>
            <a:ext cx="595271" cy="595271"/>
          </a:xfrm>
          <a:prstGeom prst="rect">
            <a:avLst/>
          </a:prstGeom>
        </p:spPr>
      </p:pic>
      <p:grpSp>
        <p:nvGrpSpPr>
          <p:cNvPr id="407" name="Group 406">
            <a:extLst>
              <a:ext uri="{FF2B5EF4-FFF2-40B4-BE49-F238E27FC236}">
                <a16:creationId xmlns:a16="http://schemas.microsoft.com/office/drawing/2014/main" id="{F7B6DB42-1A87-4B26-95E7-6B0ECBEDAB9B}"/>
              </a:ext>
            </a:extLst>
          </p:cNvPr>
          <p:cNvGrpSpPr/>
          <p:nvPr/>
        </p:nvGrpSpPr>
        <p:grpSpPr>
          <a:xfrm>
            <a:off x="10449546" y="1191765"/>
            <a:ext cx="496691" cy="1749607"/>
            <a:chOff x="8968014" y="1295024"/>
            <a:chExt cx="486996" cy="1715457"/>
          </a:xfrm>
        </p:grpSpPr>
        <p:pic>
          <p:nvPicPr>
            <p:cNvPr id="408" name="Picture 407">
              <a:extLst>
                <a:ext uri="{FF2B5EF4-FFF2-40B4-BE49-F238E27FC236}">
                  <a16:creationId xmlns:a16="http://schemas.microsoft.com/office/drawing/2014/main" id="{AC9E5B5B-CBD7-45A0-8281-A951AEFAEE5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F99ACC56-C371-42C1-B272-EEA639DBA8B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7DB4C262-8768-4B15-8501-507FE2B7B90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5653E37-217C-4693-8705-9D8FAB1B2314}"/>
              </a:ext>
            </a:extLst>
          </p:cNvPr>
          <p:cNvGrpSpPr/>
          <p:nvPr/>
        </p:nvGrpSpPr>
        <p:grpSpPr>
          <a:xfrm>
            <a:off x="10480638" y="4459893"/>
            <a:ext cx="496691" cy="1749607"/>
            <a:chOff x="8968014" y="1295024"/>
            <a:chExt cx="486996" cy="1715457"/>
          </a:xfrm>
        </p:grpSpPr>
        <p:pic>
          <p:nvPicPr>
            <p:cNvPr id="412" name="Picture 411">
              <a:extLst>
                <a:ext uri="{FF2B5EF4-FFF2-40B4-BE49-F238E27FC236}">
                  <a16:creationId xmlns:a16="http://schemas.microsoft.com/office/drawing/2014/main" id="{C17077B7-7E12-47DF-BBC6-F2F27A20A715}"/>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429006F3-961D-4CF4-9DC8-7B023E0377F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753C45B2-6E86-47D5-8A83-FFA9A06CCD2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F4D3FCC4-495C-4891-AAAA-3D41F3B27BE3}"/>
              </a:ext>
            </a:extLst>
          </p:cNvPr>
          <p:cNvGrpSpPr/>
          <p:nvPr/>
        </p:nvGrpSpPr>
        <p:grpSpPr>
          <a:xfrm>
            <a:off x="6424042" y="4509890"/>
            <a:ext cx="496691" cy="1749607"/>
            <a:chOff x="8968014" y="1295024"/>
            <a:chExt cx="486996" cy="1715457"/>
          </a:xfrm>
        </p:grpSpPr>
        <p:pic>
          <p:nvPicPr>
            <p:cNvPr id="416" name="Picture 415">
              <a:extLst>
                <a:ext uri="{FF2B5EF4-FFF2-40B4-BE49-F238E27FC236}">
                  <a16:creationId xmlns:a16="http://schemas.microsoft.com/office/drawing/2014/main" id="{49152FEC-0C98-4241-8C8B-FB61820AB35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57E5C737-ACC6-4C2F-AB7B-BA6C385F5D4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C89DA4FF-A42D-4E8C-BBF0-C68405DB9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9" name="Group 418">
            <a:extLst>
              <a:ext uri="{FF2B5EF4-FFF2-40B4-BE49-F238E27FC236}">
                <a16:creationId xmlns:a16="http://schemas.microsoft.com/office/drawing/2014/main" id="{54FF9BBB-EBA8-42A4-8A99-429DB628F72D}"/>
              </a:ext>
            </a:extLst>
          </p:cNvPr>
          <p:cNvGrpSpPr/>
          <p:nvPr/>
        </p:nvGrpSpPr>
        <p:grpSpPr>
          <a:xfrm>
            <a:off x="6358364" y="1223143"/>
            <a:ext cx="496691" cy="1749607"/>
            <a:chOff x="8968014" y="1295024"/>
            <a:chExt cx="486996" cy="1715457"/>
          </a:xfrm>
        </p:grpSpPr>
        <p:pic>
          <p:nvPicPr>
            <p:cNvPr id="420" name="Picture 419">
              <a:extLst>
                <a:ext uri="{FF2B5EF4-FFF2-40B4-BE49-F238E27FC236}">
                  <a16:creationId xmlns:a16="http://schemas.microsoft.com/office/drawing/2014/main" id="{41F5CAB2-F6A0-4241-8EDD-2CA2D287C876}"/>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21" name="Picture 420">
              <a:extLst>
                <a:ext uri="{FF2B5EF4-FFF2-40B4-BE49-F238E27FC236}">
                  <a16:creationId xmlns:a16="http://schemas.microsoft.com/office/drawing/2014/main" id="{F916AA06-DC85-425D-94EA-20459D30E17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22" name="Picture 421">
              <a:extLst>
                <a:ext uri="{FF2B5EF4-FFF2-40B4-BE49-F238E27FC236}">
                  <a16:creationId xmlns:a16="http://schemas.microsoft.com/office/drawing/2014/main" id="{0EDCEA7F-A9CA-4142-B934-4BDC49D74F87}"/>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3" name="Graphic 422" descr="Lock">
            <a:extLst>
              <a:ext uri="{FF2B5EF4-FFF2-40B4-BE49-F238E27FC236}">
                <a16:creationId xmlns:a16="http://schemas.microsoft.com/office/drawing/2014/main" id="{DF936FDF-760D-4CD3-A741-C0A1A37AEE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6815" y="3046721"/>
            <a:ext cx="487235" cy="487235"/>
          </a:xfrm>
          <a:prstGeom prst="rect">
            <a:avLst/>
          </a:prstGeom>
        </p:spPr>
      </p:pic>
      <p:sp>
        <p:nvSpPr>
          <p:cNvPr id="424" name="Rectangle 423">
            <a:extLst>
              <a:ext uri="{FF2B5EF4-FFF2-40B4-BE49-F238E27FC236}">
                <a16:creationId xmlns:a16="http://schemas.microsoft.com/office/drawing/2014/main" id="{275E3A13-3311-4B44-9A90-9C6F680623F6}"/>
              </a:ext>
            </a:extLst>
          </p:cNvPr>
          <p:cNvSpPr/>
          <p:nvPr/>
        </p:nvSpPr>
        <p:spPr>
          <a:xfrm>
            <a:off x="637860" y="1860208"/>
            <a:ext cx="2992743" cy="3798424"/>
          </a:xfrm>
          <a:prstGeom prst="rect">
            <a:avLst/>
          </a:prstGeom>
          <a:solidFill>
            <a:schemeClr val="tx1">
              <a:lumMod val="40000"/>
              <a:lumOff val="60000"/>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0070C0"/>
                </a:solidFill>
                <a:latin typeface="Segoe UI Semibold" panose="020B0702040204020203" pitchFamily="34" charset="0"/>
                <a:cs typeface="Segoe UI Semibold" panose="020B0702040204020203" pitchFamily="34" charset="0"/>
              </a:rPr>
              <a:t>Untrusted host</a:t>
            </a:r>
            <a:endParaRPr lang="en-GB">
              <a:solidFill>
                <a:srgbClr val="0070C0"/>
              </a:solidFill>
              <a:latin typeface="Segoe UI Semibold" panose="020B0702040204020203" pitchFamily="34" charset="0"/>
              <a:cs typeface="Segoe UI Semibold" panose="020B0702040204020203" pitchFamily="34" charset="0"/>
            </a:endParaRPr>
          </a:p>
        </p:txBody>
      </p:sp>
      <p:sp>
        <p:nvSpPr>
          <p:cNvPr id="425" name="Rectangle 424">
            <a:extLst>
              <a:ext uri="{FF2B5EF4-FFF2-40B4-BE49-F238E27FC236}">
                <a16:creationId xmlns:a16="http://schemas.microsoft.com/office/drawing/2014/main" id="{EF492036-7191-4DD0-9886-153AAF0D5FBB}"/>
              </a:ext>
            </a:extLst>
          </p:cNvPr>
          <p:cNvSpPr/>
          <p:nvPr/>
        </p:nvSpPr>
        <p:spPr>
          <a:xfrm>
            <a:off x="855428" y="2737561"/>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Encrypted code, data</a:t>
            </a:r>
            <a:endParaRPr lang="en-GB" sz="1600">
              <a:solidFill>
                <a:schemeClr val="tx1"/>
              </a:solidFill>
              <a:latin typeface="Segoe UI" panose="020B0502040204020203" pitchFamily="34" charset="0"/>
              <a:cs typeface="Segoe UI" panose="020B0502040204020203" pitchFamily="34" charset="0"/>
            </a:endParaRPr>
          </a:p>
        </p:txBody>
      </p:sp>
      <p:sp>
        <p:nvSpPr>
          <p:cNvPr id="426" name="Rectangle 425">
            <a:extLst>
              <a:ext uri="{FF2B5EF4-FFF2-40B4-BE49-F238E27FC236}">
                <a16:creationId xmlns:a16="http://schemas.microsoft.com/office/drawing/2014/main" id="{7747A012-012F-4C00-8B85-72BC16DEC5CC}"/>
              </a:ext>
            </a:extLst>
          </p:cNvPr>
          <p:cNvSpPr/>
          <p:nvPr/>
        </p:nvSpPr>
        <p:spPr>
          <a:xfrm>
            <a:off x="855428" y="3152690"/>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libraries</a:t>
            </a:r>
            <a:endParaRPr lang="en-GB" sz="1600">
              <a:solidFill>
                <a:schemeClr val="tx1"/>
              </a:solidFill>
              <a:latin typeface="Segoe UI" panose="020B0502040204020203" pitchFamily="34" charset="0"/>
              <a:cs typeface="Segoe UI" panose="020B0502040204020203" pitchFamily="34" charset="0"/>
            </a:endParaRPr>
          </a:p>
        </p:txBody>
      </p:sp>
      <p:sp>
        <p:nvSpPr>
          <p:cNvPr id="427" name="Rectangle 426">
            <a:extLst>
              <a:ext uri="{FF2B5EF4-FFF2-40B4-BE49-F238E27FC236}">
                <a16:creationId xmlns:a16="http://schemas.microsoft.com/office/drawing/2014/main" id="{6A9C6F46-5D45-48B7-B2CF-927ED5DB5E02}"/>
              </a:ext>
            </a:extLst>
          </p:cNvPr>
          <p:cNvSpPr/>
          <p:nvPr/>
        </p:nvSpPr>
        <p:spPr>
          <a:xfrm>
            <a:off x="848038" y="3567819"/>
            <a:ext cx="2587726" cy="360946"/>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runtime</a:t>
            </a:r>
            <a:endParaRPr lang="en-GB" sz="1600">
              <a:solidFill>
                <a:schemeClr val="tx1"/>
              </a:solidFill>
              <a:latin typeface="Segoe UI" panose="020B0502040204020203" pitchFamily="34" charset="0"/>
              <a:cs typeface="Segoe UI" panose="020B0502040204020203" pitchFamily="34" charset="0"/>
            </a:endParaRPr>
          </a:p>
        </p:txBody>
      </p:sp>
      <p:sp>
        <p:nvSpPr>
          <p:cNvPr id="428" name="Rectangle 427">
            <a:extLst>
              <a:ext uri="{FF2B5EF4-FFF2-40B4-BE49-F238E27FC236}">
                <a16:creationId xmlns:a16="http://schemas.microsoft.com/office/drawing/2014/main" id="{6B92B9EA-9A4D-48AE-9594-0511E08781F8}"/>
              </a:ext>
            </a:extLst>
          </p:cNvPr>
          <p:cNvSpPr/>
          <p:nvPr/>
        </p:nvSpPr>
        <p:spPr>
          <a:xfrm>
            <a:off x="829224" y="4149621"/>
            <a:ext cx="2587726" cy="300063"/>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driver</a:t>
            </a:r>
            <a:endParaRPr lang="en-GB" sz="1600">
              <a:solidFill>
                <a:schemeClr val="tx1"/>
              </a:solidFill>
              <a:latin typeface="Segoe UI" panose="020B0502040204020203" pitchFamily="34" charset="0"/>
              <a:cs typeface="Segoe UI" panose="020B0502040204020203" pitchFamily="34" charset="0"/>
            </a:endParaRPr>
          </a:p>
        </p:txBody>
      </p:sp>
      <p:sp>
        <p:nvSpPr>
          <p:cNvPr id="429" name="Rectangle 428">
            <a:extLst>
              <a:ext uri="{FF2B5EF4-FFF2-40B4-BE49-F238E27FC236}">
                <a16:creationId xmlns:a16="http://schemas.microsoft.com/office/drawing/2014/main" id="{DE5F078F-C2DF-4EFB-BC91-7349CFA41F2A}"/>
              </a:ext>
            </a:extLst>
          </p:cNvPr>
          <p:cNvSpPr/>
          <p:nvPr/>
        </p:nvSpPr>
        <p:spPr>
          <a:xfrm>
            <a:off x="829224" y="4525714"/>
            <a:ext cx="2587726" cy="979267"/>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System software (guest, host, SMM)</a:t>
            </a:r>
            <a:endParaRPr lang="en-GB" sz="1600">
              <a:solidFill>
                <a:schemeClr val="tx1"/>
              </a:solidFill>
              <a:latin typeface="Segoe UI" panose="020B0502040204020203" pitchFamily="34" charset="0"/>
              <a:cs typeface="Segoe UI" panose="020B0502040204020203" pitchFamily="34" charset="0"/>
            </a:endParaRPr>
          </a:p>
        </p:txBody>
      </p:sp>
      <p:cxnSp>
        <p:nvCxnSpPr>
          <p:cNvPr id="430" name="Straight Connector 429">
            <a:extLst>
              <a:ext uri="{FF2B5EF4-FFF2-40B4-BE49-F238E27FC236}">
                <a16:creationId xmlns:a16="http://schemas.microsoft.com/office/drawing/2014/main" id="{B429E87A-5ACF-411E-87C4-23469D94F4D2}"/>
              </a:ext>
            </a:extLst>
          </p:cNvPr>
          <p:cNvCxnSpPr>
            <a:cxnSpLocks/>
          </p:cNvCxnSpPr>
          <p:nvPr/>
        </p:nvCxnSpPr>
        <p:spPr>
          <a:xfrm flipH="1">
            <a:off x="456153" y="4043494"/>
            <a:ext cx="3219273" cy="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pic>
        <p:nvPicPr>
          <p:cNvPr id="431" name="Picture 430" descr="Image result for evil icons">
            <a:extLst>
              <a:ext uri="{FF2B5EF4-FFF2-40B4-BE49-F238E27FC236}">
                <a16:creationId xmlns:a16="http://schemas.microsoft.com/office/drawing/2014/main" id="{BE713EE0-ADE3-47C8-92AB-0FDB485E9F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9908" y="1407551"/>
            <a:ext cx="841573" cy="777652"/>
          </a:xfrm>
          <a:prstGeom prst="rect">
            <a:avLst/>
          </a:prstGeom>
          <a:noFill/>
          <a:extLst>
            <a:ext uri="{909E8E84-426E-40DD-AFC4-6F175D3DCCD1}">
              <a14:hiddenFill xmlns:a14="http://schemas.microsoft.com/office/drawing/2010/main">
                <a:solidFill>
                  <a:srgbClr val="FFFFFF"/>
                </a:solidFill>
              </a14:hiddenFill>
            </a:ext>
          </a:extLst>
        </p:spPr>
      </p:pic>
      <p:sp>
        <p:nvSpPr>
          <p:cNvPr id="432" name="Arrow: Right 431">
            <a:extLst>
              <a:ext uri="{FF2B5EF4-FFF2-40B4-BE49-F238E27FC236}">
                <a16:creationId xmlns:a16="http://schemas.microsoft.com/office/drawing/2014/main" id="{FFB9C09C-07AA-4BBD-972F-FA1A51FC095D}"/>
              </a:ext>
            </a:extLst>
          </p:cNvPr>
          <p:cNvSpPr/>
          <p:nvPr/>
        </p:nvSpPr>
        <p:spPr>
          <a:xfrm>
            <a:off x="3688775" y="2542653"/>
            <a:ext cx="2439861" cy="5123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sp>
        <p:nvSpPr>
          <p:cNvPr id="433" name="Arrow: Right 432">
            <a:extLst>
              <a:ext uri="{FF2B5EF4-FFF2-40B4-BE49-F238E27FC236}">
                <a16:creationId xmlns:a16="http://schemas.microsoft.com/office/drawing/2014/main" id="{61C9BCD7-9786-431F-B84B-6B7CE68D30FC}"/>
              </a:ext>
            </a:extLst>
          </p:cNvPr>
          <p:cNvSpPr/>
          <p:nvPr/>
        </p:nvSpPr>
        <p:spPr>
          <a:xfrm flipH="1">
            <a:off x="3632791" y="4417637"/>
            <a:ext cx="2439861" cy="49269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grpSp>
        <p:nvGrpSpPr>
          <p:cNvPr id="434" name="Group 433">
            <a:extLst>
              <a:ext uri="{FF2B5EF4-FFF2-40B4-BE49-F238E27FC236}">
                <a16:creationId xmlns:a16="http://schemas.microsoft.com/office/drawing/2014/main" id="{22B40D7E-8757-403B-91BE-D88635AEC8B2}"/>
              </a:ext>
            </a:extLst>
          </p:cNvPr>
          <p:cNvGrpSpPr/>
          <p:nvPr/>
        </p:nvGrpSpPr>
        <p:grpSpPr>
          <a:xfrm>
            <a:off x="4352066" y="1618794"/>
            <a:ext cx="1010309" cy="875865"/>
            <a:chOff x="4548187" y="2309813"/>
            <a:chExt cx="990589" cy="858769"/>
          </a:xfrm>
        </p:grpSpPr>
        <p:pic>
          <p:nvPicPr>
            <p:cNvPr id="435" name="Picture 434" descr="A picture containing ground&#10;&#10;Description generated with very high confidence">
              <a:extLst>
                <a:ext uri="{FF2B5EF4-FFF2-40B4-BE49-F238E27FC236}">
                  <a16:creationId xmlns:a16="http://schemas.microsoft.com/office/drawing/2014/main" id="{15078BEB-DD23-44A7-8D0B-37D20044AD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8187" y="2309813"/>
              <a:ext cx="762817" cy="743428"/>
            </a:xfrm>
            <a:prstGeom prst="rect">
              <a:avLst/>
            </a:prstGeom>
            <a:ln>
              <a:solidFill>
                <a:schemeClr val="tx1"/>
              </a:solidFill>
            </a:ln>
          </p:spPr>
        </p:pic>
        <p:pic>
          <p:nvPicPr>
            <p:cNvPr id="436" name="Picture 435" descr="A picture containing ground&#10;&#10;Description generated with very high confidence">
              <a:extLst>
                <a:ext uri="{FF2B5EF4-FFF2-40B4-BE49-F238E27FC236}">
                  <a16:creationId xmlns:a16="http://schemas.microsoft.com/office/drawing/2014/main" id="{80B8462D-1DEC-443F-801B-254E259BE7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5959" y="2425154"/>
              <a:ext cx="762817" cy="743428"/>
            </a:xfrm>
            <a:prstGeom prst="rect">
              <a:avLst/>
            </a:prstGeom>
            <a:ln>
              <a:solidFill>
                <a:schemeClr val="tx1"/>
              </a:solidFill>
            </a:ln>
          </p:spPr>
        </p:pic>
      </p:grpSp>
      <p:grpSp>
        <p:nvGrpSpPr>
          <p:cNvPr id="438" name="Group 437">
            <a:extLst>
              <a:ext uri="{FF2B5EF4-FFF2-40B4-BE49-F238E27FC236}">
                <a16:creationId xmlns:a16="http://schemas.microsoft.com/office/drawing/2014/main" id="{3D99E2B1-B962-4272-BB53-FDEF8E4BBCA8}"/>
              </a:ext>
            </a:extLst>
          </p:cNvPr>
          <p:cNvGrpSpPr/>
          <p:nvPr/>
        </p:nvGrpSpPr>
        <p:grpSpPr>
          <a:xfrm>
            <a:off x="4461195" y="4748935"/>
            <a:ext cx="1172616" cy="1087969"/>
            <a:chOff x="6352241" y="4876537"/>
            <a:chExt cx="1149728" cy="1066733"/>
          </a:xfrm>
        </p:grpSpPr>
        <p:pic>
          <p:nvPicPr>
            <p:cNvPr id="439" name="Picture 438" descr="A picture containing ground&#10;&#10;Description generated with very high confidence">
              <a:extLst>
                <a:ext uri="{FF2B5EF4-FFF2-40B4-BE49-F238E27FC236}">
                  <a16:creationId xmlns:a16="http://schemas.microsoft.com/office/drawing/2014/main" id="{C9986001-7CDA-4BCA-AB29-F05F6FBB2B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52241" y="5199842"/>
              <a:ext cx="762817" cy="743428"/>
            </a:xfrm>
            <a:prstGeom prst="rect">
              <a:avLst/>
            </a:prstGeom>
            <a:ln>
              <a:solidFill>
                <a:schemeClr val="tx1"/>
              </a:solidFill>
            </a:ln>
          </p:spPr>
        </p:pic>
        <p:pic>
          <p:nvPicPr>
            <p:cNvPr id="440" name="Graphic 439" descr="Lock">
              <a:extLst>
                <a:ext uri="{FF2B5EF4-FFF2-40B4-BE49-F238E27FC236}">
                  <a16:creationId xmlns:a16="http://schemas.microsoft.com/office/drawing/2014/main" id="{4B8AC4DA-34A7-416F-9C6B-625E35F08D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1016" y="4876537"/>
              <a:ext cx="700953" cy="646609"/>
            </a:xfrm>
            <a:prstGeom prst="rect">
              <a:avLst/>
            </a:prstGeom>
          </p:spPr>
        </p:pic>
      </p:grpSp>
      <p:pic>
        <p:nvPicPr>
          <p:cNvPr id="441" name="Picture 440" descr="A picture containing photo, indoor&#10;&#10;Description generated with high confidence">
            <a:extLst>
              <a:ext uri="{FF2B5EF4-FFF2-40B4-BE49-F238E27FC236}">
                <a16:creationId xmlns:a16="http://schemas.microsoft.com/office/drawing/2014/main" id="{809B9BFC-3EB8-47E6-8842-32CE3CEDDC3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4424" y="2265989"/>
            <a:ext cx="744220" cy="744220"/>
          </a:xfrm>
          <a:prstGeom prst="rect">
            <a:avLst/>
          </a:prstGeom>
        </p:spPr>
      </p:pic>
      <p:pic>
        <p:nvPicPr>
          <p:cNvPr id="442" name="Picture 441" descr="A picture containing book, text, indoor&#10;&#10;Description generated with high confidence">
            <a:extLst>
              <a:ext uri="{FF2B5EF4-FFF2-40B4-BE49-F238E27FC236}">
                <a16:creationId xmlns:a16="http://schemas.microsoft.com/office/drawing/2014/main" id="{02E72090-679A-49D6-9A25-B113D020050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261" t="5877" r="8399" b="6255"/>
          <a:stretch/>
        </p:blipFill>
        <p:spPr>
          <a:xfrm>
            <a:off x="9405953" y="2335348"/>
            <a:ext cx="690726" cy="719625"/>
          </a:xfrm>
          <a:prstGeom prst="rect">
            <a:avLst/>
          </a:prstGeom>
        </p:spPr>
      </p:pic>
      <p:pic>
        <p:nvPicPr>
          <p:cNvPr id="443" name="Picture 442" descr="A close up of a logo&#10;&#10;Description automatically generated">
            <a:extLst>
              <a:ext uri="{FF2B5EF4-FFF2-40B4-BE49-F238E27FC236}">
                <a16:creationId xmlns:a16="http://schemas.microsoft.com/office/drawing/2014/main" id="{52E51C14-395F-4E55-87CB-735D75D7D0D1}"/>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40800" y="4587990"/>
            <a:ext cx="2116721" cy="1694071"/>
          </a:xfrm>
          <a:prstGeom prst="rect">
            <a:avLst/>
          </a:prstGeom>
        </p:spPr>
      </p:pic>
      <p:sp>
        <p:nvSpPr>
          <p:cNvPr id="444" name="Speech Bubble: Rectangle 443">
            <a:extLst>
              <a:ext uri="{FF2B5EF4-FFF2-40B4-BE49-F238E27FC236}">
                <a16:creationId xmlns:a16="http://schemas.microsoft.com/office/drawing/2014/main" id="{71C9C161-9695-4CA9-AF13-C3A9FC7BF971}"/>
              </a:ext>
            </a:extLst>
          </p:cNvPr>
          <p:cNvSpPr/>
          <p:nvPr/>
        </p:nvSpPr>
        <p:spPr>
          <a:xfrm>
            <a:off x="3407736" y="4655287"/>
            <a:ext cx="3597695" cy="1540572"/>
          </a:xfrm>
          <a:prstGeom prst="wedgeRectCallout">
            <a:avLst>
              <a:gd name="adj1" fmla="val 66152"/>
              <a:gd name="adj2" fmla="val 723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bg1"/>
                </a:solidFill>
                <a:latin typeface="Segoe UI Semibold" panose="020B0702040204020203" pitchFamily="34" charset="0"/>
                <a:cs typeface="Segoe UI Semibold" panose="020B0702040204020203" pitchFamily="34" charset="0"/>
              </a:rPr>
              <a:t>Model Training</a:t>
            </a:r>
          </a:p>
          <a:p>
            <a:r>
              <a:rPr lang="en-US" sz="1600">
                <a:solidFill>
                  <a:schemeClr val="bg1"/>
                </a:solidFill>
                <a:latin typeface="Segoe UI" panose="020B0502040204020203" pitchFamily="34" charset="0"/>
                <a:cs typeface="Segoe UI" panose="020B0502040204020203" pitchFamily="34" charset="0"/>
              </a:rPr>
              <a:t>Computation on data in cleartext </a:t>
            </a:r>
          </a:p>
          <a:p>
            <a:r>
              <a:rPr lang="en-US" sz="1600">
                <a:solidFill>
                  <a:schemeClr val="bg1"/>
                </a:solidFill>
                <a:latin typeface="Segoe UI" panose="020B0502040204020203" pitchFamily="34" charset="0"/>
                <a:cs typeface="Segoe UI" panose="020B0502040204020203" pitchFamily="34" charset="0"/>
              </a:rPr>
              <a:t>No restrictions on operators</a:t>
            </a:r>
          </a:p>
          <a:p>
            <a:r>
              <a:rPr lang="en-US" sz="1600">
                <a:solidFill>
                  <a:schemeClr val="bg1"/>
                </a:solidFill>
                <a:latin typeface="Segoe UI" panose="020B0502040204020203" pitchFamily="34" charset="0"/>
                <a:cs typeface="Segoe UI" panose="020B0502040204020203" pitchFamily="34" charset="0"/>
              </a:rPr>
              <a:t>Side channel protection</a:t>
            </a:r>
            <a:endParaRPr lang="en-US" sz="110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BCD753CB-C202-476C-9532-8255ABA112C3}"/>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pic>
        <p:nvPicPr>
          <p:cNvPr id="4" name="Picture 3">
            <a:extLst>
              <a:ext uri="{FF2B5EF4-FFF2-40B4-BE49-F238E27FC236}">
                <a16:creationId xmlns:a16="http://schemas.microsoft.com/office/drawing/2014/main" id="{587F2E34-3191-49D9-97A7-D229F1A9895A}"/>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13217" y="1281203"/>
            <a:ext cx="376617" cy="375907"/>
          </a:xfrm>
          <a:prstGeom prst="rect">
            <a:avLst/>
          </a:prstGeom>
        </p:spPr>
      </p:pic>
    </p:spTree>
    <p:extLst>
      <p:ext uri="{BB962C8B-B14F-4D97-AF65-F5344CB8AC3E}">
        <p14:creationId xmlns:p14="http://schemas.microsoft.com/office/powerpoint/2010/main" val="688405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34"/>
                                        </p:tgtEl>
                                      </p:cBhvr>
                                    </p:animEffect>
                                    <p:set>
                                      <p:cBhvr>
                                        <p:cTn id="7" dur="1" fill="hold">
                                          <p:stCondLst>
                                            <p:cond delay="499"/>
                                          </p:stCondLst>
                                        </p:cTn>
                                        <p:tgtEl>
                                          <p:spTgt spid="43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500"/>
                                        <p:tgtEl>
                                          <p:spTgt spid="441"/>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500"/>
                                        <p:tgtEl>
                                          <p:spTgt spid="4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3"/>
                                        </p:tgtEl>
                                        <p:attrNameLst>
                                          <p:attrName>style.visibility</p:attrName>
                                        </p:attrNameLst>
                                      </p:cBhvr>
                                      <p:to>
                                        <p:strVal val="visible"/>
                                      </p:to>
                                    </p:set>
                                    <p:animEffect transition="in" filter="fade">
                                      <p:cBhvr>
                                        <p:cTn id="18" dur="500"/>
                                        <p:tgtEl>
                                          <p:spTgt spid="4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4"/>
                                        </p:tgtEl>
                                        <p:attrNameLst>
                                          <p:attrName>style.visibility</p:attrName>
                                        </p:attrNameLst>
                                      </p:cBhvr>
                                      <p:to>
                                        <p:strVal val="visible"/>
                                      </p:to>
                                    </p:set>
                                    <p:animEffect transition="in" filter="fade">
                                      <p:cBhvr>
                                        <p:cTn id="21" dur="500"/>
                                        <p:tgtEl>
                                          <p:spTgt spid="4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8"/>
                                        </p:tgtEl>
                                        <p:attrNameLst>
                                          <p:attrName>style.visibility</p:attrName>
                                        </p:attrNameLst>
                                      </p:cBhvr>
                                      <p:to>
                                        <p:strVal val="visible"/>
                                      </p:to>
                                    </p:set>
                                    <p:animEffect transition="in" filter="fade">
                                      <p:cBhvr>
                                        <p:cTn id="26" dur="500"/>
                                        <p:tgtEl>
                                          <p:spTgt spid="438"/>
                                        </p:tgtEl>
                                      </p:cBhvr>
                                    </p:animEffect>
                                  </p:childTnLst>
                                </p:cTn>
                              </p:par>
                              <p:par>
                                <p:cTn id="27" presetID="10" presetClass="exit" presetSubtype="0" fill="hold" grpId="1" nodeType="withEffect">
                                  <p:stCondLst>
                                    <p:cond delay="0"/>
                                  </p:stCondLst>
                                  <p:childTnLst>
                                    <p:animEffect transition="out" filter="fade">
                                      <p:cBhvr>
                                        <p:cTn id="28" dur="500"/>
                                        <p:tgtEl>
                                          <p:spTgt spid="444"/>
                                        </p:tgtEl>
                                      </p:cBhvr>
                                    </p:animEffect>
                                    <p:set>
                                      <p:cBhvr>
                                        <p:cTn id="29" dur="1" fill="hold">
                                          <p:stCondLst>
                                            <p:cond delay="499"/>
                                          </p:stCondLst>
                                        </p:cTn>
                                        <p:tgtEl>
                                          <p:spTgt spid="4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444"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4388C3-EF09-4673-BB8B-ECD5C431E912}"/>
              </a:ext>
            </a:extLst>
          </p:cNvPr>
          <p:cNvGrpSpPr/>
          <p:nvPr/>
        </p:nvGrpSpPr>
        <p:grpSpPr>
          <a:xfrm>
            <a:off x="7608892" y="1405230"/>
            <a:ext cx="3222616" cy="3703096"/>
            <a:chOff x="7608892" y="1405230"/>
            <a:chExt cx="3222616" cy="3703096"/>
          </a:xfrm>
        </p:grpSpPr>
        <p:grpSp>
          <p:nvGrpSpPr>
            <p:cNvPr id="6" name="Group 5">
              <a:extLst>
                <a:ext uri="{FF2B5EF4-FFF2-40B4-BE49-F238E27FC236}">
                  <a16:creationId xmlns:a16="http://schemas.microsoft.com/office/drawing/2014/main" id="{97BA7EAB-5646-44FC-8B70-2044C07CB9B6}"/>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81E54CAA-DCBE-4485-B017-4A7A5D5ECDB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17A16E4-C142-4778-96FE-C3A216AE8D16}"/>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6313A04E-2E8A-4879-98D8-FDBEC6A84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2CB0DD07-4092-42EF-ACD9-39F2A6C5ED3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8430A9DC-4AC0-4D44-8D89-49D19B81CB5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7B9F477E-5A01-4B86-9064-749A5C112926}"/>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Hands-on lab</a:t>
            </a:r>
            <a:br>
              <a:rPr lang="en-US"/>
            </a:br>
            <a:br>
              <a:rPr lang="en-US"/>
            </a:br>
            <a:r>
              <a:rPr lang="en-US" sz="3600" spc="-102">
                <a:solidFill>
                  <a:schemeClr val="tx1">
                    <a:lumMod val="50000"/>
                  </a:schemeClr>
                </a:solidFill>
                <a:latin typeface="Segoe UI" panose="020B0502040204020203" pitchFamily="34" charset="0"/>
                <a:cs typeface="Segoe UI" panose="020B0502040204020203" pitchFamily="34" charset="0"/>
              </a:rPr>
              <a:t>This is the time to get your hands a bit dirty with the keyboard! ;-)</a:t>
            </a:r>
          </a:p>
        </p:txBody>
      </p:sp>
      <p:sp>
        <p:nvSpPr>
          <p:cNvPr id="2" name="Title 3">
            <a:extLst>
              <a:ext uri="{FF2B5EF4-FFF2-40B4-BE49-F238E27FC236}">
                <a16:creationId xmlns:a16="http://schemas.microsoft.com/office/drawing/2014/main" id="{B2E05B4B-6F6D-4AEE-A8BE-D007F1132934}"/>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71916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Introducing the hands-on lab</a:t>
            </a:r>
          </a:p>
        </p:txBody>
      </p:sp>
      <p:sp>
        <p:nvSpPr>
          <p:cNvPr id="3" name="Espace réservé du texte 2"/>
          <p:cNvSpPr>
            <a:spLocks noGrp="1"/>
          </p:cNvSpPr>
          <p:nvPr>
            <p:ph type="body" sz="quarter" idx="10"/>
          </p:nvPr>
        </p:nvSpPr>
        <p:spPr>
          <a:xfrm>
            <a:off x="274638" y="1212849"/>
            <a:ext cx="7437072" cy="5541911"/>
          </a:xfrm>
        </p:spPr>
        <p:txBody>
          <a:bodyPr>
            <a:normAutofit/>
          </a:bodyPr>
          <a:lstStyle/>
          <a:p>
            <a:pPr lvl="0"/>
            <a:r>
              <a:rPr lang="en-US" dirty="0"/>
              <a:t>Lab objectives</a:t>
            </a:r>
          </a:p>
          <a:p>
            <a:pPr marL="514350" lvl="2" indent="-285750">
              <a:buFont typeface="Arial" panose="020B0604020202020204" pitchFamily="34" charset="0"/>
              <a:buChar char="•"/>
              <a:defRPr/>
            </a:pPr>
            <a:r>
              <a:rPr lang="en-US" dirty="0">
                <a:effectLst/>
                <a:latin typeface="Segoe UI" panose="020B0502040204020203" pitchFamily="34" charset="0"/>
                <a:ea typeface="Segoe UI" panose="020B0502040204020203" pitchFamily="34" charset="0"/>
                <a:cs typeface="Times New Roman" panose="02020603050405020304" pitchFamily="18" charset="0"/>
              </a:rPr>
              <a:t>Further learn about to make your applications more secure by leveraging </a:t>
            </a:r>
            <a:r>
              <a:rPr lang="en-US" u="sng" dirty="0">
                <a:solidFill>
                  <a:srgbClr val="0078D7"/>
                </a:solidFill>
                <a:effectLst/>
                <a:latin typeface="Segoe UI" panose="020B0502040204020203" pitchFamily="34" charset="0"/>
                <a:ea typeface="Segoe UI" panose="020B0502040204020203" pitchFamily="34" charset="0"/>
                <a:cs typeface="Times New Roman" panose="02020603050405020304" pitchFamily="18" charset="0"/>
                <a:hlinkClick r:id="rId3"/>
              </a:rPr>
              <a:t>Azure Confidential Computing</a:t>
            </a:r>
            <a:r>
              <a:rPr lang="fr-FR" dirty="0"/>
              <a:t> (ACC) </a:t>
            </a:r>
          </a:p>
          <a:p>
            <a:pPr marL="742950" lvl="3" indent="-285750">
              <a:buFont typeface="Arial" panose="020B0604020202020204" pitchFamily="34" charset="0"/>
              <a:buChar char="•"/>
              <a:defRPr/>
            </a:pPr>
            <a:r>
              <a:rPr lang="en-US" dirty="0"/>
              <a:t>Development of new vs. refactored applications vs. “Lift &amp; Shift” model for existing applications</a:t>
            </a:r>
            <a:endParaRPr lang="fr-FR" dirty="0"/>
          </a:p>
          <a:p>
            <a:pPr marL="514350" lvl="2" indent="-285750">
              <a:buFont typeface="Arial" panose="020B0604020202020204" pitchFamily="34" charset="0"/>
              <a:buChar char="•"/>
              <a:defRPr/>
            </a:pPr>
            <a:r>
              <a:rPr lang="en-US" dirty="0"/>
              <a:t>All of the above through as series of 4 core exercises:</a:t>
            </a:r>
          </a:p>
          <a:p>
            <a:pPr marL="742950" lvl="3" indent="-285750">
              <a:buFont typeface="Arial" panose="020B0604020202020204" pitchFamily="34" charset="0"/>
              <a:buChar char="•"/>
              <a:defRPr/>
            </a:pPr>
            <a:r>
              <a:rPr lang="en-US" dirty="0"/>
              <a:t>Install a (cross-platform) development environment</a:t>
            </a:r>
          </a:p>
          <a:p>
            <a:pPr marL="742950" lvl="3" indent="-285750">
              <a:buFont typeface="Arial" panose="020B0604020202020204" pitchFamily="34" charset="0"/>
              <a:buChar char="•"/>
              <a:defRPr/>
            </a:pPr>
            <a:r>
              <a:rPr lang="en-US" dirty="0"/>
              <a:t>Master the basics</a:t>
            </a:r>
          </a:p>
          <a:p>
            <a:pPr marL="742950" lvl="3" indent="-285750">
              <a:buFont typeface="Arial" panose="020B0604020202020204" pitchFamily="34" charset="0"/>
              <a:buChar char="•"/>
              <a:defRPr/>
            </a:pPr>
            <a:r>
              <a:rPr lang="en-US" dirty="0"/>
              <a:t>Lift and shift a complete app</a:t>
            </a:r>
          </a:p>
          <a:p>
            <a:pPr marL="742950" lvl="3" indent="-285750">
              <a:buFont typeface="Arial" panose="020B0604020202020204" pitchFamily="34" charset="0"/>
              <a:buChar char="•"/>
              <a:defRPr/>
            </a:pPr>
            <a:r>
              <a:rPr lang="en-US" dirty="0"/>
              <a:t>Attest an enclave</a:t>
            </a:r>
          </a:p>
          <a:p>
            <a:pPr lvl="0">
              <a:spcBef>
                <a:spcPts val="1800"/>
              </a:spcBef>
            </a:pPr>
            <a:r>
              <a:rPr lang="en-US" dirty="0"/>
              <a:t>Lab philosophy: not a complete set of detailed step-by-step instructions but rather an opportunity to leverage like in the "real life":</a:t>
            </a:r>
          </a:p>
          <a:p>
            <a:pPr marL="514350" lvl="2" indent="-285750">
              <a:buFont typeface="Arial" panose="020B0604020202020204" pitchFamily="34" charset="0"/>
              <a:buChar char="•"/>
              <a:defRPr/>
            </a:pPr>
            <a:r>
              <a:rPr lang="en-US" dirty="0"/>
              <a:t>Existing documents, and more especially the series of developer guides “Embracing as a developer the new perspectives of Confidential Computing” (see next slide)</a:t>
            </a:r>
          </a:p>
          <a:p>
            <a:pPr marL="514350" lvl="2" indent="-285750">
              <a:buFont typeface="Arial" panose="020B0604020202020204" pitchFamily="34" charset="0"/>
              <a:buChar char="•"/>
              <a:defRPr/>
            </a:pPr>
            <a:r>
              <a:rPr lang="en-US" dirty="0"/>
              <a:t>Specific GitHub repos and theirs (Mark Down) readme and quick starts</a:t>
            </a:r>
          </a:p>
          <a:p>
            <a:pPr marL="514350" lvl="2" indent="-285750">
              <a:buFont typeface="Arial" panose="020B0604020202020204" pitchFamily="34" charset="0"/>
              <a:buChar char="•"/>
              <a:defRPr/>
            </a:pPr>
            <a:r>
              <a:rPr lang="en-US" dirty="0"/>
              <a:t>Specific Web pages</a:t>
            </a:r>
          </a:p>
          <a:p>
            <a:pPr marL="514350" lvl="2" indent="-285750">
              <a:buFont typeface="Arial" panose="020B0604020202020204" pitchFamily="34" charset="0"/>
              <a:buChar char="•"/>
              <a:defRPr/>
            </a:pPr>
            <a:r>
              <a:rPr lang="fr-FR" dirty="0"/>
              <a:t>Etc.</a:t>
            </a:r>
          </a:p>
        </p:txBody>
      </p:sp>
      <p:pic>
        <p:nvPicPr>
          <p:cNvPr id="6" name="Picture 5">
            <a:extLst>
              <a:ext uri="{FF2B5EF4-FFF2-40B4-BE49-F238E27FC236}">
                <a16:creationId xmlns:a16="http://schemas.microsoft.com/office/drawing/2014/main" id="{BBF736C3-B193-4681-B2A4-38A4D132B0FC}"/>
              </a:ext>
            </a:extLst>
          </p:cNvPr>
          <p:cNvPicPr>
            <a:picLocks noChangeAspect="1"/>
          </p:cNvPicPr>
          <p:nvPr/>
        </p:nvPicPr>
        <p:blipFill>
          <a:blip r:embed="rId4"/>
          <a:stretch>
            <a:fillRect/>
          </a:stretch>
        </p:blipFill>
        <p:spPr>
          <a:xfrm>
            <a:off x="7815347" y="1157999"/>
            <a:ext cx="4019603" cy="52167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9819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a:t>A series of guides on Confidential Computing, and Trusted Execution Environments (TEEs) to get started and share</a:t>
            </a:r>
            <a:endParaRPr lang="en-US"/>
          </a:p>
          <a:p>
            <a:pPr lvl="1"/>
            <a:r>
              <a:rPr lang="fr-FR" sz="1840">
                <a:hlinkClick r:id="rId3"/>
              </a:rPr>
              <a:t>https://aka.ms/CCDevGuides</a:t>
            </a:r>
            <a:r>
              <a:rPr lang="fr-FR" sz="1840"/>
              <a:t>  </a:t>
            </a:r>
          </a:p>
        </p:txBody>
      </p:sp>
      <p:sp>
        <p:nvSpPr>
          <p:cNvPr id="13" name="TextBox 12">
            <a:extLst>
              <a:ext uri="{FF2B5EF4-FFF2-40B4-BE49-F238E27FC236}">
                <a16:creationId xmlns:a16="http://schemas.microsoft.com/office/drawing/2014/main" id="{7BFDEA7D-1CF5-4F9C-B7BA-E600301A072D}"/>
              </a:ext>
            </a:extLst>
          </p:cNvPr>
          <p:cNvSpPr txBox="1"/>
          <p:nvPr/>
        </p:nvSpPr>
        <p:spPr>
          <a:xfrm>
            <a:off x="11195436" y="2233958"/>
            <a:ext cx="504671" cy="683264"/>
          </a:xfrm>
          <a:prstGeom prst="rect">
            <a:avLst/>
          </a:prstGeom>
          <a:noFill/>
        </p:spPr>
        <p:txBody>
          <a:bodyPr wrap="square" lIns="182880" tIns="146304" rIns="182880" bIns="146304" rtlCol="0">
            <a:spAutoFit/>
          </a:bodyPr>
          <a:lstStyle/>
          <a:p>
            <a:pPr>
              <a:lnSpc>
                <a:spcPct val="90000"/>
              </a:lnSpc>
              <a:spcAft>
                <a:spcPts val="600"/>
              </a:spcAft>
            </a:pPr>
            <a:r>
              <a:rPr lang="fr-FR" sz="2800" b="1">
                <a:solidFill>
                  <a:schemeClr val="bg1"/>
                </a:solidFill>
                <a:latin typeface="+mj-lt"/>
              </a:rPr>
              <a:t>…</a:t>
            </a:r>
          </a:p>
        </p:txBody>
      </p:sp>
      <p:pic>
        <p:nvPicPr>
          <p:cNvPr id="5" name="Picture 4">
            <a:extLst>
              <a:ext uri="{FF2B5EF4-FFF2-40B4-BE49-F238E27FC236}">
                <a16:creationId xmlns:a16="http://schemas.microsoft.com/office/drawing/2014/main" id="{6828BC1E-8C76-43AC-B615-F1D7EBE5833E}"/>
              </a:ext>
            </a:extLst>
          </p:cNvPr>
          <p:cNvPicPr>
            <a:picLocks noChangeAspect="1"/>
          </p:cNvPicPr>
          <p:nvPr/>
        </p:nvPicPr>
        <p:blipFill>
          <a:blip r:embed="rId4"/>
          <a:stretch>
            <a:fillRect/>
          </a:stretch>
        </p:blipFill>
        <p:spPr>
          <a:xfrm>
            <a:off x="1238500" y="3116262"/>
            <a:ext cx="2608501" cy="3264101"/>
          </a:xfrm>
          <a:prstGeom prst="rect">
            <a:avLst/>
          </a:prstGeom>
          <a:effectLst>
            <a:outerShdw blurRad="50800" dist="38100" dir="2700000" algn="tl" rotWithShape="0">
              <a:prstClr val="black">
                <a:alpha val="40000"/>
              </a:prstClr>
            </a:outerShdw>
          </a:effectLst>
        </p:spPr>
      </p:pic>
      <p:pic>
        <p:nvPicPr>
          <p:cNvPr id="7" name="Picture 6">
            <a:extLst>
              <a:ext uri="{FF2B5EF4-FFF2-40B4-BE49-F238E27FC236}">
                <a16:creationId xmlns:a16="http://schemas.microsoft.com/office/drawing/2014/main" id="{8F4AC79F-40F2-4482-A9A0-D116C3F26639}"/>
              </a:ext>
            </a:extLst>
          </p:cNvPr>
          <p:cNvPicPr>
            <a:picLocks noChangeAspect="1"/>
          </p:cNvPicPr>
          <p:nvPr/>
        </p:nvPicPr>
        <p:blipFill>
          <a:blip r:embed="rId5"/>
          <a:stretch>
            <a:fillRect/>
          </a:stretch>
        </p:blipFill>
        <p:spPr>
          <a:xfrm>
            <a:off x="9473842" y="3103763"/>
            <a:ext cx="2608501" cy="3284335"/>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E2D4D40B-34E8-430B-9F9B-47446EE02197}"/>
              </a:ext>
            </a:extLst>
          </p:cNvPr>
          <p:cNvSpPr/>
          <p:nvPr/>
        </p:nvSpPr>
        <p:spPr bwMode="auto">
          <a:xfrm>
            <a:off x="9473842" y="3103764"/>
            <a:ext cx="2608501" cy="3289096"/>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926937DC-5F06-45A7-9D2A-2BAE63CFBF50}"/>
              </a:ext>
            </a:extLst>
          </p:cNvPr>
          <p:cNvSpPr txBox="1"/>
          <p:nvPr/>
        </p:nvSpPr>
        <p:spPr>
          <a:xfrm>
            <a:off x="9581735" y="4725904"/>
            <a:ext cx="2624672" cy="630259"/>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Coming soon</a:t>
            </a:r>
            <a:r>
              <a:rPr lang="fr-FR" sz="2400" dirty="0">
                <a:solidFill>
                  <a:schemeClr val="bg1"/>
                </a:solidFill>
              </a:rPr>
              <a:t>…</a:t>
            </a:r>
          </a:p>
        </p:txBody>
      </p:sp>
      <p:pic>
        <p:nvPicPr>
          <p:cNvPr id="20" name="Picture 19">
            <a:extLst>
              <a:ext uri="{FF2B5EF4-FFF2-40B4-BE49-F238E27FC236}">
                <a16:creationId xmlns:a16="http://schemas.microsoft.com/office/drawing/2014/main" id="{C43FC7FF-2C07-4E15-8935-BB4B45837689}"/>
              </a:ext>
            </a:extLst>
          </p:cNvPr>
          <p:cNvPicPr>
            <a:picLocks noChangeAspect="1"/>
          </p:cNvPicPr>
          <p:nvPr/>
        </p:nvPicPr>
        <p:blipFill>
          <a:blip r:embed="rId6"/>
          <a:stretch>
            <a:fillRect/>
          </a:stretch>
        </p:blipFill>
        <p:spPr>
          <a:xfrm>
            <a:off x="4038036" y="3116262"/>
            <a:ext cx="2526868" cy="3276598"/>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AFC31D92-6A16-4984-8CC7-C07F326A5EBA}"/>
              </a:ext>
            </a:extLst>
          </p:cNvPr>
          <p:cNvPicPr>
            <a:picLocks noChangeAspect="1"/>
          </p:cNvPicPr>
          <p:nvPr/>
        </p:nvPicPr>
        <p:blipFill>
          <a:blip r:embed="rId7"/>
          <a:stretch>
            <a:fillRect/>
          </a:stretch>
        </p:blipFill>
        <p:spPr>
          <a:xfrm>
            <a:off x="6755939" y="3116262"/>
            <a:ext cx="2526868" cy="328243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070949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30967" y="1414411"/>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32079" y="2705174"/>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3"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204941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675A0-0301-470D-A77A-12B508600EB3}"/>
              </a:ext>
            </a:extLst>
          </p:cNvPr>
          <p:cNvSpPr/>
          <p:nvPr/>
        </p:nvSpPr>
        <p:spPr>
          <a:xfrm>
            <a:off x="2113781" y="2921198"/>
            <a:ext cx="8646983" cy="707886"/>
          </a:xfrm>
          <a:prstGeom prst="rect">
            <a:avLst/>
          </a:prstGeom>
        </p:spPr>
        <p:txBody>
          <a:bodyPr wrap="none">
            <a:spAutoFit/>
          </a:bodyPr>
          <a:lstStyle/>
          <a:p>
            <a:r>
              <a:rPr lang="fr-FR" sz="4000" spc="-147" dirty="0">
                <a:ln w="3175">
                  <a:noFill/>
                </a:ln>
                <a:solidFill>
                  <a:schemeClr val="bg1"/>
                </a:solidFill>
                <a:latin typeface="Segoe UI Semibold" panose="020B0702040204020203" pitchFamily="34" charset="0"/>
                <a:cs typeface="Segoe UI Semibold" panose="020B0702040204020203" pitchFamily="34" charset="0"/>
              </a:rPr>
              <a:t>https://aka.ms/DataInUseProtectionWS</a:t>
            </a:r>
            <a:endParaRPr lang="en-US" sz="4000" spc="-147" dirty="0">
              <a:ln w="3175">
                <a:noFill/>
              </a:ln>
              <a:solidFill>
                <a:schemeClr val="bg1"/>
              </a:solidFill>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8A5354FA-AB3D-4A7C-A657-664E77508E3B}"/>
              </a:ext>
            </a:extLst>
          </p:cNvPr>
          <p:cNvSpPr>
            <a:spLocks noChangeArrowheads="1"/>
          </p:cNvSpPr>
          <p:nvPr/>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noProof="1">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3" name="Rectangle 12">
            <a:extLst>
              <a:ext uri="{FF2B5EF4-FFF2-40B4-BE49-F238E27FC236}">
                <a16:creationId xmlns:a16="http://schemas.microsoft.com/office/drawing/2014/main" id="{92A95FC5-2AE9-4B67-8900-4340BA46D08A}"/>
              </a:ext>
            </a:extLst>
          </p:cNvPr>
          <p:cNvSpPr/>
          <p:nvPr/>
        </p:nvSpPr>
        <p:spPr>
          <a:xfrm>
            <a:off x="426204" y="5733369"/>
            <a:ext cx="2130384" cy="369332"/>
          </a:xfrm>
          <a:prstGeom prst="rect">
            <a:avLst/>
          </a:prstGeom>
        </p:spPr>
        <p:txBody>
          <a:bodyPr wrap="square">
            <a:spAutoFit/>
          </a:bodyPr>
          <a:lstStyle/>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1D9D0792-C580-4A3E-9120-12304E22023F}"/>
              </a:ext>
            </a:extLst>
          </p:cNvPr>
          <p:cNvGrpSpPr/>
          <p:nvPr/>
        </p:nvGrpSpPr>
        <p:grpSpPr>
          <a:xfrm>
            <a:off x="512485" y="5393093"/>
            <a:ext cx="668631" cy="310109"/>
            <a:chOff x="4799902" y="2538784"/>
            <a:chExt cx="3223641" cy="1575159"/>
          </a:xfrm>
        </p:grpSpPr>
        <p:pic>
          <p:nvPicPr>
            <p:cNvPr id="15" name="Picture 14" descr="A close up of a logo&#10;&#10;Description automatically generated">
              <a:extLst>
                <a:ext uri="{FF2B5EF4-FFF2-40B4-BE49-F238E27FC236}">
                  <a16:creationId xmlns:a16="http://schemas.microsoft.com/office/drawing/2014/main" id="{9DF0C31C-A9BD-46E8-A8E9-A28E92FDED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6" name="Picture 15" descr="A close up of a logo&#10;&#10;Description automatically generated">
              <a:extLst>
                <a:ext uri="{FF2B5EF4-FFF2-40B4-BE49-F238E27FC236}">
                  <a16:creationId xmlns:a16="http://schemas.microsoft.com/office/drawing/2014/main" id="{546801AF-0A02-42F9-990D-A2C3465D522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10273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6061977" y="1684659"/>
            <a:ext cx="3775713"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Traditional Execution Environment</a:t>
            </a:r>
          </a:p>
        </p:txBody>
      </p:sp>
    </p:spTree>
    <p:extLst>
      <p:ext uri="{BB962C8B-B14F-4D97-AF65-F5344CB8AC3E}">
        <p14:creationId xmlns:p14="http://schemas.microsoft.com/office/powerpoint/2010/main" val="1383583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Trusted Execution Environment (TEE) onboarded within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3211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569175" y="1684659"/>
            <a:ext cx="6761338"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a:t>
            </a:r>
            <a:r>
              <a:rPr kumimoji="0" lang="fr-FR" sz="1600" b="0" i="0" u="none" strike="noStrike" kern="1200" cap="none" spc="0" normalizeH="0" baseline="0" noProof="0" dirty="0">
                <a:ln>
                  <a:noFill/>
                </a:ln>
                <a:solidFill>
                  <a:srgbClr val="505050">
                    <a:lumMod val="50000"/>
                  </a:srgbClr>
                </a:solidFill>
                <a:effectLst/>
                <a:uLnTx/>
                <a:uFillTx/>
                <a:ea typeface="+mn-ea"/>
                <a:cs typeface="+mn-cs"/>
              </a:rPr>
              <a:t>Data</a:t>
            </a:r>
            <a:endParaRPr kumimoji="0" lang="fr-FR" sz="1600" b="0" i="0" u="none" strike="noStrike" kern="1200" cap="none" spc="0" normalizeH="0" baseline="0" noProof="0">
              <a:ln>
                <a:noFill/>
              </a:ln>
              <a:solidFill>
                <a:srgbClr val="505050">
                  <a:lumMod val="50000"/>
                </a:srgbClr>
              </a:solidFill>
              <a:effectLst/>
              <a:uLnTx/>
              <a:uFillTx/>
              <a:ea typeface="+mn-ea"/>
              <a:cs typeface="+mn-cs"/>
            </a:endParaRP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911275"/>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p:txBody>
      </p:sp>
      <p:pic>
        <p:nvPicPr>
          <p:cNvPr id="33" name="Picture 32">
            <a:extLst>
              <a:ext uri="{FF2B5EF4-FFF2-40B4-BE49-F238E27FC236}">
                <a16:creationId xmlns:a16="http://schemas.microsoft.com/office/drawing/2014/main" id="{69A81142-72E2-46F5-A289-A538AE8784E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37498056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148263"/>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38" name="Picture 37">
            <a:extLst>
              <a:ext uri="{FF2B5EF4-FFF2-40B4-BE49-F238E27FC236}">
                <a16:creationId xmlns:a16="http://schemas.microsoft.com/office/drawing/2014/main" id="{52C5CB3B-6B45-4568-8FCD-286C4313302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1682638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385251"/>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full access to app memory</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20" name="Picture 19">
            <a:extLst>
              <a:ext uri="{FF2B5EF4-FFF2-40B4-BE49-F238E27FC236}">
                <a16:creationId xmlns:a16="http://schemas.microsoft.com/office/drawing/2014/main" id="{89DA4BFD-2893-41DB-8139-FDEFD6FD7FB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5905964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high-level HW/SW picture</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7" name="object 2">
            <a:extLst>
              <a:ext uri="{FF2B5EF4-FFF2-40B4-BE49-F238E27FC236}">
                <a16:creationId xmlns:a16="http://schemas.microsoft.com/office/drawing/2014/main" id="{A86F5304-166A-4D5E-980F-344E27F72BD8}"/>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solidFill>
            <a:srgbClr val="C0C0C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29" name="object 3">
            <a:extLst>
              <a:ext uri="{FF2B5EF4-FFF2-40B4-BE49-F238E27FC236}">
                <a16:creationId xmlns:a16="http://schemas.microsoft.com/office/drawing/2014/main" id="{A48B924C-BAEA-4D28-9AF3-09227764F1DC}"/>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ln w="25908">
            <a:solidFill>
              <a:srgbClr val="7993A4"/>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1" name="object 4">
            <a:extLst>
              <a:ext uri="{FF2B5EF4-FFF2-40B4-BE49-F238E27FC236}">
                <a16:creationId xmlns:a16="http://schemas.microsoft.com/office/drawing/2014/main" id="{931B75FB-EC2B-4FE6-94C9-9C4FF9CC99DD}"/>
              </a:ext>
            </a:extLst>
          </p:cNvPr>
          <p:cNvSpPr txBox="1"/>
          <p:nvPr/>
        </p:nvSpPr>
        <p:spPr>
          <a:xfrm>
            <a:off x="5480885" y="5017874"/>
            <a:ext cx="1148515" cy="289823"/>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800" b="0" i="0" u="none" strike="noStrike" kern="1200" cap="none" spc="40" normalizeH="0" baseline="0" noProof="0">
                <a:ln>
                  <a:noFill/>
                </a:ln>
                <a:solidFill>
                  <a:srgbClr val="333333"/>
                </a:solidFill>
                <a:effectLst/>
                <a:uLnTx/>
                <a:uFillTx/>
                <a:ea typeface="+mn-ea"/>
                <a:cs typeface="Calibri"/>
              </a:rPr>
              <a:t>P</a:t>
            </a:r>
            <a:r>
              <a:rPr kumimoji="0" lang="fr-FR" sz="1800" b="0" i="0" u="none" strike="noStrike" kern="1200" cap="none" spc="5" normalizeH="0" baseline="0" noProof="0">
                <a:ln>
                  <a:noFill/>
                </a:ln>
                <a:solidFill>
                  <a:srgbClr val="333333"/>
                </a:solidFill>
                <a:effectLst/>
                <a:uLnTx/>
                <a:uFillTx/>
                <a:ea typeface="+mn-ea"/>
                <a:cs typeface="Calibri"/>
              </a:rPr>
              <a:t>l</a:t>
            </a:r>
            <a:r>
              <a:rPr kumimoji="0" lang="fr-FR" sz="1800" b="0" i="0" u="none" strike="noStrike" kern="1200" cap="none" spc="-5" normalizeH="0" baseline="0" noProof="0">
                <a:ln>
                  <a:noFill/>
                </a:ln>
                <a:solidFill>
                  <a:srgbClr val="333333"/>
                </a:solidFill>
                <a:effectLst/>
                <a:uLnTx/>
                <a:uFillTx/>
                <a:ea typeface="+mn-ea"/>
                <a:cs typeface="Calibri"/>
              </a:rPr>
              <a:t>a</a:t>
            </a:r>
            <a:r>
              <a:rPr kumimoji="0" lang="fr-FR" sz="1800" b="0" i="0" u="none" strike="noStrike" kern="1200" cap="none" spc="90" normalizeH="0" baseline="0" noProof="0">
                <a:ln>
                  <a:noFill/>
                </a:ln>
                <a:solidFill>
                  <a:srgbClr val="333333"/>
                </a:solidFill>
                <a:effectLst/>
                <a:uLnTx/>
                <a:uFillTx/>
                <a:ea typeface="+mn-ea"/>
                <a:cs typeface="Calibri"/>
              </a:rPr>
              <a:t>t</a:t>
            </a:r>
            <a:r>
              <a:rPr kumimoji="0" lang="fr-FR" sz="1800" b="0" i="0" u="none" strike="noStrike" kern="1200" cap="none" spc="50" normalizeH="0" baseline="0" noProof="0">
                <a:ln>
                  <a:noFill/>
                </a:ln>
                <a:solidFill>
                  <a:srgbClr val="333333"/>
                </a:solidFill>
                <a:effectLst/>
                <a:uLnTx/>
                <a:uFillTx/>
                <a:ea typeface="+mn-ea"/>
                <a:cs typeface="Calibri"/>
              </a:rPr>
              <a:t>f</a:t>
            </a:r>
            <a:r>
              <a:rPr kumimoji="0" lang="fr-FR" sz="1800" b="0" i="0" u="none" strike="noStrike" kern="1200" cap="none" spc="-10" normalizeH="0" baseline="0" noProof="0">
                <a:ln>
                  <a:noFill/>
                </a:ln>
                <a:solidFill>
                  <a:srgbClr val="333333"/>
                </a:solidFill>
                <a:effectLst/>
                <a:uLnTx/>
                <a:uFillTx/>
                <a:ea typeface="+mn-ea"/>
                <a:cs typeface="Calibri"/>
              </a:rPr>
              <a:t>orm</a:t>
            </a:r>
            <a:endParaRPr kumimoji="0" lang="fr-FR" sz="1800" b="0" i="0" u="none" strike="noStrike" kern="1200" cap="none" spc="0" normalizeH="0" baseline="0" noProof="0">
              <a:ln>
                <a:noFill/>
              </a:ln>
              <a:solidFill>
                <a:srgbClr val="FFFFFF"/>
              </a:solidFill>
              <a:effectLst/>
              <a:uLnTx/>
              <a:uFillTx/>
              <a:ea typeface="+mn-ea"/>
              <a:cs typeface="Calibri"/>
            </a:endParaRPr>
          </a:p>
        </p:txBody>
      </p:sp>
      <p:sp>
        <p:nvSpPr>
          <p:cNvPr id="33" name="object 6">
            <a:extLst>
              <a:ext uri="{FF2B5EF4-FFF2-40B4-BE49-F238E27FC236}">
                <a16:creationId xmlns:a16="http://schemas.microsoft.com/office/drawing/2014/main" id="{4C1C8699-3E42-4B92-980B-8BCC97B0A84E}"/>
              </a:ext>
            </a:extLst>
          </p:cNvPr>
          <p:cNvSpPr/>
          <p:nvPr/>
        </p:nvSpPr>
        <p:spPr>
          <a:xfrm>
            <a:off x="7394522" y="5453738"/>
            <a:ext cx="914400" cy="675640"/>
          </a:xfrm>
          <a:custGeom>
            <a:avLst/>
            <a:gdLst/>
            <a:ahLst/>
            <a:cxnLst/>
            <a:rect l="l" t="t" r="r" b="b"/>
            <a:pathLst>
              <a:path w="914400" h="675639">
                <a:moveTo>
                  <a:pt x="0" y="675132"/>
                </a:moveTo>
                <a:lnTo>
                  <a:pt x="914400" y="675132"/>
                </a:lnTo>
                <a:lnTo>
                  <a:pt x="914400" y="0"/>
                </a:lnTo>
                <a:lnTo>
                  <a:pt x="0" y="0"/>
                </a:lnTo>
                <a:lnTo>
                  <a:pt x="0" y="675132"/>
                </a:lnTo>
                <a:close/>
              </a:path>
            </a:pathLst>
          </a:custGeom>
          <a:solidFill>
            <a:srgbClr val="80000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5" name="object 7">
            <a:extLst>
              <a:ext uri="{FF2B5EF4-FFF2-40B4-BE49-F238E27FC236}">
                <a16:creationId xmlns:a16="http://schemas.microsoft.com/office/drawing/2014/main" id="{3C5470B4-B545-46A3-A295-91871A5C8E89}"/>
              </a:ext>
            </a:extLst>
          </p:cNvPr>
          <p:cNvSpPr txBox="1"/>
          <p:nvPr/>
        </p:nvSpPr>
        <p:spPr>
          <a:xfrm>
            <a:off x="7394522" y="5453738"/>
            <a:ext cx="914400" cy="493084"/>
          </a:xfrm>
          <a:prstGeom prst="rect">
            <a:avLst/>
          </a:prstGeom>
          <a:ln w="25907">
            <a:solidFill>
              <a:srgbClr val="00946E"/>
            </a:solidFill>
          </a:ln>
        </p:spPr>
        <p:txBody>
          <a:bodyPr vert="horz" wrap="square" lIns="0" tIns="183515" rIns="0" bIns="0" rtlCol="0">
            <a:spAutoFit/>
          </a:bodyPr>
          <a:lstStyle/>
          <a:p>
            <a:pPr marL="102870" marR="0" lvl="0" indent="0" algn="l" defTabSz="932742" rtl="0" eaLnBrk="1" fontAlgn="auto" latinLnBrk="0" hangingPunct="1">
              <a:lnSpc>
                <a:spcPct val="100000"/>
              </a:lnSpc>
              <a:spcBef>
                <a:spcPts val="1445"/>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EPCM</a:t>
            </a:r>
            <a:endParaRPr kumimoji="0" lang="fr-FR" sz="2000" b="0" i="0" u="none" strike="noStrike" kern="1200" cap="none" spc="0" normalizeH="0" baseline="0" noProof="0">
              <a:ln>
                <a:noFill/>
              </a:ln>
              <a:solidFill>
                <a:srgbClr val="FFFFFF"/>
              </a:solidFill>
              <a:effectLst/>
              <a:uLnTx/>
              <a:uFillTx/>
              <a:ea typeface="+mn-ea"/>
              <a:cs typeface="Verdana"/>
            </a:endParaRPr>
          </a:p>
        </p:txBody>
      </p:sp>
      <p:sp>
        <p:nvSpPr>
          <p:cNvPr id="37" name="object 8">
            <a:extLst>
              <a:ext uri="{FF2B5EF4-FFF2-40B4-BE49-F238E27FC236}">
                <a16:creationId xmlns:a16="http://schemas.microsoft.com/office/drawing/2014/main" id="{B3D6EB2B-1EA7-4707-8327-2F7EF0DA299A}"/>
              </a:ext>
            </a:extLst>
          </p:cNvPr>
          <p:cNvSpPr txBox="1"/>
          <p:nvPr/>
        </p:nvSpPr>
        <p:spPr>
          <a:xfrm>
            <a:off x="5126810" y="5618585"/>
            <a:ext cx="518795" cy="33083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a:t>
            </a:r>
            <a:r>
              <a:rPr kumimoji="0" lang="fr-FR" sz="2000" b="0" i="0" u="none" strike="noStrike" kern="1200" cap="none" spc="0" normalizeH="0" baseline="0" noProof="0">
                <a:ln>
                  <a:noFill/>
                </a:ln>
                <a:solidFill>
                  <a:srgbClr val="FFFFFF"/>
                </a:solidFill>
                <a:effectLst/>
                <a:uLnTx/>
                <a:uFillTx/>
                <a:ea typeface="+mn-ea"/>
                <a:cs typeface="Verdana"/>
              </a:rPr>
              <a:t>PC</a:t>
            </a:r>
          </a:p>
        </p:txBody>
      </p:sp>
      <p:sp>
        <p:nvSpPr>
          <p:cNvPr id="39" name="object 9">
            <a:extLst>
              <a:ext uri="{FF2B5EF4-FFF2-40B4-BE49-F238E27FC236}">
                <a16:creationId xmlns:a16="http://schemas.microsoft.com/office/drawing/2014/main" id="{30A30A1B-ED05-410B-889C-AA724E197788}"/>
              </a:ext>
            </a:extLst>
          </p:cNvPr>
          <p:cNvSpPr txBox="1"/>
          <p:nvPr/>
        </p:nvSpPr>
        <p:spPr>
          <a:xfrm>
            <a:off x="4818961" y="2242670"/>
            <a:ext cx="1064260" cy="560410"/>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765"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a:t>SGX User  Runtime</a:t>
            </a:r>
          </a:p>
        </p:txBody>
      </p:sp>
      <p:sp>
        <p:nvSpPr>
          <p:cNvPr id="41" name="object 10">
            <a:extLst>
              <a:ext uri="{FF2B5EF4-FFF2-40B4-BE49-F238E27FC236}">
                <a16:creationId xmlns:a16="http://schemas.microsoft.com/office/drawing/2014/main" id="{AAFF9950-EDF8-43F8-8B49-EA44F8E3F226}"/>
              </a:ext>
            </a:extLst>
          </p:cNvPr>
          <p:cNvSpPr txBox="1"/>
          <p:nvPr/>
        </p:nvSpPr>
        <p:spPr>
          <a:xfrm>
            <a:off x="4796102" y="1211262"/>
            <a:ext cx="1114425"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p>
        </p:txBody>
      </p:sp>
      <p:sp>
        <p:nvSpPr>
          <p:cNvPr id="43" name="object 11">
            <a:extLst>
              <a:ext uri="{FF2B5EF4-FFF2-40B4-BE49-F238E27FC236}">
                <a16:creationId xmlns:a16="http://schemas.microsoft.com/office/drawing/2014/main" id="{9B90836B-8134-47D6-A946-BDB0B06D2B42}"/>
              </a:ext>
            </a:extLst>
          </p:cNvPr>
          <p:cNvSpPr/>
          <p:nvPr/>
        </p:nvSpPr>
        <p:spPr>
          <a:xfrm>
            <a:off x="5846137" y="4300832"/>
            <a:ext cx="127000" cy="685800"/>
          </a:xfrm>
          <a:custGeom>
            <a:avLst/>
            <a:gdLst/>
            <a:ahLst/>
            <a:cxnLst/>
            <a:rect l="l" t="t" r="r" b="b"/>
            <a:pathLst>
              <a:path w="127000" h="685800">
                <a:moveTo>
                  <a:pt x="0" y="558673"/>
                </a:moveTo>
                <a:lnTo>
                  <a:pt x="63246" y="685800"/>
                </a:lnTo>
                <a:lnTo>
                  <a:pt x="101536" y="609600"/>
                </a:lnTo>
                <a:lnTo>
                  <a:pt x="55753" y="609600"/>
                </a:lnTo>
                <a:lnTo>
                  <a:pt x="55768" y="603488"/>
                </a:lnTo>
                <a:lnTo>
                  <a:pt x="0" y="558673"/>
                </a:lnTo>
                <a:close/>
              </a:path>
              <a:path w="127000" h="685800">
                <a:moveTo>
                  <a:pt x="55768" y="603488"/>
                </a:moveTo>
                <a:lnTo>
                  <a:pt x="55753" y="609600"/>
                </a:lnTo>
                <a:lnTo>
                  <a:pt x="63373" y="609600"/>
                </a:lnTo>
                <a:lnTo>
                  <a:pt x="55768" y="603488"/>
                </a:lnTo>
                <a:close/>
              </a:path>
              <a:path w="127000" h="685800">
                <a:moveTo>
                  <a:pt x="72517" y="0"/>
                </a:moveTo>
                <a:lnTo>
                  <a:pt x="57277" y="0"/>
                </a:lnTo>
                <a:lnTo>
                  <a:pt x="55880" y="558673"/>
                </a:lnTo>
                <a:lnTo>
                  <a:pt x="55806" y="603519"/>
                </a:lnTo>
                <a:lnTo>
                  <a:pt x="63373" y="609600"/>
                </a:lnTo>
                <a:lnTo>
                  <a:pt x="71008" y="603519"/>
                </a:lnTo>
                <a:lnTo>
                  <a:pt x="72517" y="0"/>
                </a:lnTo>
                <a:close/>
              </a:path>
              <a:path w="127000" h="685800">
                <a:moveTo>
                  <a:pt x="71008" y="603519"/>
                </a:moveTo>
                <a:lnTo>
                  <a:pt x="63373" y="609600"/>
                </a:lnTo>
                <a:lnTo>
                  <a:pt x="70993" y="609600"/>
                </a:lnTo>
                <a:lnTo>
                  <a:pt x="71008" y="603519"/>
                </a:lnTo>
                <a:close/>
              </a:path>
              <a:path w="127000" h="685800">
                <a:moveTo>
                  <a:pt x="127000" y="558926"/>
                </a:moveTo>
                <a:lnTo>
                  <a:pt x="71046" y="603488"/>
                </a:lnTo>
                <a:lnTo>
                  <a:pt x="70993" y="609600"/>
                </a:lnTo>
                <a:lnTo>
                  <a:pt x="101536" y="609600"/>
                </a:lnTo>
                <a:lnTo>
                  <a:pt x="127000" y="558926"/>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45" name="object 12">
            <a:extLst>
              <a:ext uri="{FF2B5EF4-FFF2-40B4-BE49-F238E27FC236}">
                <a16:creationId xmlns:a16="http://schemas.microsoft.com/office/drawing/2014/main" id="{99FA9113-DCD2-4278-AA2F-CBB8205D4F80}"/>
              </a:ext>
            </a:extLst>
          </p:cNvPr>
          <p:cNvSpPr txBox="1"/>
          <p:nvPr/>
        </p:nvSpPr>
        <p:spPr>
          <a:xfrm>
            <a:off x="8470465" y="2981810"/>
            <a:ext cx="1092835" cy="228268"/>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7" name="object 13">
            <a:extLst>
              <a:ext uri="{FF2B5EF4-FFF2-40B4-BE49-F238E27FC236}">
                <a16:creationId xmlns:a16="http://schemas.microsoft.com/office/drawing/2014/main" id="{0DAF5DB1-F18F-498A-919E-26756C769ADE}"/>
              </a:ext>
            </a:extLst>
          </p:cNvPr>
          <p:cNvSpPr txBox="1"/>
          <p:nvPr/>
        </p:nvSpPr>
        <p:spPr>
          <a:xfrm>
            <a:off x="8470465" y="3195170"/>
            <a:ext cx="866775" cy="1093470"/>
          </a:xfrm>
          <a:prstGeom prst="rect">
            <a:avLst/>
          </a:prstGeom>
        </p:spPr>
        <p:txBody>
          <a:bodyPr vert="horz" wrap="square" lIns="0" tIns="13335" rIns="0" bIns="0" rtlCol="0">
            <a:spAutoFit/>
          </a:bodyPr>
          <a:lstStyle/>
          <a:p>
            <a:pPr marL="12700" marR="5080" lvl="0" indent="0" algn="l" defTabSz="932742" rtl="0" eaLnBrk="1" fontAlgn="auto" latinLnBrk="0" hangingPunct="1">
              <a:lnSpc>
                <a:spcPct val="100000"/>
              </a:lnSpc>
              <a:spcBef>
                <a:spcPts val="105"/>
              </a:spcBef>
              <a:spcAft>
                <a:spcPts val="0"/>
              </a:spcAft>
              <a:buClrTx/>
              <a:buSzTx/>
              <a:buFontTx/>
              <a:buNone/>
              <a:tabLst/>
              <a:defRPr/>
            </a:pPr>
            <a:r>
              <a:rPr kumimoji="0" lang="fr-FR" sz="1400" b="0" i="0" u="none" strike="noStrike" kern="1200" cap="none" spc="-15" normalizeH="0" baseline="0" noProof="0">
                <a:ln>
                  <a:noFill/>
                </a:ln>
                <a:solidFill>
                  <a:srgbClr val="051821"/>
                </a:solidFill>
                <a:effectLst/>
                <a:uLnTx/>
                <a:uFillTx/>
                <a:ea typeface="+mn-ea"/>
                <a:cs typeface="Verdana"/>
              </a:rPr>
              <a:t>ECREATE  </a:t>
            </a:r>
            <a:r>
              <a:rPr kumimoji="0" lang="fr-FR" sz="1400" b="0" i="0" u="none" strike="noStrike" kern="1200" cap="none" spc="-5" normalizeH="0" baseline="0" noProof="0">
                <a:ln>
                  <a:noFill/>
                </a:ln>
                <a:solidFill>
                  <a:srgbClr val="051821"/>
                </a:solidFill>
                <a:effectLst/>
                <a:uLnTx/>
                <a:uFillTx/>
                <a:ea typeface="+mn-ea"/>
                <a:cs typeface="Verdana"/>
              </a:rPr>
              <a:t>EADD  EEXTE</a:t>
            </a:r>
            <a:r>
              <a:rPr kumimoji="0" lang="fr-FR" sz="1400" b="0" i="0" u="none" strike="noStrike" kern="1200" cap="none" spc="0" normalizeH="0" baseline="0" noProof="0">
                <a:ln>
                  <a:noFill/>
                </a:ln>
                <a:solidFill>
                  <a:srgbClr val="051821"/>
                </a:solidFill>
                <a:effectLst/>
                <a:uLnTx/>
                <a:uFillTx/>
                <a:ea typeface="+mn-ea"/>
                <a:cs typeface="Verdana"/>
              </a:rPr>
              <a:t>ND  </a:t>
            </a:r>
            <a:r>
              <a:rPr kumimoji="0" lang="fr-FR" sz="1400" b="0" i="0" u="none" strike="noStrike" kern="1200" cap="none" spc="-5" normalizeH="0" baseline="0" noProof="0">
                <a:ln>
                  <a:noFill/>
                </a:ln>
                <a:solidFill>
                  <a:srgbClr val="051821"/>
                </a:solidFill>
                <a:effectLst/>
                <a:uLnTx/>
                <a:uFillTx/>
                <a:ea typeface="+mn-ea"/>
                <a:cs typeface="Verdana"/>
              </a:rPr>
              <a:t>EINIT  EBLOCK</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9" name="object 14">
            <a:extLst>
              <a:ext uri="{FF2B5EF4-FFF2-40B4-BE49-F238E27FC236}">
                <a16:creationId xmlns:a16="http://schemas.microsoft.com/office/drawing/2014/main" id="{CBBEDB26-D3F6-4BB4-9B58-7F61B120A8C9}"/>
              </a:ext>
            </a:extLst>
          </p:cNvPr>
          <p:cNvSpPr txBox="1"/>
          <p:nvPr/>
        </p:nvSpPr>
        <p:spPr>
          <a:xfrm>
            <a:off x="6396302" y="2242670"/>
            <a:ext cx="1041400" cy="649237"/>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6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SGX User  Runtime</a:t>
            </a:r>
          </a:p>
        </p:txBody>
      </p:sp>
      <p:sp>
        <p:nvSpPr>
          <p:cNvPr id="51" name="object 15">
            <a:extLst>
              <a:ext uri="{FF2B5EF4-FFF2-40B4-BE49-F238E27FC236}">
                <a16:creationId xmlns:a16="http://schemas.microsoft.com/office/drawing/2014/main" id="{29DD6FF1-1076-4DC3-A492-C06F29977B04}"/>
              </a:ext>
            </a:extLst>
          </p:cNvPr>
          <p:cNvSpPr txBox="1"/>
          <p:nvPr/>
        </p:nvSpPr>
        <p:spPr>
          <a:xfrm>
            <a:off x="6396302" y="1234885"/>
            <a:ext cx="1066800"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endParaRPr lang="fr-FR"/>
          </a:p>
        </p:txBody>
      </p:sp>
      <p:sp>
        <p:nvSpPr>
          <p:cNvPr id="53" name="object 16">
            <a:extLst>
              <a:ext uri="{FF2B5EF4-FFF2-40B4-BE49-F238E27FC236}">
                <a16:creationId xmlns:a16="http://schemas.microsoft.com/office/drawing/2014/main" id="{FC0E0C96-9305-418B-817B-5F095B324780}"/>
              </a:ext>
            </a:extLst>
          </p:cNvPr>
          <p:cNvSpPr/>
          <p:nvPr/>
        </p:nvSpPr>
        <p:spPr>
          <a:xfrm>
            <a:off x="6851723" y="2927709"/>
            <a:ext cx="127000" cy="684530"/>
          </a:xfrm>
          <a:custGeom>
            <a:avLst/>
            <a:gdLst/>
            <a:ahLst/>
            <a:cxnLst/>
            <a:rect l="l" t="t" r="r" b="b"/>
            <a:pathLst>
              <a:path w="127000" h="684529">
                <a:moveTo>
                  <a:pt x="0" y="557149"/>
                </a:moveTo>
                <a:lnTo>
                  <a:pt x="63500" y="684149"/>
                </a:lnTo>
                <a:lnTo>
                  <a:pt x="101600" y="607949"/>
                </a:lnTo>
                <a:lnTo>
                  <a:pt x="55880" y="607949"/>
                </a:lnTo>
                <a:lnTo>
                  <a:pt x="55880" y="601853"/>
                </a:lnTo>
                <a:lnTo>
                  <a:pt x="0" y="557149"/>
                </a:lnTo>
                <a:close/>
              </a:path>
              <a:path w="127000" h="684529">
                <a:moveTo>
                  <a:pt x="55880" y="601853"/>
                </a:moveTo>
                <a:lnTo>
                  <a:pt x="55880" y="607949"/>
                </a:lnTo>
                <a:lnTo>
                  <a:pt x="63500" y="607949"/>
                </a:lnTo>
                <a:lnTo>
                  <a:pt x="55880" y="601853"/>
                </a:lnTo>
                <a:close/>
              </a:path>
              <a:path w="127000" h="684529">
                <a:moveTo>
                  <a:pt x="71120" y="0"/>
                </a:moveTo>
                <a:lnTo>
                  <a:pt x="55880" y="0"/>
                </a:lnTo>
                <a:lnTo>
                  <a:pt x="55880" y="601853"/>
                </a:lnTo>
                <a:lnTo>
                  <a:pt x="63500" y="607949"/>
                </a:lnTo>
                <a:lnTo>
                  <a:pt x="71119" y="601853"/>
                </a:lnTo>
                <a:lnTo>
                  <a:pt x="71120" y="0"/>
                </a:lnTo>
                <a:close/>
              </a:path>
              <a:path w="127000" h="684529">
                <a:moveTo>
                  <a:pt x="71120" y="601853"/>
                </a:moveTo>
                <a:lnTo>
                  <a:pt x="63500" y="607949"/>
                </a:lnTo>
                <a:lnTo>
                  <a:pt x="71120" y="607949"/>
                </a:lnTo>
                <a:lnTo>
                  <a:pt x="71120" y="601853"/>
                </a:lnTo>
                <a:close/>
              </a:path>
              <a:path w="127000" h="684529">
                <a:moveTo>
                  <a:pt x="127000" y="557149"/>
                </a:moveTo>
                <a:lnTo>
                  <a:pt x="71120" y="601853"/>
                </a:lnTo>
                <a:lnTo>
                  <a:pt x="71120"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graphicFrame>
        <p:nvGraphicFramePr>
          <p:cNvPr id="55" name="object 17">
            <a:extLst>
              <a:ext uri="{FF2B5EF4-FFF2-40B4-BE49-F238E27FC236}">
                <a16:creationId xmlns:a16="http://schemas.microsoft.com/office/drawing/2014/main" id="{EA2736E7-CED2-4FBD-9DFC-2C2D3BA3584B}"/>
              </a:ext>
            </a:extLst>
          </p:cNvPr>
          <p:cNvGraphicFramePr>
            <a:graphicFrameLocks noGrp="1"/>
          </p:cNvGraphicFramePr>
          <p:nvPr>
            <p:extLst>
              <p:ext uri="{D42A27DB-BD31-4B8C-83A1-F6EECF244321}">
                <p14:modId xmlns:p14="http://schemas.microsoft.com/office/powerpoint/2010/main" val="349664068"/>
              </p:ext>
            </p:extLst>
          </p:nvPr>
        </p:nvGraphicFramePr>
        <p:xfrm>
          <a:off x="8872039" y="5125317"/>
          <a:ext cx="1447800" cy="11430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tblGrid>
              <a:tr h="228600">
                <a:tc>
                  <a:txBody>
                    <a:bodyPr/>
                    <a:lstStyle/>
                    <a:p>
                      <a:pPr marL="104775">
                        <a:lnSpc>
                          <a:spcPct val="100000"/>
                        </a:lnSpc>
                        <a:spcBef>
                          <a:spcPts val="160"/>
                        </a:spcBef>
                      </a:pPr>
                      <a:r>
                        <a:rPr sz="1100">
                          <a:solidFill>
                            <a:srgbClr val="FFFFFF"/>
                          </a:solidFill>
                          <a:latin typeface="+mn-lt"/>
                          <a:cs typeface="Arial Narrow"/>
                        </a:rPr>
                        <a:t>Hdw Data</a:t>
                      </a:r>
                      <a:r>
                        <a:rPr sz="1100" spc="-15">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800000"/>
                    </a:solidFill>
                  </a:tcPr>
                </a:tc>
                <a:extLst>
                  <a:ext uri="{0D108BD9-81ED-4DB2-BD59-A6C34878D82A}">
                    <a16:rowId xmlns:a16="http://schemas.microsoft.com/office/drawing/2014/main" val="10000"/>
                  </a:ext>
                </a:extLst>
              </a:tr>
              <a:tr h="228600">
                <a:tc>
                  <a:txBody>
                    <a:bodyPr/>
                    <a:lstStyle/>
                    <a:p>
                      <a:pPr marL="104775">
                        <a:lnSpc>
                          <a:spcPct val="100000"/>
                        </a:lnSpc>
                        <a:spcBef>
                          <a:spcPts val="160"/>
                        </a:spcBef>
                      </a:pPr>
                      <a:r>
                        <a:rPr sz="1100">
                          <a:solidFill>
                            <a:srgbClr val="FFFFFF"/>
                          </a:solidFill>
                          <a:latin typeface="+mn-lt"/>
                          <a:cs typeface="Arial Narrow"/>
                        </a:rPr>
                        <a:t>Hardware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1"/>
                  </a:ext>
                </a:extLst>
              </a:tr>
              <a:tr h="228600">
                <a:tc>
                  <a:txBody>
                    <a:bodyPr/>
                    <a:lstStyle/>
                    <a:p>
                      <a:pPr marL="104775">
                        <a:lnSpc>
                          <a:spcPct val="100000"/>
                        </a:lnSpc>
                        <a:spcBef>
                          <a:spcPts val="160"/>
                        </a:spcBef>
                      </a:pPr>
                      <a:r>
                        <a:rPr sz="1100" spc="-5">
                          <a:solidFill>
                            <a:srgbClr val="FFFFFF"/>
                          </a:solidFill>
                          <a:latin typeface="+mn-lt"/>
                          <a:cs typeface="Arial Narrow"/>
                        </a:rPr>
                        <a:t>Runtime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99FF"/>
                    </a:solidFill>
                  </a:tcPr>
                </a:tc>
                <a:extLst>
                  <a:ext uri="{0D108BD9-81ED-4DB2-BD59-A6C34878D82A}">
                    <a16:rowId xmlns:a16="http://schemas.microsoft.com/office/drawing/2014/main" val="10002"/>
                  </a:ext>
                </a:extLst>
              </a:tr>
              <a:tr h="228600">
                <a:tc>
                  <a:txBody>
                    <a:bodyPr/>
                    <a:lstStyle/>
                    <a:p>
                      <a:pPr marL="104775">
                        <a:lnSpc>
                          <a:spcPct val="100000"/>
                        </a:lnSpc>
                        <a:spcBef>
                          <a:spcPts val="160"/>
                        </a:spcBef>
                      </a:pPr>
                      <a:r>
                        <a:rPr sz="1100" spc="-5">
                          <a:solidFill>
                            <a:srgbClr val="FFFFFF"/>
                          </a:solidFill>
                          <a:latin typeface="+mn-lt"/>
                          <a:cs typeface="Arial Narrow"/>
                        </a:rPr>
                        <a:t>Application</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7993A4"/>
                      </a:solidFill>
                      <a:prstDash val="solid"/>
                    </a:lnB>
                    <a:solidFill>
                      <a:srgbClr val="FF9900"/>
                    </a:solidFill>
                  </a:tcPr>
                </a:tc>
                <a:extLst>
                  <a:ext uri="{0D108BD9-81ED-4DB2-BD59-A6C34878D82A}">
                    <a16:rowId xmlns:a16="http://schemas.microsoft.com/office/drawing/2014/main" val="10003"/>
                  </a:ext>
                </a:extLst>
              </a:tr>
              <a:tr h="228600">
                <a:tc>
                  <a:txBody>
                    <a:bodyPr/>
                    <a:lstStyle/>
                    <a:p>
                      <a:pPr marL="104775">
                        <a:lnSpc>
                          <a:spcPct val="100000"/>
                        </a:lnSpc>
                        <a:spcBef>
                          <a:spcPts val="160"/>
                        </a:spcBef>
                      </a:pPr>
                      <a:r>
                        <a:rPr sz="1100" spc="-5">
                          <a:solidFill>
                            <a:srgbClr val="FFFFFF"/>
                          </a:solidFill>
                          <a:latin typeface="+mn-lt"/>
                          <a:cs typeface="Arial Narrow"/>
                        </a:rPr>
                        <a:t>OS Data</a:t>
                      </a:r>
                      <a:r>
                        <a:rPr sz="1100">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7993A4"/>
                      </a:solidFill>
                      <a:prstDash val="solid"/>
                    </a:lnL>
                    <a:lnR w="28575">
                      <a:solidFill>
                        <a:srgbClr val="7993A4"/>
                      </a:solidFill>
                      <a:prstDash val="solid"/>
                    </a:lnR>
                    <a:lnT w="28575">
                      <a:solidFill>
                        <a:srgbClr val="7993A4"/>
                      </a:solidFill>
                      <a:prstDash val="solid"/>
                    </a:lnT>
                    <a:lnB w="28575">
                      <a:solidFill>
                        <a:srgbClr val="7993A4"/>
                      </a:solidFill>
                      <a:prstDash val="solid"/>
                    </a:lnB>
                    <a:solidFill>
                      <a:srgbClr val="008000"/>
                    </a:solidFill>
                  </a:tcPr>
                </a:tc>
                <a:extLst>
                  <a:ext uri="{0D108BD9-81ED-4DB2-BD59-A6C34878D82A}">
                    <a16:rowId xmlns:a16="http://schemas.microsoft.com/office/drawing/2014/main" val="10004"/>
                  </a:ext>
                </a:extLst>
              </a:tr>
            </a:tbl>
          </a:graphicData>
        </a:graphic>
      </p:graphicFrame>
      <p:graphicFrame>
        <p:nvGraphicFramePr>
          <p:cNvPr id="57" name="object 18">
            <a:extLst>
              <a:ext uri="{FF2B5EF4-FFF2-40B4-BE49-F238E27FC236}">
                <a16:creationId xmlns:a16="http://schemas.microsoft.com/office/drawing/2014/main" id="{AC939121-F223-4B9F-9D28-F56DC74E784C}"/>
              </a:ext>
            </a:extLst>
          </p:cNvPr>
          <p:cNvGraphicFramePr>
            <a:graphicFrameLocks noGrp="1"/>
          </p:cNvGraphicFramePr>
          <p:nvPr>
            <p:extLst>
              <p:ext uri="{D42A27DB-BD31-4B8C-83A1-F6EECF244321}">
                <p14:modId xmlns:p14="http://schemas.microsoft.com/office/powerpoint/2010/main" val="3890350753"/>
              </p:ext>
            </p:extLst>
          </p:nvPr>
        </p:nvGraphicFramePr>
        <p:xfrm>
          <a:off x="3461839" y="5430117"/>
          <a:ext cx="3823970" cy="683894"/>
        </p:xfrm>
        <a:graphic>
          <a:graphicData uri="http://schemas.openxmlformats.org/drawingml/2006/table">
            <a:tbl>
              <a:tblPr firstRow="1" bandRow="1">
                <a:tableStyleId>{2D5ABB26-0587-4C30-8999-92F81FD0307C}</a:tableStyleId>
              </a:tblPr>
              <a:tblGrid>
                <a:gridCol w="3823970">
                  <a:extLst>
                    <a:ext uri="{9D8B030D-6E8A-4147-A177-3AD203B41FA5}">
                      <a16:colId xmlns:a16="http://schemas.microsoft.com/office/drawing/2014/main" val="20000"/>
                    </a:ext>
                  </a:extLst>
                </a:gridCol>
              </a:tblGrid>
              <a:tr h="125095">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0946E"/>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0"/>
                  </a:ext>
                </a:extLst>
              </a:tr>
              <a:tr h="15557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1"/>
                  </a:ext>
                </a:extLst>
              </a:tr>
              <a:tr h="15049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2"/>
                  </a:ext>
                </a:extLst>
              </a:tr>
              <a:tr h="139065">
                <a:tc>
                  <a:txBody>
                    <a:bodyPr/>
                    <a:lstStyle/>
                    <a:p>
                      <a:pPr>
                        <a:lnSpc>
                          <a:spcPct val="100000"/>
                        </a:lnSpc>
                      </a:pPr>
                      <a:endParaRPr sz="7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3"/>
                  </a:ext>
                </a:extLst>
              </a:tr>
              <a:tr h="113664">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4"/>
                  </a:ext>
                </a:extLst>
              </a:tr>
            </a:tbl>
          </a:graphicData>
        </a:graphic>
      </p:graphicFrame>
      <p:sp>
        <p:nvSpPr>
          <p:cNvPr id="59" name="object 19">
            <a:extLst>
              <a:ext uri="{FF2B5EF4-FFF2-40B4-BE49-F238E27FC236}">
                <a16:creationId xmlns:a16="http://schemas.microsoft.com/office/drawing/2014/main" id="{BC698A75-C802-418E-9B91-A4C7D55FF6AC}"/>
              </a:ext>
            </a:extLst>
          </p:cNvPr>
          <p:cNvSpPr/>
          <p:nvPr/>
        </p:nvSpPr>
        <p:spPr>
          <a:xfrm>
            <a:off x="7392235" y="5577944"/>
            <a:ext cx="909955" cy="12700"/>
          </a:xfrm>
          <a:custGeom>
            <a:avLst/>
            <a:gdLst/>
            <a:ahLst/>
            <a:cxnLst/>
            <a:rect l="l" t="t" r="r" b="b"/>
            <a:pathLst>
              <a:path w="909954" h="12700">
                <a:moveTo>
                  <a:pt x="0" y="12700"/>
                </a:moveTo>
                <a:lnTo>
                  <a:pt x="909701"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1" name="object 20">
            <a:extLst>
              <a:ext uri="{FF2B5EF4-FFF2-40B4-BE49-F238E27FC236}">
                <a16:creationId xmlns:a16="http://schemas.microsoft.com/office/drawing/2014/main" id="{DD77053B-0023-4AF1-9018-8710C558BADD}"/>
              </a:ext>
            </a:extLst>
          </p:cNvPr>
          <p:cNvSpPr/>
          <p:nvPr/>
        </p:nvSpPr>
        <p:spPr>
          <a:xfrm>
            <a:off x="7376996" y="5719676"/>
            <a:ext cx="911225" cy="11430"/>
          </a:xfrm>
          <a:custGeom>
            <a:avLst/>
            <a:gdLst/>
            <a:ahLst/>
            <a:cxnLst/>
            <a:rect l="l" t="t" r="r" b="b"/>
            <a:pathLst>
              <a:path w="911225" h="11429">
                <a:moveTo>
                  <a:pt x="0" y="11048"/>
                </a:moveTo>
                <a:lnTo>
                  <a:pt x="911225" y="0"/>
                </a:lnTo>
              </a:path>
            </a:pathLst>
          </a:custGeom>
          <a:ln w="9143">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3" name="object 21">
            <a:extLst>
              <a:ext uri="{FF2B5EF4-FFF2-40B4-BE49-F238E27FC236}">
                <a16:creationId xmlns:a16="http://schemas.microsoft.com/office/drawing/2014/main" id="{EF3AED5F-665F-4E1D-88A1-21EFA185E84B}"/>
              </a:ext>
            </a:extLst>
          </p:cNvPr>
          <p:cNvSpPr/>
          <p:nvPr/>
        </p:nvSpPr>
        <p:spPr>
          <a:xfrm>
            <a:off x="7387664" y="58857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5" name="object 22">
            <a:extLst>
              <a:ext uri="{FF2B5EF4-FFF2-40B4-BE49-F238E27FC236}">
                <a16:creationId xmlns:a16="http://schemas.microsoft.com/office/drawing/2014/main" id="{AF431CB0-54CF-4E23-9C93-EEAA897CD583}"/>
              </a:ext>
            </a:extLst>
          </p:cNvPr>
          <p:cNvSpPr/>
          <p:nvPr/>
        </p:nvSpPr>
        <p:spPr>
          <a:xfrm>
            <a:off x="7387664" y="60000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7" name="object 23">
            <a:extLst>
              <a:ext uri="{FF2B5EF4-FFF2-40B4-BE49-F238E27FC236}">
                <a16:creationId xmlns:a16="http://schemas.microsoft.com/office/drawing/2014/main" id="{673E70A1-E738-45A2-B39E-A85F48DC3D6F}"/>
              </a:ext>
            </a:extLst>
          </p:cNvPr>
          <p:cNvSpPr txBox="1"/>
          <p:nvPr/>
        </p:nvSpPr>
        <p:spPr>
          <a:xfrm>
            <a:off x="1392382" y="1664059"/>
            <a:ext cx="2256657"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Application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9" name="object 25">
            <a:extLst>
              <a:ext uri="{FF2B5EF4-FFF2-40B4-BE49-F238E27FC236}">
                <a16:creationId xmlns:a16="http://schemas.microsoft.com/office/drawing/2014/main" id="{1BD77542-54C8-4AE1-ACB9-F3F7599226FC}"/>
              </a:ext>
            </a:extLst>
          </p:cNvPr>
          <p:cNvSpPr txBox="1"/>
          <p:nvPr/>
        </p:nvSpPr>
        <p:spPr>
          <a:xfrm>
            <a:off x="1392382" y="3637441"/>
            <a:ext cx="2055615" cy="505908"/>
          </a:xfrm>
          <a:prstGeom prst="rect">
            <a:avLst/>
          </a:prstGeom>
        </p:spPr>
        <p:txBody>
          <a:bodyPr vert="horz" wrap="square" lIns="0" tIns="13335" rIns="0" bIns="0" rtlCol="0">
            <a:spAutoFit/>
          </a:bodyPr>
          <a:lstStyle/>
          <a:p>
            <a:pPr marL="12700" marR="0" lvl="0" indent="0" algn="l" defTabSz="932742" rtl="0" eaLnBrk="1" fontAlgn="auto" latinLnBrk="0" hangingPunct="1">
              <a:lnSpc>
                <a:spcPct val="100000"/>
              </a:lnSpc>
              <a:spcBef>
                <a:spcPts val="105"/>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Privileged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1" name="object 26">
            <a:extLst>
              <a:ext uri="{FF2B5EF4-FFF2-40B4-BE49-F238E27FC236}">
                <a16:creationId xmlns:a16="http://schemas.microsoft.com/office/drawing/2014/main" id="{5AC1EB8C-4F6B-4466-B255-FCE05E0EB4CE}"/>
              </a:ext>
            </a:extLst>
          </p:cNvPr>
          <p:cNvSpPr txBox="1"/>
          <p:nvPr/>
        </p:nvSpPr>
        <p:spPr>
          <a:xfrm>
            <a:off x="1392382" y="5246474"/>
            <a:ext cx="1905755"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Exposed ha</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d</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w</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a</a:t>
            </a:r>
            <a:r>
              <a:rPr kumimoji="0" lang="en-US" sz="1600" b="0" i="0" u="none" strike="noStrike" kern="1200" cap="none" spc="-10"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e</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3" name="object 27">
            <a:extLst>
              <a:ext uri="{FF2B5EF4-FFF2-40B4-BE49-F238E27FC236}">
                <a16:creationId xmlns:a16="http://schemas.microsoft.com/office/drawing/2014/main" id="{75E4B1D4-FD73-402B-9CD8-540D1AECC7B6}"/>
              </a:ext>
            </a:extLst>
          </p:cNvPr>
          <p:cNvSpPr txBox="1"/>
          <p:nvPr/>
        </p:nvSpPr>
        <p:spPr>
          <a:xfrm>
            <a:off x="8584765" y="1352655"/>
            <a:ext cx="1092835" cy="1306830"/>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 </a:t>
            </a:r>
            <a:r>
              <a:rPr kumimoji="0" lang="fr-FR" sz="1400" b="0" i="0" u="none" strike="noStrike" kern="1200" cap="none" spc="0" normalizeH="0" baseline="0" noProof="0">
                <a:ln>
                  <a:noFill/>
                </a:ln>
                <a:solidFill>
                  <a:srgbClr val="051821"/>
                </a:solidFill>
                <a:effectLst/>
                <a:uLnTx/>
                <a:uFillTx/>
                <a:ea typeface="+mn-ea"/>
                <a:cs typeface="Verdana"/>
              </a:rPr>
              <a:t> </a:t>
            </a:r>
            <a:r>
              <a:rPr kumimoji="0" lang="fr-FR" sz="1400" b="0" i="0" u="none" strike="noStrike" kern="1200" cap="none" spc="-5" normalizeH="0" baseline="0" noProof="0">
                <a:ln>
                  <a:noFill/>
                </a:ln>
                <a:solidFill>
                  <a:srgbClr val="051821"/>
                </a:solidFill>
                <a:effectLst/>
                <a:uLnTx/>
                <a:uFillTx/>
                <a:ea typeface="+mn-ea"/>
                <a:cs typeface="Verdana"/>
              </a:rPr>
              <a:t>EEXIT  EGETKEY  </a:t>
            </a:r>
            <a:r>
              <a:rPr kumimoji="0" lang="fr-FR" sz="1400" b="0" i="0" u="none" strike="noStrike" kern="1200" cap="none" spc="-10" normalizeH="0" baseline="0" noProof="0">
                <a:ln>
                  <a:noFill/>
                </a:ln>
                <a:solidFill>
                  <a:srgbClr val="051821"/>
                </a:solidFill>
                <a:effectLst/>
                <a:uLnTx/>
                <a:uFillTx/>
                <a:ea typeface="+mn-ea"/>
                <a:cs typeface="Verdana"/>
              </a:rPr>
              <a:t>EREPORT  </a:t>
            </a:r>
            <a:r>
              <a:rPr kumimoji="0" lang="fr-FR" sz="1400" b="0" i="0" u="none" strike="noStrike" kern="1200" cap="none" spc="-5" normalizeH="0" baseline="0" noProof="0">
                <a:ln>
                  <a:noFill/>
                </a:ln>
                <a:solidFill>
                  <a:srgbClr val="051821"/>
                </a:solidFill>
                <a:effectLst/>
                <a:uLnTx/>
                <a:uFillTx/>
                <a:ea typeface="+mn-ea"/>
                <a:cs typeface="Verdana"/>
              </a:rPr>
              <a:t>EENTER  ERESUME</a:t>
            </a:r>
            <a:endParaRPr kumimoji="0" lang="fr-FR" sz="1400" b="0" i="0" u="none" strike="noStrike" kern="1200" cap="none" spc="0" normalizeH="0" baseline="0" noProof="0">
              <a:ln>
                <a:noFill/>
              </a:ln>
              <a:solidFill>
                <a:srgbClr val="FFFFFF"/>
              </a:solidFill>
              <a:effectLst/>
              <a:uLnTx/>
              <a:uFillTx/>
              <a:ea typeface="+mn-ea"/>
              <a:cs typeface="Verdana"/>
            </a:endParaRPr>
          </a:p>
        </p:txBody>
      </p:sp>
      <p:graphicFrame>
        <p:nvGraphicFramePr>
          <p:cNvPr id="75" name="object 28">
            <a:extLst>
              <a:ext uri="{FF2B5EF4-FFF2-40B4-BE49-F238E27FC236}">
                <a16:creationId xmlns:a16="http://schemas.microsoft.com/office/drawing/2014/main" id="{6168FBDC-73D6-42E9-9DD6-4FFB55D738AC}"/>
              </a:ext>
            </a:extLst>
          </p:cNvPr>
          <p:cNvGraphicFramePr>
            <a:graphicFrameLocks noGrp="1"/>
          </p:cNvGraphicFramePr>
          <p:nvPr>
            <p:extLst>
              <p:ext uri="{D42A27DB-BD31-4B8C-83A1-F6EECF244321}">
                <p14:modId xmlns:p14="http://schemas.microsoft.com/office/powerpoint/2010/main" val="978771860"/>
              </p:ext>
            </p:extLst>
          </p:nvPr>
        </p:nvGraphicFramePr>
        <p:xfrm>
          <a:off x="3422215" y="3601317"/>
          <a:ext cx="4952365" cy="685800"/>
        </p:xfrm>
        <a:graphic>
          <a:graphicData uri="http://schemas.openxmlformats.org/drawingml/2006/table">
            <a:tbl>
              <a:tblPr firstRow="1" bandRow="1">
                <a:tableStyleId>{2D5ABB26-0587-4C30-8999-92F81FD0307C}</a:tableStyleId>
              </a:tblPr>
              <a:tblGrid>
                <a:gridCol w="420370">
                  <a:extLst>
                    <a:ext uri="{9D8B030D-6E8A-4147-A177-3AD203B41FA5}">
                      <a16:colId xmlns:a16="http://schemas.microsoft.com/office/drawing/2014/main" val="20000"/>
                    </a:ext>
                  </a:extLst>
                </a:gridCol>
                <a:gridCol w="1007110">
                  <a:extLst>
                    <a:ext uri="{9D8B030D-6E8A-4147-A177-3AD203B41FA5}">
                      <a16:colId xmlns:a16="http://schemas.microsoft.com/office/drawing/2014/main" val="20001"/>
                    </a:ext>
                  </a:extLst>
                </a:gridCol>
                <a:gridCol w="3524885">
                  <a:extLst>
                    <a:ext uri="{9D8B030D-6E8A-4147-A177-3AD203B41FA5}">
                      <a16:colId xmlns:a16="http://schemas.microsoft.com/office/drawing/2014/main" val="20002"/>
                    </a:ext>
                  </a:extLst>
                </a:gridCol>
              </a:tblGrid>
              <a:tr h="685800">
                <a:tc>
                  <a:txBody>
                    <a:bodyPr/>
                    <a:lstStyle/>
                    <a:p>
                      <a:pPr>
                        <a:lnSpc>
                          <a:spcPct val="100000"/>
                        </a:lnSpc>
                      </a:pPr>
                      <a:endParaRPr sz="1600">
                        <a:latin typeface="Times New Roman"/>
                        <a:cs typeface="Times New Roman"/>
                      </a:endParaRPr>
                    </a:p>
                  </a:txBody>
                  <a:tcPr marL="0" marR="0" marT="0" marB="0">
                    <a:lnL w="28575">
                      <a:solidFill>
                        <a:srgbClr val="005190"/>
                      </a:solidFill>
                      <a:prstDash val="solid"/>
                    </a:lnL>
                    <a:lnR w="28575">
                      <a:solidFill>
                        <a:srgbClr val="7993A4"/>
                      </a:solidFill>
                      <a:prstDash val="solid"/>
                    </a:lnR>
                    <a:lnT w="28575">
                      <a:solidFill>
                        <a:srgbClr val="005190"/>
                      </a:solidFill>
                      <a:prstDash val="solid"/>
                    </a:lnT>
                    <a:lnB w="28575">
                      <a:solidFill>
                        <a:srgbClr val="005190"/>
                      </a:solidFill>
                      <a:prstDash val="solid"/>
                    </a:lnB>
                    <a:solidFill>
                      <a:srgbClr val="00AFEF"/>
                    </a:solidFill>
                  </a:tcPr>
                </a:tc>
                <a:tc>
                  <a:txBody>
                    <a:bodyPr/>
                    <a:lstStyle/>
                    <a:p>
                      <a:pPr marL="104139" marR="207010">
                        <a:lnSpc>
                          <a:spcPct val="100000"/>
                        </a:lnSpc>
                        <a:spcBef>
                          <a:spcPts val="580"/>
                        </a:spcBef>
                      </a:pPr>
                      <a:r>
                        <a:rPr sz="1600" spc="-20">
                          <a:solidFill>
                            <a:srgbClr val="FFFFFF"/>
                          </a:solidFill>
                          <a:latin typeface="Segoe UI" panose="020B0502040204020203" pitchFamily="34" charset="0"/>
                          <a:cs typeface="Segoe UI" panose="020B0502040204020203" pitchFamily="34" charset="0"/>
                        </a:rPr>
                        <a:t>Page  </a:t>
                      </a:r>
                      <a:r>
                        <a:rPr sz="1600" spc="-5">
                          <a:solidFill>
                            <a:srgbClr val="FFFFFF"/>
                          </a:solidFill>
                          <a:latin typeface="Segoe UI" panose="020B0502040204020203" pitchFamily="34" charset="0"/>
                          <a:cs typeface="Segoe UI" panose="020B0502040204020203" pitchFamily="34" charset="0"/>
                        </a:rPr>
                        <a:t>ta</a:t>
                      </a:r>
                      <a:r>
                        <a:rPr sz="1600" spc="-10">
                          <a:solidFill>
                            <a:srgbClr val="FFFFFF"/>
                          </a:solidFill>
                          <a:latin typeface="Segoe UI" panose="020B0502040204020203" pitchFamily="34" charset="0"/>
                          <a:cs typeface="Segoe UI" panose="020B0502040204020203" pitchFamily="34" charset="0"/>
                        </a:rPr>
                        <a:t>b</a:t>
                      </a:r>
                      <a:r>
                        <a:rPr sz="1600" spc="0">
                          <a:solidFill>
                            <a:srgbClr val="FFFFFF"/>
                          </a:solidFill>
                          <a:latin typeface="Segoe UI" panose="020B0502040204020203" pitchFamily="34" charset="0"/>
                          <a:cs typeface="Segoe UI" panose="020B0502040204020203" pitchFamily="34" charset="0"/>
                        </a:rPr>
                        <a:t>l</a:t>
                      </a:r>
                      <a:r>
                        <a:rPr sz="1600">
                          <a:solidFill>
                            <a:srgbClr val="FFFFFF"/>
                          </a:solidFill>
                          <a:latin typeface="Segoe UI" panose="020B0502040204020203" pitchFamily="34" charset="0"/>
                          <a:cs typeface="Segoe UI" panose="020B0502040204020203" pitchFamily="34" charset="0"/>
                        </a:rPr>
                        <a:t>es</a:t>
                      </a:r>
                      <a:endParaRPr sz="1600">
                        <a:latin typeface="Segoe UI" panose="020B0502040204020203" pitchFamily="34" charset="0"/>
                        <a:cs typeface="Segoe UI" panose="020B0502040204020203" pitchFamily="34" charset="0"/>
                      </a:endParaRPr>
                    </a:p>
                  </a:txBody>
                  <a:tcPr marL="0" marR="0" marT="73660" marB="0">
                    <a:lnL w="28575">
                      <a:solidFill>
                        <a:srgbClr val="7993A4"/>
                      </a:solidFill>
                      <a:prstDash val="solid"/>
                    </a:lnL>
                    <a:lnR w="28575">
                      <a:solidFill>
                        <a:srgbClr val="7993A4"/>
                      </a:solidFill>
                      <a:prstDash val="solid"/>
                    </a:lnR>
                    <a:lnT w="28575">
                      <a:solidFill>
                        <a:srgbClr val="7993A4"/>
                      </a:solidFill>
                      <a:prstDash val="solid"/>
                    </a:lnT>
                    <a:lnB w="53975">
                      <a:solidFill>
                        <a:srgbClr val="7993A4"/>
                      </a:solidFill>
                      <a:prstDash val="solid"/>
                    </a:lnB>
                    <a:solidFill>
                      <a:srgbClr val="008000"/>
                    </a:solidFill>
                  </a:tcPr>
                </a:tc>
                <a:tc>
                  <a:txBody>
                    <a:bodyPr/>
                    <a:lstStyle/>
                    <a:p>
                      <a:pPr marR="1392555" algn="ctr">
                        <a:lnSpc>
                          <a:spcPct val="100000"/>
                        </a:lnSpc>
                        <a:spcBef>
                          <a:spcPts val="280"/>
                        </a:spcBef>
                      </a:pPr>
                      <a:r>
                        <a:rPr lang="en-US" sz="1600" spc="-5">
                          <a:solidFill>
                            <a:srgbClr val="FFFFFF"/>
                          </a:solidFill>
                          <a:latin typeface="Segoe UI" panose="020B0502040204020203" pitchFamily="34" charset="0"/>
                          <a:cs typeface="Segoe UI" panose="020B0502040204020203" pitchFamily="34" charset="0"/>
                        </a:rPr>
                        <a:t> </a:t>
                      </a:r>
                      <a:br>
                        <a:rPr lang="en-US" sz="1600" spc="-5">
                          <a:solidFill>
                            <a:srgbClr val="FFFFFF"/>
                          </a:solidFill>
                          <a:latin typeface="Segoe UI" panose="020B0502040204020203" pitchFamily="34" charset="0"/>
                          <a:cs typeface="Segoe UI" panose="020B0502040204020203" pitchFamily="34" charset="0"/>
                        </a:rPr>
                      </a:br>
                      <a:r>
                        <a:rPr sz="1600" spc="-5">
                          <a:solidFill>
                            <a:srgbClr val="FFFFFF"/>
                          </a:solidFill>
                          <a:latin typeface="Segoe UI" panose="020B0502040204020203" pitchFamily="34" charset="0"/>
                          <a:cs typeface="Segoe UI" panose="020B0502040204020203" pitchFamily="34" charset="0"/>
                        </a:rPr>
                        <a:t>SGX</a:t>
                      </a:r>
                      <a:r>
                        <a:rPr lang="en-US" sz="1600" spc="-5">
                          <a:solidFill>
                            <a:srgbClr val="FFFFFF"/>
                          </a:solidFill>
                          <a:latin typeface="Segoe UI" panose="020B0502040204020203" pitchFamily="34" charset="0"/>
                          <a:cs typeface="Segoe UI" panose="020B0502040204020203" pitchFamily="34" charset="0"/>
                        </a:rPr>
                        <a:t> Module</a:t>
                      </a:r>
                      <a:endParaRPr sz="1600">
                        <a:latin typeface="Segoe UI" panose="020B0502040204020203" pitchFamily="34" charset="0"/>
                        <a:cs typeface="Segoe UI" panose="020B0502040204020203" pitchFamily="34" charset="0"/>
                      </a:endParaRPr>
                    </a:p>
                  </a:txBody>
                  <a:tcPr marL="0" marR="0" marT="35560" marB="0">
                    <a:lnL w="28575">
                      <a:solidFill>
                        <a:srgbClr val="7993A4"/>
                      </a:solidFill>
                      <a:prstDash val="solid"/>
                    </a:lnL>
                    <a:lnR w="28575">
                      <a:solidFill>
                        <a:srgbClr val="005190"/>
                      </a:solidFill>
                      <a:prstDash val="solid"/>
                    </a:lnR>
                    <a:lnT w="28575">
                      <a:solidFill>
                        <a:srgbClr val="005190"/>
                      </a:solidFill>
                      <a:prstDash val="solid"/>
                    </a:lnT>
                    <a:lnB w="28575">
                      <a:solidFill>
                        <a:srgbClr val="005190"/>
                      </a:solidFill>
                      <a:prstDash val="solid"/>
                    </a:lnB>
                    <a:solidFill>
                      <a:srgbClr val="00AFEF"/>
                    </a:solidFill>
                  </a:tcPr>
                </a:tc>
                <a:extLst>
                  <a:ext uri="{0D108BD9-81ED-4DB2-BD59-A6C34878D82A}">
                    <a16:rowId xmlns:a16="http://schemas.microsoft.com/office/drawing/2014/main" val="10000"/>
                  </a:ext>
                </a:extLst>
              </a:tr>
            </a:tbl>
          </a:graphicData>
        </a:graphic>
      </p:graphicFrame>
      <p:sp>
        <p:nvSpPr>
          <p:cNvPr id="77" name="object 29">
            <a:extLst>
              <a:ext uri="{FF2B5EF4-FFF2-40B4-BE49-F238E27FC236}">
                <a16:creationId xmlns:a16="http://schemas.microsoft.com/office/drawing/2014/main" id="{E3A3F152-ED66-4BF9-958D-EE49E67C958F}"/>
              </a:ext>
            </a:extLst>
          </p:cNvPr>
          <p:cNvSpPr/>
          <p:nvPr/>
        </p:nvSpPr>
        <p:spPr>
          <a:xfrm>
            <a:off x="5286576" y="2927709"/>
            <a:ext cx="127000" cy="684530"/>
          </a:xfrm>
          <a:custGeom>
            <a:avLst/>
            <a:gdLst/>
            <a:ahLst/>
            <a:cxnLst/>
            <a:rect l="l" t="t" r="r" b="b"/>
            <a:pathLst>
              <a:path w="127000" h="684529">
                <a:moveTo>
                  <a:pt x="0" y="557149"/>
                </a:moveTo>
                <a:lnTo>
                  <a:pt x="63500" y="684149"/>
                </a:lnTo>
                <a:lnTo>
                  <a:pt x="101600" y="607949"/>
                </a:lnTo>
                <a:lnTo>
                  <a:pt x="55879" y="607949"/>
                </a:lnTo>
                <a:lnTo>
                  <a:pt x="55879" y="601853"/>
                </a:lnTo>
                <a:lnTo>
                  <a:pt x="0" y="557149"/>
                </a:lnTo>
                <a:close/>
              </a:path>
              <a:path w="127000" h="684529">
                <a:moveTo>
                  <a:pt x="55880" y="601853"/>
                </a:moveTo>
                <a:lnTo>
                  <a:pt x="55879" y="607949"/>
                </a:lnTo>
                <a:lnTo>
                  <a:pt x="63500" y="607949"/>
                </a:lnTo>
                <a:lnTo>
                  <a:pt x="55880" y="601853"/>
                </a:lnTo>
                <a:close/>
              </a:path>
              <a:path w="127000" h="684529">
                <a:moveTo>
                  <a:pt x="71119" y="0"/>
                </a:moveTo>
                <a:lnTo>
                  <a:pt x="55879" y="0"/>
                </a:lnTo>
                <a:lnTo>
                  <a:pt x="55880" y="601853"/>
                </a:lnTo>
                <a:lnTo>
                  <a:pt x="63500" y="607949"/>
                </a:lnTo>
                <a:lnTo>
                  <a:pt x="71119" y="601853"/>
                </a:lnTo>
                <a:lnTo>
                  <a:pt x="71119" y="0"/>
                </a:lnTo>
                <a:close/>
              </a:path>
              <a:path w="127000" h="684529">
                <a:moveTo>
                  <a:pt x="71119" y="601853"/>
                </a:moveTo>
                <a:lnTo>
                  <a:pt x="63500" y="607949"/>
                </a:lnTo>
                <a:lnTo>
                  <a:pt x="71119" y="607949"/>
                </a:lnTo>
                <a:lnTo>
                  <a:pt x="71119" y="601853"/>
                </a:lnTo>
                <a:close/>
              </a:path>
              <a:path w="127000" h="684529">
                <a:moveTo>
                  <a:pt x="127000" y="557149"/>
                </a:moveTo>
                <a:lnTo>
                  <a:pt x="71119" y="601853"/>
                </a:lnTo>
                <a:lnTo>
                  <a:pt x="71119"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79" name="object 30">
            <a:extLst>
              <a:ext uri="{FF2B5EF4-FFF2-40B4-BE49-F238E27FC236}">
                <a16:creationId xmlns:a16="http://schemas.microsoft.com/office/drawing/2014/main" id="{A68488F3-971A-40BF-9CEB-52A9FB2B62E8}"/>
              </a:ext>
            </a:extLst>
          </p:cNvPr>
          <p:cNvSpPr/>
          <p:nvPr/>
        </p:nvSpPr>
        <p:spPr>
          <a:xfrm>
            <a:off x="6851851" y="1784709"/>
            <a:ext cx="127635" cy="457200"/>
          </a:xfrm>
          <a:custGeom>
            <a:avLst/>
            <a:gdLst/>
            <a:ahLst/>
            <a:cxnLst/>
            <a:rect l="l" t="t" r="r" b="b"/>
            <a:pathLst>
              <a:path w="127635" h="457200">
                <a:moveTo>
                  <a:pt x="0" y="380873"/>
                </a:moveTo>
                <a:lnTo>
                  <a:pt x="63372" y="457200"/>
                </a:lnTo>
                <a:lnTo>
                  <a:pt x="105861" y="406400"/>
                </a:lnTo>
                <a:lnTo>
                  <a:pt x="55752" y="406400"/>
                </a:lnTo>
                <a:lnTo>
                  <a:pt x="55757" y="403332"/>
                </a:lnTo>
                <a:lnTo>
                  <a:pt x="0" y="380873"/>
                </a:lnTo>
                <a:close/>
              </a:path>
              <a:path w="127635" h="457200">
                <a:moveTo>
                  <a:pt x="55757" y="403332"/>
                </a:moveTo>
                <a:lnTo>
                  <a:pt x="55752" y="406400"/>
                </a:lnTo>
                <a:lnTo>
                  <a:pt x="63372" y="406400"/>
                </a:lnTo>
                <a:lnTo>
                  <a:pt x="55757" y="403332"/>
                </a:lnTo>
                <a:close/>
              </a:path>
              <a:path w="127635" h="457200">
                <a:moveTo>
                  <a:pt x="63880" y="50800"/>
                </a:moveTo>
                <a:lnTo>
                  <a:pt x="56256" y="53828"/>
                </a:lnTo>
                <a:lnTo>
                  <a:pt x="55789" y="380873"/>
                </a:lnTo>
                <a:lnTo>
                  <a:pt x="55854" y="403371"/>
                </a:lnTo>
                <a:lnTo>
                  <a:pt x="63372" y="406400"/>
                </a:lnTo>
                <a:lnTo>
                  <a:pt x="70997" y="403371"/>
                </a:lnTo>
                <a:lnTo>
                  <a:pt x="71464" y="76326"/>
                </a:lnTo>
                <a:lnTo>
                  <a:pt x="71399" y="53828"/>
                </a:lnTo>
                <a:lnTo>
                  <a:pt x="63880" y="50800"/>
                </a:lnTo>
                <a:close/>
              </a:path>
              <a:path w="127635" h="457200">
                <a:moveTo>
                  <a:pt x="70997" y="403371"/>
                </a:moveTo>
                <a:lnTo>
                  <a:pt x="63372" y="406400"/>
                </a:lnTo>
                <a:lnTo>
                  <a:pt x="70992" y="406400"/>
                </a:lnTo>
                <a:lnTo>
                  <a:pt x="70997" y="403371"/>
                </a:lnTo>
                <a:close/>
              </a:path>
              <a:path w="127635" h="457200">
                <a:moveTo>
                  <a:pt x="127000" y="381126"/>
                </a:moveTo>
                <a:lnTo>
                  <a:pt x="71095" y="403332"/>
                </a:lnTo>
                <a:lnTo>
                  <a:pt x="70992" y="406400"/>
                </a:lnTo>
                <a:lnTo>
                  <a:pt x="105861" y="406400"/>
                </a:lnTo>
                <a:lnTo>
                  <a:pt x="127000" y="381126"/>
                </a:lnTo>
                <a:close/>
              </a:path>
              <a:path w="127635" h="457200">
                <a:moveTo>
                  <a:pt x="106059" y="50800"/>
                </a:moveTo>
                <a:lnTo>
                  <a:pt x="71500" y="50800"/>
                </a:lnTo>
                <a:lnTo>
                  <a:pt x="71496" y="53867"/>
                </a:lnTo>
                <a:lnTo>
                  <a:pt x="127253" y="76326"/>
                </a:lnTo>
                <a:lnTo>
                  <a:pt x="106059" y="50800"/>
                </a:lnTo>
                <a:close/>
              </a:path>
              <a:path w="127635" h="457200">
                <a:moveTo>
                  <a:pt x="63880" y="0"/>
                </a:moveTo>
                <a:lnTo>
                  <a:pt x="253" y="76073"/>
                </a:lnTo>
                <a:lnTo>
                  <a:pt x="56158" y="53867"/>
                </a:lnTo>
                <a:lnTo>
                  <a:pt x="56260" y="50800"/>
                </a:lnTo>
                <a:lnTo>
                  <a:pt x="106059" y="50800"/>
                </a:lnTo>
                <a:lnTo>
                  <a:pt x="63880" y="0"/>
                </a:lnTo>
                <a:close/>
              </a:path>
              <a:path w="127635" h="457200">
                <a:moveTo>
                  <a:pt x="71500" y="50800"/>
                </a:moveTo>
                <a:lnTo>
                  <a:pt x="63880" y="50800"/>
                </a:lnTo>
                <a:lnTo>
                  <a:pt x="71496" y="53867"/>
                </a:lnTo>
                <a:lnTo>
                  <a:pt x="71500" y="50800"/>
                </a:lnTo>
                <a:close/>
              </a:path>
              <a:path w="127635" h="457200">
                <a:moveTo>
                  <a:pt x="63880" y="50800"/>
                </a:moveTo>
                <a:lnTo>
                  <a:pt x="56260" y="50800"/>
                </a:lnTo>
                <a:lnTo>
                  <a:pt x="56256" y="53828"/>
                </a:lnTo>
                <a:lnTo>
                  <a:pt x="63880"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1" name="object 31">
            <a:extLst>
              <a:ext uri="{FF2B5EF4-FFF2-40B4-BE49-F238E27FC236}">
                <a16:creationId xmlns:a16="http://schemas.microsoft.com/office/drawing/2014/main" id="{6DAF61B3-E54A-4008-8C3E-52FBBD012900}"/>
              </a:ext>
            </a:extLst>
          </p:cNvPr>
          <p:cNvSpPr/>
          <p:nvPr/>
        </p:nvSpPr>
        <p:spPr>
          <a:xfrm>
            <a:off x="5286829" y="1784709"/>
            <a:ext cx="128270" cy="457200"/>
          </a:xfrm>
          <a:custGeom>
            <a:avLst/>
            <a:gdLst/>
            <a:ahLst/>
            <a:cxnLst/>
            <a:rect l="l" t="t" r="r" b="b"/>
            <a:pathLst>
              <a:path w="128270" h="457200">
                <a:moveTo>
                  <a:pt x="0" y="380746"/>
                </a:moveTo>
                <a:lnTo>
                  <a:pt x="63246" y="457200"/>
                </a:lnTo>
                <a:lnTo>
                  <a:pt x="105890" y="406400"/>
                </a:lnTo>
                <a:lnTo>
                  <a:pt x="55752" y="406400"/>
                </a:lnTo>
                <a:lnTo>
                  <a:pt x="55764" y="403319"/>
                </a:lnTo>
                <a:lnTo>
                  <a:pt x="0" y="380746"/>
                </a:lnTo>
                <a:close/>
              </a:path>
              <a:path w="128270" h="457200">
                <a:moveTo>
                  <a:pt x="55764" y="403319"/>
                </a:moveTo>
                <a:lnTo>
                  <a:pt x="55752" y="406400"/>
                </a:lnTo>
                <a:lnTo>
                  <a:pt x="63373" y="406400"/>
                </a:lnTo>
                <a:lnTo>
                  <a:pt x="55764" y="403319"/>
                </a:lnTo>
                <a:close/>
              </a:path>
              <a:path w="128270" h="457200">
                <a:moveTo>
                  <a:pt x="64642" y="50800"/>
                </a:moveTo>
                <a:lnTo>
                  <a:pt x="57012" y="53815"/>
                </a:lnTo>
                <a:lnTo>
                  <a:pt x="55764" y="403319"/>
                </a:lnTo>
                <a:lnTo>
                  <a:pt x="63373" y="406400"/>
                </a:lnTo>
                <a:lnTo>
                  <a:pt x="71003" y="403384"/>
                </a:lnTo>
                <a:lnTo>
                  <a:pt x="72251" y="53880"/>
                </a:lnTo>
                <a:lnTo>
                  <a:pt x="64642" y="50800"/>
                </a:lnTo>
                <a:close/>
              </a:path>
              <a:path w="128270" h="457200">
                <a:moveTo>
                  <a:pt x="71003" y="403384"/>
                </a:moveTo>
                <a:lnTo>
                  <a:pt x="63373" y="406400"/>
                </a:lnTo>
                <a:lnTo>
                  <a:pt x="70992" y="406400"/>
                </a:lnTo>
                <a:lnTo>
                  <a:pt x="71003" y="403384"/>
                </a:lnTo>
                <a:close/>
              </a:path>
              <a:path w="128270" h="457200">
                <a:moveTo>
                  <a:pt x="127000" y="381253"/>
                </a:moveTo>
                <a:lnTo>
                  <a:pt x="71003" y="403384"/>
                </a:lnTo>
                <a:lnTo>
                  <a:pt x="70992" y="406400"/>
                </a:lnTo>
                <a:lnTo>
                  <a:pt x="105890" y="406400"/>
                </a:lnTo>
                <a:lnTo>
                  <a:pt x="127000" y="381253"/>
                </a:lnTo>
                <a:close/>
              </a:path>
              <a:path w="128270" h="457200">
                <a:moveTo>
                  <a:pt x="106836" y="50800"/>
                </a:moveTo>
                <a:lnTo>
                  <a:pt x="72262" y="50800"/>
                </a:lnTo>
                <a:lnTo>
                  <a:pt x="72251" y="53880"/>
                </a:lnTo>
                <a:lnTo>
                  <a:pt x="128015" y="76453"/>
                </a:lnTo>
                <a:lnTo>
                  <a:pt x="106836" y="50800"/>
                </a:lnTo>
                <a:close/>
              </a:path>
              <a:path w="128270" h="457200">
                <a:moveTo>
                  <a:pt x="64897" y="0"/>
                </a:moveTo>
                <a:lnTo>
                  <a:pt x="1015" y="75946"/>
                </a:lnTo>
                <a:lnTo>
                  <a:pt x="57012" y="53815"/>
                </a:lnTo>
                <a:lnTo>
                  <a:pt x="57023" y="50800"/>
                </a:lnTo>
                <a:lnTo>
                  <a:pt x="106836" y="50800"/>
                </a:lnTo>
                <a:lnTo>
                  <a:pt x="64897" y="0"/>
                </a:lnTo>
                <a:close/>
              </a:path>
              <a:path w="128270" h="457200">
                <a:moveTo>
                  <a:pt x="72262" y="50800"/>
                </a:moveTo>
                <a:lnTo>
                  <a:pt x="64642" y="50800"/>
                </a:lnTo>
                <a:lnTo>
                  <a:pt x="72251" y="53880"/>
                </a:lnTo>
                <a:lnTo>
                  <a:pt x="72262" y="50800"/>
                </a:lnTo>
                <a:close/>
              </a:path>
              <a:path w="128270" h="457200">
                <a:moveTo>
                  <a:pt x="64642" y="50800"/>
                </a:moveTo>
                <a:lnTo>
                  <a:pt x="57023" y="50800"/>
                </a:lnTo>
                <a:lnTo>
                  <a:pt x="57012" y="53815"/>
                </a:lnTo>
                <a:lnTo>
                  <a:pt x="64642"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3" name="object 32">
            <a:extLst>
              <a:ext uri="{FF2B5EF4-FFF2-40B4-BE49-F238E27FC236}">
                <a16:creationId xmlns:a16="http://schemas.microsoft.com/office/drawing/2014/main" id="{BE0998CF-2E0A-4D25-B8B1-5214FACC94B4}"/>
              </a:ext>
            </a:extLst>
          </p:cNvPr>
          <p:cNvSpPr txBox="1"/>
          <p:nvPr/>
        </p:nvSpPr>
        <p:spPr>
          <a:xfrm>
            <a:off x="9445825" y="3212823"/>
            <a:ext cx="899794" cy="874598"/>
          </a:xfrm>
          <a:prstGeom prst="rect">
            <a:avLst/>
          </a:prstGeom>
        </p:spPr>
        <p:txBody>
          <a:bodyPr vert="horz" wrap="square" lIns="0" tIns="12700" rIns="0" bIns="0" rtlCol="0">
            <a:spAutoFit/>
          </a:bodyPr>
          <a:lstStyle/>
          <a:p>
            <a:pPr marL="12700" marR="163195" lvl="0" indent="0" algn="l" defTabSz="932742" rtl="0" eaLnBrk="1" fontAlgn="auto" latinLnBrk="0" hangingPunct="1">
              <a:lnSpc>
                <a:spcPct val="100000"/>
              </a:lnSpc>
              <a:spcBef>
                <a:spcPts val="10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ETRACK  EWB  ELD  </a:t>
            </a:r>
            <a:r>
              <a:rPr kumimoji="0" lang="fr-FR" sz="1400" b="0" i="0" u="none" strike="noStrike" kern="1200" cap="none" spc="-10" normalizeH="0" baseline="0" noProof="0">
                <a:ln>
                  <a:noFill/>
                </a:ln>
                <a:solidFill>
                  <a:srgbClr val="051821"/>
                </a:solidFill>
                <a:effectLst/>
                <a:uLnTx/>
                <a:uFillTx/>
                <a:ea typeface="+mn-ea"/>
                <a:cs typeface="Verdana"/>
              </a:rPr>
              <a:t>EPA</a:t>
            </a:r>
            <a:endParaRPr kumimoji="0" lang="fr-FR" sz="1400" b="0" i="0" u="none" strike="noStrike" kern="1200" cap="none" spc="0" normalizeH="0" baseline="0" noProof="0">
              <a:ln>
                <a:noFill/>
              </a:ln>
              <a:solidFill>
                <a:srgbClr val="FFFFFF"/>
              </a:solidFill>
              <a:effectLst/>
              <a:uLnTx/>
              <a:uFillTx/>
              <a:ea typeface="+mn-ea"/>
              <a:cs typeface="Verdana"/>
            </a:endParaRPr>
          </a:p>
          <a:p>
            <a:pPr marL="1270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EREMOVE</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5" name="TextBox 84">
            <a:extLst>
              <a:ext uri="{FF2B5EF4-FFF2-40B4-BE49-F238E27FC236}">
                <a16:creationId xmlns:a16="http://schemas.microsoft.com/office/drawing/2014/main" id="{00272B95-B6BD-4065-BAA4-43689B1ACE0D}"/>
              </a:ext>
            </a:extLst>
          </p:cNvPr>
          <p:cNvSpPr txBox="1"/>
          <p:nvPr/>
        </p:nvSpPr>
        <p:spPr>
          <a:xfrm>
            <a:off x="5020932" y="5453738"/>
            <a:ext cx="88870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EPC</a:t>
            </a:r>
            <a:endParaRPr lang="fr-FR" sz="2400" err="1">
              <a:solidFill>
                <a:schemeClr val="bg1"/>
              </a:solidFill>
            </a:endParaRPr>
          </a:p>
        </p:txBody>
      </p:sp>
    </p:spTree>
    <p:extLst>
      <p:ext uri="{BB962C8B-B14F-4D97-AF65-F5344CB8AC3E}">
        <p14:creationId xmlns:p14="http://schemas.microsoft.com/office/powerpoint/2010/main" val="4484818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instructions</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1194173"/>
          </a:xfrm>
        </p:spPr>
        <p:txBody>
          <a:bodyPr/>
          <a:lstStyle/>
          <a:p>
            <a:r>
              <a:rPr lang="en-US"/>
              <a:t>18 new instructions are defined</a:t>
            </a:r>
          </a:p>
          <a:p>
            <a:pPr lvl="1"/>
            <a:r>
              <a:rPr lang="en-US"/>
              <a:t>13 to be used by the supervisor and 5 by the user</a:t>
            </a:r>
          </a:p>
          <a:p>
            <a:endParaRPr lang="en-US"/>
          </a:p>
        </p:txBody>
      </p:sp>
      <p:graphicFrame>
        <p:nvGraphicFramePr>
          <p:cNvPr id="5" name="Tableau 3">
            <a:extLst>
              <a:ext uri="{FF2B5EF4-FFF2-40B4-BE49-F238E27FC236}">
                <a16:creationId xmlns:a16="http://schemas.microsoft.com/office/drawing/2014/main" id="{E004F782-ACC7-4E17-94AA-9051B299194A}"/>
              </a:ext>
            </a:extLst>
          </p:cNvPr>
          <p:cNvGraphicFramePr>
            <a:graphicFrameLocks noGrp="1"/>
          </p:cNvGraphicFramePr>
          <p:nvPr>
            <p:extLst>
              <p:ext uri="{D42A27DB-BD31-4B8C-83A1-F6EECF244321}">
                <p14:modId xmlns:p14="http://schemas.microsoft.com/office/powerpoint/2010/main" val="4127342363"/>
              </p:ext>
            </p:extLst>
          </p:nvPr>
        </p:nvGraphicFramePr>
        <p:xfrm>
          <a:off x="7572206" y="1353931"/>
          <a:ext cx="4373619" cy="3186625"/>
        </p:xfrm>
        <a:graphic>
          <a:graphicData uri="http://schemas.openxmlformats.org/drawingml/2006/table">
            <a:tbl>
              <a:tblPr firstRow="1" bandRow="1">
                <a:tableStyleId>{B301B821-A1FF-4177-AEE7-76D212191A09}</a:tableStyleId>
              </a:tblPr>
              <a:tblGrid>
                <a:gridCol w="1159228">
                  <a:extLst>
                    <a:ext uri="{9D8B030D-6E8A-4147-A177-3AD203B41FA5}">
                      <a16:colId xmlns:a16="http://schemas.microsoft.com/office/drawing/2014/main" val="195687079"/>
                    </a:ext>
                  </a:extLst>
                </a:gridCol>
                <a:gridCol w="3214391">
                  <a:extLst>
                    <a:ext uri="{9D8B030D-6E8A-4147-A177-3AD203B41FA5}">
                      <a16:colId xmlns:a16="http://schemas.microsoft.com/office/drawing/2014/main" val="1575461478"/>
                    </a:ext>
                  </a:extLst>
                </a:gridCol>
              </a:tblGrid>
              <a:tr h="254089">
                <a:tc>
                  <a:txBody>
                    <a:bodyPr/>
                    <a:lstStyle/>
                    <a:p>
                      <a:r>
                        <a:rPr lang="fr-FR" sz="1400" b="0">
                          <a:latin typeface="Segoe UI Semibold" panose="020B0702040204020203" pitchFamily="34" charset="0"/>
                          <a:cs typeface="Segoe UI Semibold" panose="020B0702040204020203" pitchFamily="34" charset="0"/>
                        </a:rPr>
                        <a:t>Supervisor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EADD</a:t>
                      </a:r>
                    </a:p>
                  </a:txBody>
                  <a:tcPr marL="31017" marR="31017" marT="15509" marB="15509" anchor="ctr"/>
                </a:tc>
                <a:tc>
                  <a:txBody>
                    <a:bodyPr/>
                    <a:lstStyle/>
                    <a:p>
                      <a:r>
                        <a:rPr lang="fr-FR" sz="1400"/>
                        <a:t>Add a page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EBLOCK</a:t>
                      </a:r>
                    </a:p>
                  </a:txBody>
                  <a:tcPr marL="31017" marR="31017" marT="15509" marB="15509" anchor="ctr"/>
                </a:tc>
                <a:tc>
                  <a:txBody>
                    <a:bodyPr/>
                    <a:lstStyle/>
                    <a:p>
                      <a:r>
                        <a:rPr lang="fr-FR" sz="1400"/>
                        <a:t>Block an EPC page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ECREATE</a:t>
                      </a:r>
                    </a:p>
                  </a:txBody>
                  <a:tcPr marL="31017" marR="31017" marT="15509" marB="15509" anchor="ctr"/>
                </a:tc>
                <a:tc>
                  <a:txBody>
                    <a:bodyPr/>
                    <a:lstStyle/>
                    <a:p>
                      <a:r>
                        <a:rPr lang="fr-FR" sz="1400" err="1"/>
                        <a:t>Create</a:t>
                      </a:r>
                      <a:r>
                        <a:rPr lang="fr-FR" sz="1400"/>
                        <a:t> an enclave</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EDBGRD</a:t>
                      </a:r>
                    </a:p>
                  </a:txBody>
                  <a:tcPr marL="31017" marR="31017" marT="15509" marB="15509" anchor="ctr"/>
                </a:tc>
                <a:tc>
                  <a:txBody>
                    <a:bodyPr/>
                    <a:lstStyle/>
                    <a:p>
                      <a:r>
                        <a:rPr lang="fr-FR" sz="1400"/>
                        <a:t>Read data by debugger</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EBDGWR</a:t>
                      </a:r>
                    </a:p>
                  </a:txBody>
                  <a:tcPr marL="31017" marR="31017" marT="15509" marB="15509" anchor="ctr"/>
                </a:tc>
                <a:tc>
                  <a:txBody>
                    <a:bodyPr/>
                    <a:lstStyle/>
                    <a:p>
                      <a:r>
                        <a:rPr lang="fr-FR" sz="1400"/>
                        <a:t>Write data by debugger</a:t>
                      </a:r>
                    </a:p>
                  </a:txBody>
                  <a:tcPr marL="31017" marR="31017" marT="15509" marB="15509" anchor="ctr"/>
                </a:tc>
                <a:extLst>
                  <a:ext uri="{0D108BD9-81ED-4DB2-BD59-A6C34878D82A}">
                    <a16:rowId xmlns:a16="http://schemas.microsoft.com/office/drawing/2014/main" val="2197101231"/>
                  </a:ext>
                </a:extLst>
              </a:tr>
              <a:tr h="235641">
                <a:tc>
                  <a:txBody>
                    <a:bodyPr/>
                    <a:lstStyle/>
                    <a:p>
                      <a:r>
                        <a:rPr lang="fr-FR" sz="1400"/>
                        <a:t>EINIT</a:t>
                      </a:r>
                    </a:p>
                  </a:txBody>
                  <a:tcPr marL="31017" marR="31017" marT="15509" marB="15509" anchor="ctr"/>
                </a:tc>
                <a:tc>
                  <a:txBody>
                    <a:bodyPr/>
                    <a:lstStyle/>
                    <a:p>
                      <a:r>
                        <a:rPr lang="fr-FR" sz="1400"/>
                        <a:t>Initialize en enclave</a:t>
                      </a:r>
                    </a:p>
                  </a:txBody>
                  <a:tcPr marL="31017" marR="31017" marT="15509" marB="15509" anchor="ctr"/>
                </a:tc>
                <a:extLst>
                  <a:ext uri="{0D108BD9-81ED-4DB2-BD59-A6C34878D82A}">
                    <a16:rowId xmlns:a16="http://schemas.microsoft.com/office/drawing/2014/main" val="3952786494"/>
                  </a:ext>
                </a:extLst>
              </a:tr>
              <a:tr h="235641">
                <a:tc>
                  <a:txBody>
                    <a:bodyPr/>
                    <a:lstStyle/>
                    <a:p>
                      <a:r>
                        <a:rPr lang="fr-FR" sz="1400"/>
                        <a:t>ELDB</a:t>
                      </a:r>
                    </a:p>
                  </a:txBody>
                  <a:tcPr marL="31017" marR="31017" marT="15509" marB="15509" anchor="ctr"/>
                </a:tc>
                <a:tc>
                  <a:txBody>
                    <a:bodyPr/>
                    <a:lstStyle/>
                    <a:p>
                      <a:r>
                        <a:rPr lang="en-US" sz="1400"/>
                        <a:t>Load an EPC page as blocked</a:t>
                      </a:r>
                    </a:p>
                  </a:txBody>
                  <a:tcPr marL="31017" marR="31017" marT="15509" marB="15509" anchor="ctr"/>
                </a:tc>
                <a:extLst>
                  <a:ext uri="{0D108BD9-81ED-4DB2-BD59-A6C34878D82A}">
                    <a16:rowId xmlns:a16="http://schemas.microsoft.com/office/drawing/2014/main" val="3077387205"/>
                  </a:ext>
                </a:extLst>
              </a:tr>
              <a:tr h="235641">
                <a:tc>
                  <a:txBody>
                    <a:bodyPr/>
                    <a:lstStyle/>
                    <a:p>
                      <a:r>
                        <a:rPr lang="fr-FR" sz="1400"/>
                        <a:t>ELDU</a:t>
                      </a:r>
                    </a:p>
                  </a:txBody>
                  <a:tcPr marL="31017" marR="31017" marT="15509" marB="15509" anchor="ctr"/>
                </a:tc>
                <a:tc>
                  <a:txBody>
                    <a:bodyPr/>
                    <a:lstStyle/>
                    <a:p>
                      <a:r>
                        <a:rPr lang="en-US" sz="1400"/>
                        <a:t>Load an EPC page as unblocked</a:t>
                      </a:r>
                    </a:p>
                  </a:txBody>
                  <a:tcPr marL="31017" marR="31017" marT="15509" marB="15509" anchor="ctr"/>
                </a:tc>
                <a:extLst>
                  <a:ext uri="{0D108BD9-81ED-4DB2-BD59-A6C34878D82A}">
                    <a16:rowId xmlns:a16="http://schemas.microsoft.com/office/drawing/2014/main" val="117651782"/>
                  </a:ext>
                </a:extLst>
              </a:tr>
              <a:tr h="235641">
                <a:tc>
                  <a:txBody>
                    <a:bodyPr/>
                    <a:lstStyle/>
                    <a:p>
                      <a:r>
                        <a:rPr lang="fr-FR" sz="1400"/>
                        <a:t>EPA</a:t>
                      </a:r>
                    </a:p>
                  </a:txBody>
                  <a:tcPr marL="31017" marR="31017" marT="15509" marB="15509" anchor="ctr"/>
                </a:tc>
                <a:tc>
                  <a:txBody>
                    <a:bodyPr/>
                    <a:lstStyle/>
                    <a:p>
                      <a:r>
                        <a:rPr lang="fr-FR" sz="1400"/>
                        <a:t>Add a version array</a:t>
                      </a:r>
                    </a:p>
                  </a:txBody>
                  <a:tcPr marL="31017" marR="31017" marT="15509" marB="15509" anchor="ctr"/>
                </a:tc>
                <a:extLst>
                  <a:ext uri="{0D108BD9-81ED-4DB2-BD59-A6C34878D82A}">
                    <a16:rowId xmlns:a16="http://schemas.microsoft.com/office/drawing/2014/main" val="2206795681"/>
                  </a:ext>
                </a:extLst>
              </a:tr>
              <a:tr h="235641">
                <a:tc>
                  <a:txBody>
                    <a:bodyPr/>
                    <a:lstStyle/>
                    <a:p>
                      <a:r>
                        <a:rPr lang="fr-FR" sz="1400"/>
                        <a:t>EREMOVE</a:t>
                      </a:r>
                    </a:p>
                  </a:txBody>
                  <a:tcPr marL="31017" marR="31017" marT="15509" marB="15509" anchor="ctr"/>
                </a:tc>
                <a:tc>
                  <a:txBody>
                    <a:bodyPr/>
                    <a:lstStyle/>
                    <a:p>
                      <a:r>
                        <a:rPr lang="en-US" sz="1400"/>
                        <a:t>Remove a page from EPC</a:t>
                      </a:r>
                    </a:p>
                  </a:txBody>
                  <a:tcPr marL="31017" marR="31017" marT="15509" marB="15509" anchor="ctr"/>
                </a:tc>
                <a:extLst>
                  <a:ext uri="{0D108BD9-81ED-4DB2-BD59-A6C34878D82A}">
                    <a16:rowId xmlns:a16="http://schemas.microsoft.com/office/drawing/2014/main" val="3611960932"/>
                  </a:ext>
                </a:extLst>
              </a:tr>
              <a:tr h="235641">
                <a:tc>
                  <a:txBody>
                    <a:bodyPr/>
                    <a:lstStyle/>
                    <a:p>
                      <a:r>
                        <a:rPr lang="fr-FR" sz="1400"/>
                        <a:t>ETRACE</a:t>
                      </a:r>
                    </a:p>
                  </a:txBody>
                  <a:tcPr marL="31017" marR="31017" marT="15509" marB="15509" anchor="ctr"/>
                </a:tc>
                <a:tc>
                  <a:txBody>
                    <a:bodyPr/>
                    <a:lstStyle/>
                    <a:p>
                      <a:r>
                        <a:rPr lang="fr-FR" sz="1400"/>
                        <a:t>Activate EBLOCK checks</a:t>
                      </a:r>
                    </a:p>
                  </a:txBody>
                  <a:tcPr marL="31017" marR="31017" marT="15509" marB="15509" anchor="ctr"/>
                </a:tc>
                <a:extLst>
                  <a:ext uri="{0D108BD9-81ED-4DB2-BD59-A6C34878D82A}">
                    <a16:rowId xmlns:a16="http://schemas.microsoft.com/office/drawing/2014/main" val="4239824275"/>
                  </a:ext>
                </a:extLst>
              </a:tr>
              <a:tr h="235641">
                <a:tc>
                  <a:txBody>
                    <a:bodyPr/>
                    <a:lstStyle/>
                    <a:p>
                      <a:r>
                        <a:rPr lang="fr-FR" sz="1400"/>
                        <a:t>EWB</a:t>
                      </a:r>
                    </a:p>
                  </a:txBody>
                  <a:tcPr marL="31017" marR="31017" marT="15509" marB="15509" anchor="ctr"/>
                </a:tc>
                <a:tc>
                  <a:txBody>
                    <a:bodyPr/>
                    <a:lstStyle/>
                    <a:p>
                      <a:r>
                        <a:rPr lang="en-US" sz="1400"/>
                        <a:t>Write back/invalidate an EPC page</a:t>
                      </a:r>
                    </a:p>
                  </a:txBody>
                  <a:tcPr marL="31017" marR="31017" marT="15509" marB="15509" anchor="ctr"/>
                </a:tc>
                <a:extLst>
                  <a:ext uri="{0D108BD9-81ED-4DB2-BD59-A6C34878D82A}">
                    <a16:rowId xmlns:a16="http://schemas.microsoft.com/office/drawing/2014/main" val="1392974839"/>
                  </a:ext>
                </a:extLst>
              </a:tr>
            </a:tbl>
          </a:graphicData>
        </a:graphic>
      </p:graphicFrame>
      <p:pic>
        <p:nvPicPr>
          <p:cNvPr id="8" name="Picture 2">
            <a:extLst>
              <a:ext uri="{FF2B5EF4-FFF2-40B4-BE49-F238E27FC236}">
                <a16:creationId xmlns:a16="http://schemas.microsoft.com/office/drawing/2014/main" id="{610FEC26-63E8-48AD-AB13-F12F75AFF5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347" y="2201862"/>
            <a:ext cx="6227940" cy="396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au 3">
            <a:extLst>
              <a:ext uri="{FF2B5EF4-FFF2-40B4-BE49-F238E27FC236}">
                <a16:creationId xmlns:a16="http://schemas.microsoft.com/office/drawing/2014/main" id="{FF1F79E3-D2B4-4883-A363-C989FB91FCED}"/>
              </a:ext>
            </a:extLst>
          </p:cNvPr>
          <p:cNvGraphicFramePr>
            <a:graphicFrameLocks noGrp="1"/>
          </p:cNvGraphicFramePr>
          <p:nvPr>
            <p:extLst>
              <p:ext uri="{D42A27DB-BD31-4B8C-83A1-F6EECF244321}">
                <p14:modId xmlns:p14="http://schemas.microsoft.com/office/powerpoint/2010/main" val="1035574612"/>
              </p:ext>
            </p:extLst>
          </p:nvPr>
        </p:nvGraphicFramePr>
        <p:xfrm>
          <a:off x="7589837" y="4850394"/>
          <a:ext cx="4355988" cy="1466268"/>
        </p:xfrm>
        <a:graphic>
          <a:graphicData uri="http://schemas.openxmlformats.org/drawingml/2006/table">
            <a:tbl>
              <a:tblPr firstRow="1" bandRow="1">
                <a:tableStyleId>{B301B821-A1FF-4177-AEE7-76D212191A09}</a:tableStyleId>
              </a:tblPr>
              <a:tblGrid>
                <a:gridCol w="1311195">
                  <a:extLst>
                    <a:ext uri="{9D8B030D-6E8A-4147-A177-3AD203B41FA5}">
                      <a16:colId xmlns:a16="http://schemas.microsoft.com/office/drawing/2014/main" val="3491930198"/>
                    </a:ext>
                  </a:extLst>
                </a:gridCol>
                <a:gridCol w="3044793">
                  <a:extLst>
                    <a:ext uri="{9D8B030D-6E8A-4147-A177-3AD203B41FA5}">
                      <a16:colId xmlns:a16="http://schemas.microsoft.com/office/drawing/2014/main" val="2209633671"/>
                    </a:ext>
                  </a:extLst>
                </a:gridCol>
              </a:tblGrid>
              <a:tr h="235641">
                <a:tc>
                  <a:txBody>
                    <a:bodyPr/>
                    <a:lstStyle/>
                    <a:p>
                      <a:r>
                        <a:rPr lang="fr-FR" sz="1400" b="0">
                          <a:latin typeface="Segoe UI Semibold" panose="020B0702040204020203" pitchFamily="34" charset="0"/>
                          <a:cs typeface="Segoe UI Semibold" panose="020B0702040204020203" pitchFamily="34" charset="0"/>
                        </a:rPr>
                        <a:t>User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EENTER</a:t>
                      </a:r>
                    </a:p>
                  </a:txBody>
                  <a:tcPr marL="31017" marR="31017" marT="15509" marB="15509" anchor="ctr"/>
                </a:tc>
                <a:tc>
                  <a:txBody>
                    <a:bodyPr/>
                    <a:lstStyle/>
                    <a:p>
                      <a:r>
                        <a:rPr lang="fr-FR" sz="1400"/>
                        <a:t>Enter an enclave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EEXIT</a:t>
                      </a:r>
                    </a:p>
                  </a:txBody>
                  <a:tcPr marL="31017" marR="31017" marT="15509" marB="15509" anchor="ctr"/>
                </a:tc>
                <a:tc>
                  <a:txBody>
                    <a:bodyPr/>
                    <a:lstStyle/>
                    <a:p>
                      <a:r>
                        <a:rPr lang="fr-FR" sz="1400"/>
                        <a:t>Exit an enclave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EGETKEY</a:t>
                      </a:r>
                    </a:p>
                  </a:txBody>
                  <a:tcPr marL="31017" marR="31017" marT="15509" marB="15509" anchor="ctr"/>
                </a:tc>
                <a:tc>
                  <a:txBody>
                    <a:bodyPr/>
                    <a:lstStyle/>
                    <a:p>
                      <a:r>
                        <a:rPr lang="fr-FR" sz="1400" err="1"/>
                        <a:t>Create</a:t>
                      </a:r>
                      <a:r>
                        <a:rPr lang="fr-FR" sz="1400"/>
                        <a:t> a </a:t>
                      </a:r>
                      <a:r>
                        <a:rPr lang="fr-FR" sz="1400" err="1"/>
                        <a:t>cryptographic</a:t>
                      </a:r>
                      <a:r>
                        <a:rPr lang="fr-FR" sz="1400"/>
                        <a:t> key</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EREPORT</a:t>
                      </a:r>
                    </a:p>
                  </a:txBody>
                  <a:tcPr marL="31017" marR="31017" marT="15509" marB="15509" anchor="ctr"/>
                </a:tc>
                <a:tc>
                  <a:txBody>
                    <a:bodyPr/>
                    <a:lstStyle/>
                    <a:p>
                      <a:r>
                        <a:rPr lang="fr-FR" sz="1400" err="1"/>
                        <a:t>Create</a:t>
                      </a:r>
                      <a:r>
                        <a:rPr lang="fr-FR" sz="1400"/>
                        <a:t> a </a:t>
                      </a:r>
                      <a:r>
                        <a:rPr lang="fr-FR" sz="1400" err="1"/>
                        <a:t>cryptographic</a:t>
                      </a:r>
                      <a:r>
                        <a:rPr lang="fr-FR" sz="1400"/>
                        <a:t> report</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ERESUME</a:t>
                      </a:r>
                    </a:p>
                  </a:txBody>
                  <a:tcPr marL="31017" marR="31017" marT="15509" marB="15509" anchor="ctr"/>
                </a:tc>
                <a:tc>
                  <a:txBody>
                    <a:bodyPr/>
                    <a:lstStyle/>
                    <a:p>
                      <a:r>
                        <a:rPr lang="fr-FR" sz="1400"/>
                        <a:t>Re-enter an enclave</a:t>
                      </a:r>
                    </a:p>
                  </a:txBody>
                  <a:tcPr marL="31017" marR="31017" marT="15509" marB="15509" anchor="ctr"/>
                </a:tc>
                <a:extLst>
                  <a:ext uri="{0D108BD9-81ED-4DB2-BD59-A6C34878D82A}">
                    <a16:rowId xmlns:a16="http://schemas.microsoft.com/office/drawing/2014/main" val="2197101231"/>
                  </a:ext>
                </a:extLst>
              </a:tr>
            </a:tbl>
          </a:graphicData>
        </a:graphic>
      </p:graphicFrame>
    </p:spTree>
    <p:extLst>
      <p:ext uri="{BB962C8B-B14F-4D97-AF65-F5344CB8AC3E}">
        <p14:creationId xmlns:p14="http://schemas.microsoft.com/office/powerpoint/2010/main" val="41273617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data structure</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787908"/>
          </a:xfrm>
        </p:spPr>
        <p:txBody>
          <a:bodyPr/>
          <a:lstStyle/>
          <a:p>
            <a:r>
              <a:rPr lang="en-US"/>
              <a:t>13 new data structures are also defined</a:t>
            </a:r>
          </a:p>
          <a:p>
            <a:pPr lvl="1"/>
            <a:r>
              <a:rPr lang="en-US"/>
              <a:t>8 are used for enclave management, 3 for memory page management, and 2 for resources management</a:t>
            </a:r>
          </a:p>
        </p:txBody>
      </p:sp>
      <p:graphicFrame>
        <p:nvGraphicFramePr>
          <p:cNvPr id="4" name="Tableau 4">
            <a:extLst>
              <a:ext uri="{FF2B5EF4-FFF2-40B4-BE49-F238E27FC236}">
                <a16:creationId xmlns:a16="http://schemas.microsoft.com/office/drawing/2014/main" id="{37D9A815-816C-4F91-835F-8CDD0EDA8C41}"/>
              </a:ext>
            </a:extLst>
          </p:cNvPr>
          <p:cNvGraphicFramePr>
            <a:graphicFrameLocks noGrp="1"/>
          </p:cNvGraphicFramePr>
          <p:nvPr>
            <p:extLst>
              <p:ext uri="{D42A27DB-BD31-4B8C-83A1-F6EECF244321}">
                <p14:modId xmlns:p14="http://schemas.microsoft.com/office/powerpoint/2010/main" val="2235163575"/>
              </p:ext>
            </p:extLst>
          </p:nvPr>
        </p:nvGraphicFramePr>
        <p:xfrm>
          <a:off x="503237" y="2354262"/>
          <a:ext cx="6172200" cy="3587110"/>
        </p:xfrm>
        <a:graphic>
          <a:graphicData uri="http://schemas.openxmlformats.org/drawingml/2006/table">
            <a:tbl>
              <a:tblPr firstRow="1" bandRow="1">
                <a:tableStyleId>{B301B821-A1FF-4177-AEE7-76D212191A09}</a:tableStyleId>
              </a:tblPr>
              <a:tblGrid>
                <a:gridCol w="1661747">
                  <a:extLst>
                    <a:ext uri="{9D8B030D-6E8A-4147-A177-3AD203B41FA5}">
                      <a16:colId xmlns:a16="http://schemas.microsoft.com/office/drawing/2014/main" val="597612970"/>
                    </a:ext>
                  </a:extLst>
                </a:gridCol>
                <a:gridCol w="4510453">
                  <a:extLst>
                    <a:ext uri="{9D8B030D-6E8A-4147-A177-3AD203B41FA5}">
                      <a16:colId xmlns:a16="http://schemas.microsoft.com/office/drawing/2014/main" val="2564819846"/>
                    </a:ext>
                  </a:extLst>
                </a:gridCol>
              </a:tblGrid>
              <a:tr h="410196">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Name</a:t>
                      </a:r>
                    </a:p>
                  </a:txBody>
                  <a:tcPr marL="31017" marR="31017" marT="15509" marB="15509" anchor="ctr"/>
                </a:tc>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3177286801"/>
                  </a:ext>
                </a:extLst>
              </a:tr>
              <a:tr h="235641">
                <a:tc>
                  <a:txBody>
                    <a:bodyPr/>
                    <a:lstStyle/>
                    <a:p>
                      <a:pPr>
                        <a:spcBef>
                          <a:spcPts val="300"/>
                        </a:spcBef>
                        <a:spcAft>
                          <a:spcPts val="300"/>
                        </a:spcAft>
                      </a:pPr>
                      <a:r>
                        <a:rPr lang="fr-FR" sz="1400"/>
                        <a:t>SECS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SGX Enclave Control Structure</a:t>
                      </a:r>
                    </a:p>
                  </a:txBody>
                  <a:tcPr marL="31017" marR="31017" marT="15509" marB="15509" anchor="ctr"/>
                </a:tc>
                <a:extLst>
                  <a:ext uri="{0D108BD9-81ED-4DB2-BD59-A6C34878D82A}">
                    <a16:rowId xmlns:a16="http://schemas.microsoft.com/office/drawing/2014/main" val="1090102773"/>
                  </a:ext>
                </a:extLst>
              </a:tr>
              <a:tr h="235641">
                <a:tc>
                  <a:txBody>
                    <a:bodyPr/>
                    <a:lstStyle/>
                    <a:p>
                      <a:pPr>
                        <a:spcBef>
                          <a:spcPts val="300"/>
                        </a:spcBef>
                        <a:spcAft>
                          <a:spcPts val="300"/>
                        </a:spcAft>
                      </a:pPr>
                      <a:r>
                        <a:rPr lang="fr-FR" sz="1400" kern="1200">
                          <a:solidFill>
                            <a:schemeClr val="dk1"/>
                          </a:solidFill>
                          <a:latin typeface="+mn-lt"/>
                          <a:ea typeface="+mn-ea"/>
                          <a:cs typeface="+mn-cs"/>
                        </a:rPr>
                        <a:t>TCS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Thread Control Structure</a:t>
                      </a:r>
                    </a:p>
                  </a:txBody>
                  <a:tcPr marL="31017" marR="31017" marT="15509" marB="15509" anchor="ctr"/>
                </a:tc>
                <a:extLst>
                  <a:ext uri="{0D108BD9-81ED-4DB2-BD59-A6C34878D82A}">
                    <a16:rowId xmlns:a16="http://schemas.microsoft.com/office/drawing/2014/main" val="4214391436"/>
                  </a:ext>
                </a:extLst>
              </a:tr>
              <a:tr h="235641">
                <a:tc>
                  <a:txBody>
                    <a:bodyPr/>
                    <a:lstStyle/>
                    <a:p>
                      <a:pPr>
                        <a:spcBef>
                          <a:spcPts val="300"/>
                        </a:spcBef>
                        <a:spcAft>
                          <a:spcPts val="300"/>
                        </a:spcAft>
                      </a:pPr>
                      <a:r>
                        <a:rPr lang="fr-FR" sz="1400" kern="1200">
                          <a:solidFill>
                            <a:schemeClr val="dk1"/>
                          </a:solidFill>
                          <a:latin typeface="+mn-lt"/>
                          <a:ea typeface="+mn-ea"/>
                          <a:cs typeface="+mn-cs"/>
                        </a:rPr>
                        <a:t>SSA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State State Area</a:t>
                      </a:r>
                    </a:p>
                  </a:txBody>
                  <a:tcPr marL="31017" marR="31017" marT="15509" marB="15509" anchor="ctr"/>
                </a:tc>
                <a:extLst>
                  <a:ext uri="{0D108BD9-81ED-4DB2-BD59-A6C34878D82A}">
                    <a16:rowId xmlns:a16="http://schemas.microsoft.com/office/drawing/2014/main" val="4207086308"/>
                  </a:ext>
                </a:extLst>
              </a:tr>
              <a:tr h="235641">
                <a:tc>
                  <a:txBody>
                    <a:bodyPr/>
                    <a:lstStyle/>
                    <a:p>
                      <a:pPr>
                        <a:spcBef>
                          <a:spcPts val="300"/>
                        </a:spcBef>
                        <a:spcAft>
                          <a:spcPts val="300"/>
                        </a:spcAft>
                      </a:pPr>
                      <a:r>
                        <a:rPr lang="fr-FR" sz="1400" kern="1200">
                          <a:solidFill>
                            <a:schemeClr val="dk1"/>
                          </a:solidFill>
                          <a:latin typeface="+mn-lt"/>
                          <a:ea typeface="+mn-ea"/>
                          <a:cs typeface="+mn-cs"/>
                        </a:rPr>
                        <a:t>PAGEINFO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Page Information</a:t>
                      </a:r>
                    </a:p>
                  </a:txBody>
                  <a:tcPr marL="31017" marR="31017" marT="15509" marB="15509" anchor="ctr"/>
                </a:tc>
                <a:extLst>
                  <a:ext uri="{0D108BD9-81ED-4DB2-BD59-A6C34878D82A}">
                    <a16:rowId xmlns:a16="http://schemas.microsoft.com/office/drawing/2014/main" val="43565066"/>
                  </a:ext>
                </a:extLst>
              </a:tr>
              <a:tr h="235641">
                <a:tc>
                  <a:txBody>
                    <a:bodyPr/>
                    <a:lstStyle/>
                    <a:p>
                      <a:pPr>
                        <a:spcBef>
                          <a:spcPts val="300"/>
                        </a:spcBef>
                        <a:spcAft>
                          <a:spcPts val="300"/>
                        </a:spcAft>
                      </a:pPr>
                      <a:r>
                        <a:rPr lang="fr-FR" sz="1400" kern="1200">
                          <a:solidFill>
                            <a:schemeClr val="dk1"/>
                          </a:solidFill>
                          <a:latin typeface="+mn-lt"/>
                          <a:ea typeface="+mn-ea"/>
                          <a:cs typeface="+mn-cs"/>
                        </a:rPr>
                        <a:t>SECINFO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Security Information</a:t>
                      </a:r>
                    </a:p>
                  </a:txBody>
                  <a:tcPr marL="31017" marR="31017" marT="15509" marB="15509" anchor="ctr"/>
                </a:tc>
                <a:extLst>
                  <a:ext uri="{0D108BD9-81ED-4DB2-BD59-A6C34878D82A}">
                    <a16:rowId xmlns:a16="http://schemas.microsoft.com/office/drawing/2014/main" val="337193943"/>
                  </a:ext>
                </a:extLst>
              </a:tr>
              <a:tr h="235641">
                <a:tc>
                  <a:txBody>
                    <a:bodyPr/>
                    <a:lstStyle/>
                    <a:p>
                      <a:pPr>
                        <a:spcBef>
                          <a:spcPts val="300"/>
                        </a:spcBef>
                        <a:spcAft>
                          <a:spcPts val="300"/>
                        </a:spcAft>
                      </a:pPr>
                      <a:r>
                        <a:rPr lang="fr-FR" sz="1400" kern="1200">
                          <a:solidFill>
                            <a:schemeClr val="dk1"/>
                          </a:solidFill>
                          <a:latin typeface="+mn-lt"/>
                          <a:ea typeface="+mn-ea"/>
                          <a:cs typeface="+mn-cs"/>
                        </a:rPr>
                        <a:t>PCMD</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Paging Crypto MetaData</a:t>
                      </a:r>
                    </a:p>
                  </a:txBody>
                  <a:tcPr marL="31017" marR="31017" marT="15509" marB="15509" anchor="ctr"/>
                </a:tc>
                <a:extLst>
                  <a:ext uri="{0D108BD9-81ED-4DB2-BD59-A6C34878D82A}">
                    <a16:rowId xmlns:a16="http://schemas.microsoft.com/office/drawing/2014/main" val="1450639356"/>
                  </a:ext>
                </a:extLst>
              </a:tr>
              <a:tr h="235641">
                <a:tc>
                  <a:txBody>
                    <a:bodyPr/>
                    <a:lstStyle/>
                    <a:p>
                      <a:pPr>
                        <a:spcBef>
                          <a:spcPts val="300"/>
                        </a:spcBef>
                        <a:spcAft>
                          <a:spcPts val="300"/>
                        </a:spcAft>
                      </a:pPr>
                      <a:r>
                        <a:rPr lang="fr-FR" sz="1400" kern="1200">
                          <a:solidFill>
                            <a:schemeClr val="dk1"/>
                          </a:solidFill>
                          <a:latin typeface="+mn-lt"/>
                          <a:ea typeface="+mn-ea"/>
                          <a:cs typeface="+mn-cs"/>
                        </a:rPr>
                        <a:t>VA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Version Array</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3601768588"/>
                  </a:ext>
                </a:extLst>
              </a:tr>
              <a:tr h="235641">
                <a:tc>
                  <a:txBody>
                    <a:bodyPr/>
                    <a:lstStyle/>
                    <a:p>
                      <a:pPr>
                        <a:spcBef>
                          <a:spcPts val="300"/>
                        </a:spcBef>
                        <a:spcAft>
                          <a:spcPts val="300"/>
                        </a:spcAft>
                      </a:pPr>
                      <a:r>
                        <a:rPr lang="fr-FR" sz="1400" kern="1200">
                          <a:solidFill>
                            <a:schemeClr val="dk1"/>
                          </a:solidFill>
                          <a:latin typeface="+mn-lt"/>
                          <a:ea typeface="+mn-ea"/>
                          <a:cs typeface="+mn-cs"/>
                        </a:rPr>
                        <a:t>EPCM</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Page Cache </a:t>
                      </a:r>
                      <a:r>
                        <a:rPr lang="fr-FR" sz="1400" kern="1200" err="1">
                          <a:solidFill>
                            <a:schemeClr val="dk1"/>
                          </a:solidFill>
                          <a:latin typeface="+mn-lt"/>
                          <a:ea typeface="+mn-ea"/>
                          <a:cs typeface="+mn-cs"/>
                        </a:rPr>
                        <a:t>Map</a:t>
                      </a:r>
                      <a:r>
                        <a:rPr lang="fr-FR" sz="1400" kern="1200">
                          <a:solidFill>
                            <a:schemeClr val="dk1"/>
                          </a:solidFill>
                          <a:latin typeface="+mn-lt"/>
                          <a:ea typeface="+mn-ea"/>
                          <a:cs typeface="+mn-cs"/>
                        </a:rPr>
                        <a: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290614938"/>
                  </a:ext>
                </a:extLst>
              </a:tr>
              <a:tr h="235641">
                <a:tc>
                  <a:txBody>
                    <a:bodyPr/>
                    <a:lstStyle/>
                    <a:p>
                      <a:pPr>
                        <a:spcBef>
                          <a:spcPts val="300"/>
                        </a:spcBef>
                        <a:spcAft>
                          <a:spcPts val="300"/>
                        </a:spcAft>
                      </a:pPr>
                      <a:r>
                        <a:rPr lang="fr-FR" sz="1400" kern="1200">
                          <a:solidFill>
                            <a:schemeClr val="dk1"/>
                          </a:solidFill>
                          <a:latin typeface="+mn-lt"/>
                          <a:ea typeface="+mn-ea"/>
                          <a:cs typeface="+mn-cs"/>
                        </a:rPr>
                        <a:t>SIGSTRUCT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Signature Structure</a:t>
                      </a:r>
                    </a:p>
                  </a:txBody>
                  <a:tcPr marL="31017" marR="31017" marT="15509" marB="15509" anchor="ctr"/>
                </a:tc>
                <a:extLst>
                  <a:ext uri="{0D108BD9-81ED-4DB2-BD59-A6C34878D82A}">
                    <a16:rowId xmlns:a16="http://schemas.microsoft.com/office/drawing/2014/main" val="3982475460"/>
                  </a:ext>
                </a:extLst>
              </a:tr>
              <a:tr h="235641">
                <a:tc>
                  <a:txBody>
                    <a:bodyPr/>
                    <a:lstStyle/>
                    <a:p>
                      <a:pPr>
                        <a:spcBef>
                          <a:spcPts val="300"/>
                        </a:spcBef>
                        <a:spcAft>
                          <a:spcPts val="300"/>
                        </a:spcAft>
                      </a:pPr>
                      <a:r>
                        <a:rPr lang="fr-FR" sz="1400" kern="1200">
                          <a:solidFill>
                            <a:schemeClr val="dk1"/>
                          </a:solidFill>
                          <a:latin typeface="+mn-lt"/>
                          <a:ea typeface="+mn-ea"/>
                          <a:cs typeface="+mn-cs"/>
                        </a:rPr>
                        <a:t>EINITTOKEN</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EINIT Token Structure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58479591"/>
                  </a:ext>
                </a:extLst>
              </a:tr>
              <a:tr h="235641">
                <a:tc>
                  <a:txBody>
                    <a:bodyPr/>
                    <a:lstStyle/>
                    <a:p>
                      <a:pPr>
                        <a:spcBef>
                          <a:spcPts val="300"/>
                        </a:spcBef>
                        <a:spcAft>
                          <a:spcPts val="300"/>
                        </a:spcAft>
                      </a:pPr>
                      <a:r>
                        <a:rPr lang="fr-FR" sz="1400" kern="1200">
                          <a:solidFill>
                            <a:schemeClr val="dk1"/>
                          </a:solidFill>
                          <a:latin typeface="+mn-lt"/>
                          <a:ea typeface="+mn-ea"/>
                          <a:cs typeface="+mn-cs"/>
                        </a:rPr>
                        <a:t>REPORT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a:t>
                      </a:r>
                    </a:p>
                  </a:txBody>
                  <a:tcPr marL="31017" marR="31017" marT="15509" marB="15509" anchor="ctr"/>
                </a:tc>
                <a:extLst>
                  <a:ext uri="{0D108BD9-81ED-4DB2-BD59-A6C34878D82A}">
                    <a16:rowId xmlns:a16="http://schemas.microsoft.com/office/drawing/2014/main" val="3747858674"/>
                  </a:ext>
                </a:extLst>
              </a:tr>
              <a:tr h="235641">
                <a:tc>
                  <a:txBody>
                    <a:bodyPr/>
                    <a:lstStyle/>
                    <a:p>
                      <a:pPr>
                        <a:spcBef>
                          <a:spcPts val="300"/>
                        </a:spcBef>
                        <a:spcAft>
                          <a:spcPts val="300"/>
                        </a:spcAft>
                      </a:pPr>
                      <a:r>
                        <a:rPr lang="fr-FR" sz="1400" kern="1200">
                          <a:solidFill>
                            <a:schemeClr val="dk1"/>
                          </a:solidFill>
                          <a:latin typeface="+mn-lt"/>
                          <a:ea typeface="+mn-ea"/>
                          <a:cs typeface="+mn-cs"/>
                        </a:rPr>
                        <a:t>TARGETINFO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Target Info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1810807569"/>
                  </a:ext>
                </a:extLst>
              </a:tr>
              <a:tr h="235641">
                <a:tc>
                  <a:txBody>
                    <a:bodyPr/>
                    <a:lstStyle/>
                    <a:p>
                      <a:pPr>
                        <a:spcBef>
                          <a:spcPts val="300"/>
                        </a:spcBef>
                        <a:spcAft>
                          <a:spcPts val="300"/>
                        </a:spcAft>
                      </a:pPr>
                      <a:r>
                        <a:rPr lang="fr-FR" sz="1400" kern="1200">
                          <a:solidFill>
                            <a:schemeClr val="dk1"/>
                          </a:solidFill>
                          <a:latin typeface="+mn-lt"/>
                          <a:ea typeface="+mn-ea"/>
                          <a:cs typeface="+mn-cs"/>
                        </a:rPr>
                        <a:t>KEYREQUEST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Key Request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4060751268"/>
                  </a:ext>
                </a:extLst>
              </a:tr>
            </a:tbl>
          </a:graphicData>
        </a:graphic>
      </p:graphicFrame>
    </p:spTree>
    <p:extLst>
      <p:ext uri="{BB962C8B-B14F-4D97-AF65-F5344CB8AC3E}">
        <p14:creationId xmlns:p14="http://schemas.microsoft.com/office/powerpoint/2010/main" val="16478857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Azure Confidential Computing (ACC) value proposition</a:t>
            </a:r>
          </a:p>
        </p:txBody>
      </p:sp>
      <p:sp>
        <p:nvSpPr>
          <p:cNvPr id="3" name="Espace réservé du texte 2"/>
          <p:cNvSpPr>
            <a:spLocks noGrp="1"/>
          </p:cNvSpPr>
          <p:nvPr>
            <p:ph type="body" sz="quarter" idx="10"/>
          </p:nvPr>
        </p:nvSpPr>
        <p:spPr>
          <a:xfrm>
            <a:off x="274638" y="1212850"/>
            <a:ext cx="4724399" cy="4951412"/>
          </a:xfrm>
        </p:spPr>
        <p:txBody>
          <a:bodyPr>
            <a:normAutofit/>
          </a:bodyPr>
          <a:lstStyle/>
          <a:p>
            <a:pPr lvl="0"/>
            <a:r>
              <a:rPr lang="en-US"/>
              <a:t>Prevent unauthorized data access in 3 critical scenarios:</a:t>
            </a:r>
          </a:p>
          <a:p>
            <a:pPr marL="342900" lvl="1" indent="-342900">
              <a:buFont typeface="+mj-lt"/>
              <a:buAutoNum type="arabicPeriod"/>
            </a:pPr>
            <a:r>
              <a:rPr lang="en-US"/>
              <a:t>Hacker exploits a bug in the OS or the Hypervisor</a:t>
            </a:r>
          </a:p>
          <a:p>
            <a:pPr marL="342900" lvl="1" indent="-342900">
              <a:buFont typeface="+mj-lt"/>
              <a:buAutoNum type="arabicPeriod"/>
            </a:pPr>
            <a:r>
              <a:rPr lang="en-US"/>
              <a:t>Malicious insider with administrator privileges</a:t>
            </a:r>
          </a:p>
          <a:p>
            <a:pPr marL="342900" lvl="1" indent="-342900">
              <a:buFont typeface="+mj-lt"/>
              <a:buAutoNum type="arabicPeriod"/>
            </a:pPr>
            <a:r>
              <a:rPr lang="en-US"/>
              <a:t>Government asks for data access without customer’s knowledge</a:t>
            </a:r>
          </a:p>
          <a:p>
            <a:pPr lvl="0">
              <a:spcBef>
                <a:spcPts val="1200"/>
              </a:spcBef>
            </a:pPr>
            <a:endParaRPr lang="en-US"/>
          </a:p>
          <a:p>
            <a:pPr lvl="0">
              <a:spcBef>
                <a:spcPts val="1200"/>
              </a:spcBef>
            </a:pPr>
            <a:r>
              <a:rPr lang="en-US"/>
              <a:t>Enable new businesses</a:t>
            </a:r>
          </a:p>
          <a:p>
            <a:pPr lvl="1"/>
            <a:r>
              <a:rPr lang="en-US"/>
              <a:t>Enable customers to move their sensitive workloads to the cloud</a:t>
            </a:r>
          </a:p>
          <a:p>
            <a:pPr lvl="1"/>
            <a:r>
              <a:rPr lang="en-US"/>
              <a:t>Enable new services/use cases (e.g., </a:t>
            </a:r>
            <a:r>
              <a:rPr lang="en-US">
                <a:latin typeface="Segoe UI Semibold" panose="020B0702040204020203" pitchFamily="34" charset="0"/>
                <a:cs typeface="Segoe UI Semibold" panose="020B0702040204020203" pitchFamily="34" charset="0"/>
              </a:rPr>
              <a:t>multi-party dataset analytics and confidential machine learning</a:t>
            </a:r>
            <a:r>
              <a:rPr lang="en-US"/>
              <a:t>, both training and inference)</a:t>
            </a:r>
          </a:p>
        </p:txBody>
      </p:sp>
      <p:pic>
        <p:nvPicPr>
          <p:cNvPr id="53" name="Picture 52">
            <a:extLst>
              <a:ext uri="{FF2B5EF4-FFF2-40B4-BE49-F238E27FC236}">
                <a16:creationId xmlns:a16="http://schemas.microsoft.com/office/drawing/2014/main" id="{4ACA488A-1459-4D17-A4B8-C7CFD47E34FC}"/>
              </a:ext>
            </a:extLst>
          </p:cNvPr>
          <p:cNvPicPr>
            <a:picLocks noChangeAspect="1"/>
          </p:cNvPicPr>
          <p:nvPr/>
        </p:nvPicPr>
        <p:blipFill>
          <a:blip r:embed="rId3"/>
          <a:stretch>
            <a:fillRect/>
          </a:stretch>
        </p:blipFill>
        <p:spPr>
          <a:xfrm>
            <a:off x="5122853" y="1135062"/>
            <a:ext cx="7038984" cy="2917526"/>
          </a:xfrm>
          <a:prstGeom prst="rect">
            <a:avLst/>
          </a:prstGeom>
        </p:spPr>
      </p:pic>
    </p:spTree>
    <p:extLst>
      <p:ext uri="{BB962C8B-B14F-4D97-AF65-F5344CB8AC3E}">
        <p14:creationId xmlns:p14="http://schemas.microsoft.com/office/powerpoint/2010/main" val="30513422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8" name="Rectangle 7">
            <a:extLst>
              <a:ext uri="{FF2B5EF4-FFF2-40B4-BE49-F238E27FC236}">
                <a16:creationId xmlns:a16="http://schemas.microsoft.com/office/drawing/2014/main" id="{F4F6D4A9-2B8B-442F-8177-9B44CCE0EB8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9021498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F7DB14A1-B03E-48B2-B369-AFF7A07F9915}"/>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EC09FE2F-9C09-4908-9345-CEDC24BD89E6}"/>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AE8AE88-F794-4A4A-A568-E187AFCC0F8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object 3">
            <a:extLst>
              <a:ext uri="{FF2B5EF4-FFF2-40B4-BE49-F238E27FC236}">
                <a16:creationId xmlns:a16="http://schemas.microsoft.com/office/drawing/2014/main" id="{CFD04C5E-7946-40AF-A361-117FB9B046EA}"/>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5" name="Rectangle 14">
            <a:extLst>
              <a:ext uri="{FF2B5EF4-FFF2-40B4-BE49-F238E27FC236}">
                <a16:creationId xmlns:a16="http://schemas.microsoft.com/office/drawing/2014/main" id="{24B9A136-4B82-4B67-A205-7CDCE4DB2866}"/>
              </a:ext>
            </a:extLst>
          </p:cNvPr>
          <p:cNvSpPr/>
          <p:nvPr/>
        </p:nvSpPr>
        <p:spPr>
          <a:xfrm>
            <a:off x="8038175" y="4626313"/>
            <a:ext cx="1516697" cy="259045"/>
          </a:xfrm>
          <a:prstGeom prst="rect">
            <a:avLst/>
          </a:prstGeom>
        </p:spPr>
        <p:txBody>
          <a:bodyPr wrap="none">
            <a:spAutoFit/>
          </a:bodyPr>
          <a:lstStyle/>
          <a:p>
            <a:pPr marL="13970" algn="ctr">
              <a:lnSpc>
                <a:spcPts val="1315"/>
              </a:lnSpc>
              <a:defRPr/>
            </a:pPr>
            <a:r>
              <a:rPr lang="fr-FR" sz="1200" spc="-5">
                <a:solidFill>
                  <a:schemeClr val="bg1"/>
                </a:solidFill>
                <a:cs typeface="Verdana"/>
              </a:rPr>
              <a:t>Enclave Page Cache</a:t>
            </a:r>
          </a:p>
        </p:txBody>
      </p:sp>
      <p:sp>
        <p:nvSpPr>
          <p:cNvPr id="17" name="Rectangle 16">
            <a:extLst>
              <a:ext uri="{FF2B5EF4-FFF2-40B4-BE49-F238E27FC236}">
                <a16:creationId xmlns:a16="http://schemas.microsoft.com/office/drawing/2014/main" id="{BA4E5FFF-ABC8-460C-BE96-FDC164E7446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9" name="object 7">
            <a:extLst>
              <a:ext uri="{FF2B5EF4-FFF2-40B4-BE49-F238E27FC236}">
                <a16:creationId xmlns:a16="http://schemas.microsoft.com/office/drawing/2014/main" id="{74C83089-BF03-413D-B189-81FB4F8F3DC9}"/>
              </a:ext>
            </a:extLst>
          </p:cNvPr>
          <p:cNvSpPr/>
          <p:nvPr/>
        </p:nvSpPr>
        <p:spPr>
          <a:xfrm>
            <a:off x="9890645" y="5216931"/>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8">
            <a:extLst>
              <a:ext uri="{FF2B5EF4-FFF2-40B4-BE49-F238E27FC236}">
                <a16:creationId xmlns:a16="http://schemas.microsoft.com/office/drawing/2014/main" id="{ED5FD07E-3790-4C56-8A1A-ECF8A086CFD3}"/>
              </a:ext>
            </a:extLst>
          </p:cNvPr>
          <p:cNvSpPr/>
          <p:nvPr/>
        </p:nvSpPr>
        <p:spPr>
          <a:xfrm>
            <a:off x="9890645" y="5636604"/>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0795B5A8-86AD-4339-9269-D75DE8B75104}"/>
              </a:ext>
            </a:extLst>
          </p:cNvPr>
          <p:cNvSpPr/>
          <p:nvPr/>
        </p:nvSpPr>
        <p:spPr>
          <a:xfrm>
            <a:off x="9890645" y="6025189"/>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0B1EC3A1-7E0C-4002-9457-94ECEB0FAF87}"/>
              </a:ext>
            </a:extLst>
          </p:cNvPr>
          <p:cNvSpPr/>
          <p:nvPr/>
        </p:nvSpPr>
        <p:spPr>
          <a:xfrm>
            <a:off x="9890645" y="6886291"/>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6C006704-0A2A-40F2-AB53-9BD780A4BFDB}"/>
              </a:ext>
            </a:extLst>
          </p:cNvPr>
          <p:cNvSpPr/>
          <p:nvPr/>
        </p:nvSpPr>
        <p:spPr>
          <a:xfrm>
            <a:off x="9890645" y="4704001"/>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3A4E3185-F0EC-4770-8953-2DB528BF0A0E}"/>
              </a:ext>
            </a:extLst>
          </p:cNvPr>
          <p:cNvSpPr txBox="1"/>
          <p:nvPr/>
        </p:nvSpPr>
        <p:spPr>
          <a:xfrm>
            <a:off x="9905413" y="4718766"/>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3">
            <a:extLst>
              <a:ext uri="{FF2B5EF4-FFF2-40B4-BE49-F238E27FC236}">
                <a16:creationId xmlns:a16="http://schemas.microsoft.com/office/drawing/2014/main" id="{B60278D8-BC18-4007-A59C-29391B8D15FB}"/>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4">
            <a:extLst>
              <a:ext uri="{FF2B5EF4-FFF2-40B4-BE49-F238E27FC236}">
                <a16:creationId xmlns:a16="http://schemas.microsoft.com/office/drawing/2014/main" id="{6B27C71A-E830-4F48-8780-1A1690DC92BC}"/>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6062238A-9082-4296-B3BA-5D2CF7CED44C}"/>
              </a:ext>
            </a:extLst>
          </p:cNvPr>
          <p:cNvSpPr txBox="1"/>
          <p:nvPr/>
        </p:nvSpPr>
        <p:spPr>
          <a:xfrm>
            <a:off x="9905413" y="5358896"/>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6">
            <a:extLst>
              <a:ext uri="{FF2B5EF4-FFF2-40B4-BE49-F238E27FC236}">
                <a16:creationId xmlns:a16="http://schemas.microsoft.com/office/drawing/2014/main" id="{DEEE4C90-DCD2-4D0C-A27E-FBBFFA54A663}"/>
              </a:ext>
            </a:extLst>
          </p:cNvPr>
          <p:cNvSpPr/>
          <p:nvPr/>
        </p:nvSpPr>
        <p:spPr>
          <a:xfrm>
            <a:off x="9899972" y="490606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7">
            <a:extLst>
              <a:ext uri="{FF2B5EF4-FFF2-40B4-BE49-F238E27FC236}">
                <a16:creationId xmlns:a16="http://schemas.microsoft.com/office/drawing/2014/main" id="{36E7A361-3C74-49A9-AE86-E880393999CF}"/>
              </a:ext>
            </a:extLst>
          </p:cNvPr>
          <p:cNvSpPr txBox="1"/>
          <p:nvPr/>
        </p:nvSpPr>
        <p:spPr>
          <a:xfrm>
            <a:off x="9909298" y="4919277"/>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8">
            <a:extLst>
              <a:ext uri="{FF2B5EF4-FFF2-40B4-BE49-F238E27FC236}">
                <a16:creationId xmlns:a16="http://schemas.microsoft.com/office/drawing/2014/main" id="{89615786-B92C-4F94-9E2E-9B2E80A95138}"/>
              </a:ext>
            </a:extLst>
          </p:cNvPr>
          <p:cNvSpPr/>
          <p:nvPr/>
        </p:nvSpPr>
        <p:spPr>
          <a:xfrm>
            <a:off x="9890645" y="5714321"/>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19">
            <a:extLst>
              <a:ext uri="{FF2B5EF4-FFF2-40B4-BE49-F238E27FC236}">
                <a16:creationId xmlns:a16="http://schemas.microsoft.com/office/drawing/2014/main" id="{558AF327-08C6-47C7-9B2D-79724D446089}"/>
              </a:ext>
            </a:extLst>
          </p:cNvPr>
          <p:cNvSpPr txBox="1"/>
          <p:nvPr/>
        </p:nvSpPr>
        <p:spPr>
          <a:xfrm>
            <a:off x="9905413" y="5727533"/>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0">
            <a:extLst>
              <a:ext uri="{FF2B5EF4-FFF2-40B4-BE49-F238E27FC236}">
                <a16:creationId xmlns:a16="http://schemas.microsoft.com/office/drawing/2014/main" id="{CB3AF2D9-0849-47BE-AC3E-8688418A967E}"/>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1">
            <a:extLst>
              <a:ext uri="{FF2B5EF4-FFF2-40B4-BE49-F238E27FC236}">
                <a16:creationId xmlns:a16="http://schemas.microsoft.com/office/drawing/2014/main" id="{51E4DD0B-90E3-43B0-9716-CA7292D2BD8A}"/>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2">
            <a:extLst>
              <a:ext uri="{FF2B5EF4-FFF2-40B4-BE49-F238E27FC236}">
                <a16:creationId xmlns:a16="http://schemas.microsoft.com/office/drawing/2014/main" id="{3F48BC90-D81D-4B9D-8359-F035B5D33BE1}"/>
              </a:ext>
            </a:extLst>
          </p:cNvPr>
          <p:cNvSpPr txBox="1"/>
          <p:nvPr/>
        </p:nvSpPr>
        <p:spPr>
          <a:xfrm>
            <a:off x="10344772" y="6608635"/>
            <a:ext cx="64440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2" name="Rectangle 51">
            <a:extLst>
              <a:ext uri="{FF2B5EF4-FFF2-40B4-BE49-F238E27FC236}">
                <a16:creationId xmlns:a16="http://schemas.microsoft.com/office/drawing/2014/main" id="{DE3F49CF-C917-4D88-9339-46DC52F475B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5312645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6E530F8-4D41-421E-9CF6-011F0FBC4FC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E690473-3B15-4533-BD06-58E322CFB184}"/>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90E3BED6-4881-473D-8DC3-EA5AB5817AF7}"/>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BDBABF61-B1F8-455A-94A5-CA94CC994A58}"/>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9B0F1874-9DDA-42F7-9030-E10E212755FF}"/>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B125A21-3AF4-465F-931F-8396F2AC7858}"/>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71D36A89-5D3B-4352-88BE-425A83C74F3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03E1FD72-A35B-4A6F-B49D-66A53BC76DE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E7512D8D-4853-4F8A-8C54-39216B9A065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9DE27DA5-6824-4EA7-AE0A-D4CB12325375}"/>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60A4F48-B451-413A-9E49-150E7D23FB07}"/>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66C0B11-58CA-4878-AE08-60ACCA380C3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0A3C0BE6-2EF6-4FAD-8067-90898FB731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8145B7FB-C49C-47F9-B007-B4EBA7DD0E3E}"/>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2D47C19-2378-4A43-9557-F1FA21CE517D}"/>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F93F6C0D-86D4-4219-A7B3-C3019DB09A7B}"/>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D07C0F3-2E1F-441F-B9B7-F7CB25C1CAD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C27736D-027D-40B1-AECB-EEDE1524B969}"/>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61BD523A-1FA2-443B-B01C-27DA4990D220}"/>
              </a:ext>
            </a:extLst>
          </p:cNvPr>
          <p:cNvSpPr txBox="1"/>
          <p:nvPr/>
        </p:nvSpPr>
        <p:spPr>
          <a:xfrm>
            <a:off x="9917583" y="5723852"/>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DD72C18-C789-429A-9408-BD0D6555E9B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AB55C0FC-5085-4BD3-822D-953373561FA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88D45B5-8B10-44D5-AA7A-684CBD8E64B0}"/>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23E58B58-9802-4880-8D53-88BF494730BC}"/>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450B0EF-ABCC-4F6F-852C-F32EC086B8C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FD819E9-97BA-4E31-B838-96E12F9B94C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7CEBBFD3-A6AB-4658-BAB1-CF404F2D961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24453819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122301AE-9AED-49C7-8372-2AAAA2608054}"/>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11E561C-7843-474C-A08E-65BE12013DD1}"/>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BC175C03-48E7-425B-9210-84C4C7A7645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6DA83EC-A38B-4966-9526-748D050AE576}"/>
              </a:ext>
            </a:extLst>
          </p:cNvPr>
          <p:cNvSpPr/>
          <p:nvPr/>
        </p:nvSpPr>
        <p:spPr bwMode="auto">
          <a:xfrm>
            <a:off x="8077316" y="4580989"/>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233EF1D-4222-4786-8864-6D530E96D8B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83E70B-8644-4CF5-8CF6-76CF302B380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2C983A2B-4474-4CDD-AD19-7763F30C0AF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47B1B63-4EDC-4184-A4E8-7581617819D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8761B04B-A2A9-494B-A379-EB92EF86F75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B0BFA37-AB7A-43B9-B50E-3C79A42D331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FCE712F3-9E45-4D30-9978-5EBBA4F2775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8B9DB1B8-AB4E-4441-95D1-3BEB1F98FC8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3571EF7-B510-4CAA-B3AC-CE99652423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A972C522-1778-40BC-ACC1-5E50368A592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702CB8CD-06E0-42B7-860A-B2CCCEA3FF0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52F3A6B-BCE9-4D9D-8B17-A34F82AA36B1}"/>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65C8015-2438-438E-A6F7-67A9CA78D98C}"/>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4B1FB38B-3374-4BD6-A053-9103A728CF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2AC09B0-E314-4BD5-B74E-0CD94913CC6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CC221F7-D1F4-46CC-99FA-B25E039D1F1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E478AB4-EE16-4AC7-94DB-A8D73375757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B3C91AC-5487-4CF2-AE8D-57166F841B2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92E1D6-98FD-4D2A-964C-A7D8D08DCA33}"/>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844466B2-3CC5-4D07-9E48-88D0B6117893}"/>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88488B55-5B6F-4D22-A533-F4EA0B409E48}"/>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44B30C66-4C76-491E-974F-833EFAEF1461}"/>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a:extLst>
              <a:ext uri="{FF2B5EF4-FFF2-40B4-BE49-F238E27FC236}">
                <a16:creationId xmlns:a16="http://schemas.microsoft.com/office/drawing/2014/main" id="{F9A395E7-9409-4977-A3ED-2E996E74D5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65" name="Rectangle 64">
            <a:extLst>
              <a:ext uri="{FF2B5EF4-FFF2-40B4-BE49-F238E27FC236}">
                <a16:creationId xmlns:a16="http://schemas.microsoft.com/office/drawing/2014/main" id="{FF513296-FE88-4AE4-B70A-9339D93C509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31293960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A698326D-393D-4E1B-8160-A9BD09DC7EF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9624467-8CBE-43B2-88C5-E20E8AE32826}"/>
              </a:ext>
            </a:extLst>
          </p:cNvPr>
          <p:cNvSpPr/>
          <p:nvPr/>
        </p:nvSpPr>
        <p:spPr bwMode="auto">
          <a:xfrm>
            <a:off x="2267414" y="2018195"/>
            <a:ext cx="1527048"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D1664DAB-06CD-4946-BE4A-432C195F0AD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7B2F60C-BCE0-4E3F-A5CF-C45A5751FEC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DC6B1296-AABE-41D8-99DD-C4FE9BD585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3104755-5365-4869-9226-C8D97D33B82B}"/>
              </a:ext>
            </a:extLst>
          </p:cNvPr>
          <p:cNvSpPr/>
          <p:nvPr/>
        </p:nvSpPr>
        <p:spPr>
          <a:xfrm>
            <a:off x="8037533" y="4626313"/>
            <a:ext cx="1517980" cy="259045"/>
          </a:xfrm>
          <a:prstGeom prst="rect">
            <a:avLst/>
          </a:prstGeom>
        </p:spPr>
        <p:txBody>
          <a:bodyPr wrap="none">
            <a:spAutoFit/>
          </a:bodyPr>
          <a:lstStyle/>
          <a:p>
            <a:pPr marL="13970" marR="0" lvl="0" indent="0" algn="l" defTabSz="932742" rtl="0" eaLnBrk="1" fontAlgn="auto" latinLnBrk="0" hangingPunct="1">
              <a:lnSpc>
                <a:spcPts val="1315"/>
              </a:lnSpc>
              <a:spcBef>
                <a:spcPts val="0"/>
              </a:spcBef>
              <a:spcAft>
                <a:spcPts val="0"/>
              </a:spcAft>
              <a:buClrTx/>
              <a:buSzTx/>
              <a:buFontTx/>
              <a:buNone/>
              <a:tabLst/>
              <a:defRPr/>
            </a:pPr>
            <a:r>
              <a:rPr lang="fr-FR" sz="1200" spc="-5">
                <a:solidFill>
                  <a:schemeClr val="bg1"/>
                </a:solidFill>
                <a:cs typeface="Verdana"/>
              </a:rPr>
              <a:t>Enclave</a:t>
            </a:r>
            <a:r>
              <a:rPr kumimoji="0" lang="fr-FR" sz="1200" b="0" i="0" u="none" strike="noStrike" kern="1200" cap="none" spc="-5"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Page</a:t>
            </a:r>
            <a:r>
              <a:rPr kumimoji="0" lang="fr-FR" sz="1200" b="0" i="0" u="none" strike="noStrike" kern="1200" cap="none" spc="-20"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Cache</a:t>
            </a:r>
          </a:p>
        </p:txBody>
      </p:sp>
      <p:sp>
        <p:nvSpPr>
          <p:cNvPr id="19" name="object 8">
            <a:extLst>
              <a:ext uri="{FF2B5EF4-FFF2-40B4-BE49-F238E27FC236}">
                <a16:creationId xmlns:a16="http://schemas.microsoft.com/office/drawing/2014/main" id="{F8266B02-2F35-4AAE-A285-C5E638FC95C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619C459-F6E1-4EF6-A463-DE6C3DE950E7}"/>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6550FF0B-84E5-4003-B78D-0628D058DA7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615B053-BBF1-483D-A822-2B08D7417B2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03C16B8D-CF58-466D-9072-AF3FDF692EA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CDF1F130-6CF3-411D-8B0E-ECB03311FAD8}"/>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D09A91E-8D7F-4B12-A5FE-B060A4E0EBB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2E179AFB-868D-4AE9-A842-864B857C574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E7BB7F15-FEE8-483F-B1A6-772E1A584C9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742D1C33-1A74-41F8-B8BA-0D79BF8AB6FC}"/>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18AF09A-E8B5-4C5C-AA53-06011734AF2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D7F73E3-6C83-44B6-A2F9-FB72E648801B}"/>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FF2825A0-D1C8-4DC3-BF9A-6D808E9F318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E52A08ED-6757-41ED-924A-D06274801556}"/>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E5BD328E-A0AD-4918-909B-037480384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522D13D-5222-4E6B-AAD0-407E87A8E90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57B622-2B70-401C-BBD6-998FBD119C47}"/>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00" b="0" i="0" u="none" strike="noStrike" kern="1200" cap="none" spc="-5" normalizeH="0" baseline="0" noProof="0">
                <a:ln>
                  <a:noFill/>
                </a:ln>
                <a:solidFill>
                  <a:srgbClr val="FFFFFF"/>
                </a:solidFill>
                <a:effectLst/>
                <a:uLnTx/>
                <a:uFillTx/>
                <a:cs typeface="Segoe UI" panose="020B0502040204020203" pitchFamily="34" charset="0"/>
              </a:rPr>
              <a:t>MRENCLAVE</a:t>
            </a:r>
            <a:endParaRPr kumimoji="0" sz="1428" b="0" i="0" u="none" strike="noStrike" kern="1200" cap="none" spc="0" normalizeH="0" baseline="0" noProof="0">
              <a:ln>
                <a:noFill/>
              </a:ln>
              <a:solidFill>
                <a:srgbClr val="FFFFFF"/>
              </a:solidFill>
              <a:effectLst/>
              <a:uLnTx/>
              <a:uFillTx/>
              <a:cs typeface="Segoe UI" panose="020B0502040204020203" pitchFamily="34" charset="0"/>
            </a:endParaRPr>
          </a:p>
        </p:txBody>
      </p:sp>
      <p:sp>
        <p:nvSpPr>
          <p:cNvPr id="55" name="Rectangle 54">
            <a:extLst>
              <a:ext uri="{FF2B5EF4-FFF2-40B4-BE49-F238E27FC236}">
                <a16:creationId xmlns:a16="http://schemas.microsoft.com/office/drawing/2014/main" id="{95F35526-8DE3-449D-B678-8B3320F1A63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E1165B76-EB10-47D5-953F-AC11D4EF4B0B}"/>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0A96633E-161C-407E-9296-84854D8D70F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8DD76C0D-1205-437D-827C-76E05C978641}"/>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A48E8CC7-09CF-42C8-B4DC-5458089B3896}"/>
              </a:ext>
            </a:extLst>
          </p:cNvPr>
          <p:cNvSpPr/>
          <p:nvPr/>
        </p:nvSpPr>
        <p:spPr bwMode="auto">
          <a:xfrm>
            <a:off x="2269347" y="2633541"/>
            <a:ext cx="1525648"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0A669F5B-C504-4581-B10F-F9E0CF558134}"/>
              </a:ext>
            </a:extLst>
          </p:cNvPr>
          <p:cNvSpPr/>
          <p:nvPr/>
        </p:nvSpPr>
        <p:spPr>
          <a:xfrm>
            <a:off x="2249724" y="2658843"/>
            <a:ext cx="1418267"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cxnSp>
        <p:nvCxnSpPr>
          <p:cNvPr id="71" name="Connector: Elbow 70">
            <a:extLst>
              <a:ext uri="{FF2B5EF4-FFF2-40B4-BE49-F238E27FC236}">
                <a16:creationId xmlns:a16="http://schemas.microsoft.com/office/drawing/2014/main" id="{3556B918-E261-4AB8-A878-5DA6B00AEA9D}"/>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F586D49E-C3B8-4230-B1DA-18A934C2EB06}"/>
              </a:ext>
            </a:extLst>
          </p:cNvPr>
          <p:cNvCxnSpPr>
            <a:cxnSpLocks/>
            <a:stCxn id="67" idx="3"/>
            <a:endCxn id="63" idx="1"/>
          </p:cNvCxnSpPr>
          <p:nvPr/>
        </p:nvCxnSpPr>
        <p:spPr>
          <a:xfrm>
            <a:off x="3794995" y="2852365"/>
            <a:ext cx="4279405" cy="2630902"/>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D7E436FC-38B1-4157-815F-7F14B70B6255}"/>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B0388F6D-D7C4-46C3-B105-A1E26A8A551C}"/>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2" name="Rectangle 81">
            <a:extLst>
              <a:ext uri="{FF2B5EF4-FFF2-40B4-BE49-F238E27FC236}">
                <a16:creationId xmlns:a16="http://schemas.microsoft.com/office/drawing/2014/main" id="{8331DC46-F2BD-448B-BEA9-0D0CE77C9D11}"/>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6" name="Rectangle 85">
            <a:extLst>
              <a:ext uri="{FF2B5EF4-FFF2-40B4-BE49-F238E27FC236}">
                <a16:creationId xmlns:a16="http://schemas.microsoft.com/office/drawing/2014/main" id="{29B2D187-7E56-4339-83C0-73EBBC510826}"/>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8" name="Rectangle 87">
            <a:extLst>
              <a:ext uri="{FF2B5EF4-FFF2-40B4-BE49-F238E27FC236}">
                <a16:creationId xmlns:a16="http://schemas.microsoft.com/office/drawing/2014/main" id="{4004642B-CAFD-48D4-A161-D8C75A5670B0}"/>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71249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33576E5F-3DE0-4D30-9BBC-EBEA1B62F9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BDC477B-244A-45DE-929E-BDF8D7EE979D}"/>
              </a:ext>
            </a:extLst>
          </p:cNvPr>
          <p:cNvSpPr/>
          <p:nvPr/>
        </p:nvSpPr>
        <p:spPr bwMode="auto">
          <a:xfrm>
            <a:off x="2267414" y="2018195"/>
            <a:ext cx="1523472" cy="264891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E0CF6FB2-7532-4197-A14C-EC5725E3CF7B}"/>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9F3E60F-199A-4D9D-BAB1-6A16B5628C6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304EBB0E-CE85-4CAF-9003-A0D7A74B7F9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B4C8A178-CB93-470D-AC7B-A19A210E4FE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8A579346-A90D-4A09-9C3F-B7D92819D73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B394DE6D-3180-4A38-BCC6-ABF4067F6885}"/>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DE71BEC1-7189-4F61-AC40-731D3B347E56}"/>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001D1BB-47D7-49EA-979C-CD193DD9544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B24EA4-1473-449E-BCAA-6CB28D9F8D48}"/>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F92B9296-F070-4329-9F61-212F41C6FD6C}"/>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599B7C2-F13E-4AEA-9C84-1CA2857974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B8106116-10D7-4325-9C46-20D24F0926C1}"/>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3678337B-5FA7-46E6-925C-C62AB0FB5C7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8870C76C-91E8-42FD-9921-1EA062E87A26}"/>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B5F16F4-80A6-4BB7-8F1F-3A76F674F09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95519CE-6489-45C9-BAEC-AB2B96C0867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42CEBC6B-F86A-46CB-B69E-4693C628DAE3}"/>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03F6815-4649-490C-9DE1-A39FE27EF20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99C2D46-1496-4E3C-8BAA-7C7F1537C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1CC151D9-843D-4756-A73E-82CE0D56AF43}"/>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055175AE-AAB6-423C-AD4B-13CEDB9173F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C2965F9-B278-4223-8305-F2D0E2D49296}"/>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D25A9CA2-7B47-4D1B-8FF2-D955292E67C0}"/>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B280101-6EA2-488C-B27D-BEAAA78307D6}"/>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BEED7AEA-8B86-488A-A672-C0B3E2A51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ED3CD930-B4FF-436F-B890-1AFB66429012}"/>
              </a:ext>
            </a:extLst>
          </p:cNvPr>
          <p:cNvSpPr/>
          <p:nvPr/>
        </p:nvSpPr>
        <p:spPr bwMode="auto">
          <a:xfrm>
            <a:off x="2269347" y="2633541"/>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71" name="Connector: Elbow 70">
            <a:extLst>
              <a:ext uri="{FF2B5EF4-FFF2-40B4-BE49-F238E27FC236}">
                <a16:creationId xmlns:a16="http://schemas.microsoft.com/office/drawing/2014/main" id="{4A4AB8FA-CE09-4137-BEF2-8C238C63DBA6}"/>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C2CA757C-7834-4823-90AD-966F1A3BDE69}"/>
              </a:ext>
            </a:extLst>
          </p:cNvPr>
          <p:cNvCxnSpPr>
            <a:cxnSpLocks/>
            <a:stCxn id="67" idx="3"/>
            <a:endCxn id="63" idx="1"/>
          </p:cNvCxnSpPr>
          <p:nvPr/>
        </p:nvCxnSpPr>
        <p:spPr>
          <a:xfrm>
            <a:off x="3791422" y="2848923"/>
            <a:ext cx="4282978" cy="2634344"/>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1B18CC3C-94C7-4449-BF77-43FE15917373}"/>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E12D8D42-55B5-411E-90FD-5955D2C71A22}"/>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9" name="Rectangle 78">
            <a:extLst>
              <a:ext uri="{FF2B5EF4-FFF2-40B4-BE49-F238E27FC236}">
                <a16:creationId xmlns:a16="http://schemas.microsoft.com/office/drawing/2014/main" id="{0164C4B2-D304-46D9-94E9-68994DE01FCD}"/>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ectangle 82">
            <a:extLst>
              <a:ext uri="{FF2B5EF4-FFF2-40B4-BE49-F238E27FC236}">
                <a16:creationId xmlns:a16="http://schemas.microsoft.com/office/drawing/2014/main" id="{463F3721-1D78-4301-8E6B-C29D4EAF6F59}"/>
              </a:ext>
            </a:extLst>
          </p:cNvPr>
          <p:cNvSpPr/>
          <p:nvPr/>
        </p:nvSpPr>
        <p:spPr bwMode="auto">
          <a:xfrm>
            <a:off x="2265882" y="3066498"/>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Rectangle 89">
            <a:extLst>
              <a:ext uri="{FF2B5EF4-FFF2-40B4-BE49-F238E27FC236}">
                <a16:creationId xmlns:a16="http://schemas.microsoft.com/office/drawing/2014/main" id="{C0E47C33-DF61-44C6-BFF4-50B84833E4EC}"/>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4" name="Rectangle 93">
            <a:extLst>
              <a:ext uri="{FF2B5EF4-FFF2-40B4-BE49-F238E27FC236}">
                <a16:creationId xmlns:a16="http://schemas.microsoft.com/office/drawing/2014/main" id="{FE10C894-0E0A-4E14-A7E7-C4745388329B}"/>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6" name="Rectangle 95">
            <a:extLst>
              <a:ext uri="{FF2B5EF4-FFF2-40B4-BE49-F238E27FC236}">
                <a16:creationId xmlns:a16="http://schemas.microsoft.com/office/drawing/2014/main" id="{EF1C43C2-3A20-4B97-A83D-8CBF58DAB03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8" name="Rectangle 97">
            <a:extLst>
              <a:ext uri="{FF2B5EF4-FFF2-40B4-BE49-F238E27FC236}">
                <a16:creationId xmlns:a16="http://schemas.microsoft.com/office/drawing/2014/main" id="{B32A99A3-6675-44EC-819A-41BB1E6309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0" name="Rectangle 99">
            <a:extLst>
              <a:ext uri="{FF2B5EF4-FFF2-40B4-BE49-F238E27FC236}">
                <a16:creationId xmlns:a16="http://schemas.microsoft.com/office/drawing/2014/main" id="{55FAECBE-BF4D-4300-9963-436DA3A13805}"/>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2" name="Rectangle 101">
            <a:extLst>
              <a:ext uri="{FF2B5EF4-FFF2-40B4-BE49-F238E27FC236}">
                <a16:creationId xmlns:a16="http://schemas.microsoft.com/office/drawing/2014/main" id="{EE783AC5-47D3-4C6D-8C66-E846A3C0A39C}"/>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5481863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631558AD-25BA-4C6A-B8E1-42ED28FB10B0}"/>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B029E8CE-0462-45DC-BBC2-C94461A6F30C}"/>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C5949933-9471-4958-9115-FABAAF630EF8}"/>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7172E9D7-CA5C-40E2-A713-739EF70D4587}"/>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E667A2EE-F1D0-4386-8EEE-86A548067D2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FA59D4-B724-4EE8-AFF0-E78A1363BB6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AE0C5000-4113-40AA-BA7B-2169F9E41D3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FD2306C-C9EA-488C-B436-E61E224564A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B52CBBB0-D2E6-410C-AFDA-C956469E83CC}"/>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BC5E584D-7763-40E9-8E4B-702F22FEE293}"/>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9FD6B5F9-87B0-4A6B-857F-C52D07734FB3}"/>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95E0D44-0457-4D24-91FC-3704C3F7FE79}"/>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AE0CCC2-E3F6-41FE-BEC8-14FC6B8A141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E4137F7E-22A8-4D95-813C-6D8427C6886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8EB3F74A-40A6-4DA0-971B-00200C005FA7}"/>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EECC34A5-C129-4247-A74D-4A25E20F43F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DC4238CA-F9E0-4D56-8071-F2F6FAD555A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FE95AB4C-BB2F-4976-A3D9-FA8D445E5980}"/>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8413BAAA-9CCA-4FD1-A5E7-7390230851A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AB2C5A65-F303-49BA-B0BE-187EBB1C2CBC}"/>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6020761-F17B-4186-99E5-A329FB78CA8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D5705DF0-B335-45A0-A58A-A1455A63E0D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0E59D4B-3C3A-4568-82F7-6EF0198E8544}"/>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C02FF6C6-EC2C-452E-8ED8-29073C8D1E81}"/>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3F829CB6-98ED-423F-B446-AE3E012E6396}"/>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AAEC198-893A-44FF-B713-B91E63273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58E3A12C-DFEC-46CD-928E-5FB0DB22ACA1}"/>
              </a:ext>
            </a:extLst>
          </p:cNvPr>
          <p:cNvSpPr/>
          <p:nvPr/>
        </p:nvSpPr>
        <p:spPr bwMode="auto">
          <a:xfrm>
            <a:off x="2269347" y="2633541"/>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bject 3">
            <a:extLst>
              <a:ext uri="{FF2B5EF4-FFF2-40B4-BE49-F238E27FC236}">
                <a16:creationId xmlns:a16="http://schemas.microsoft.com/office/drawing/2014/main" id="{73AB34F3-A835-48D0-9D06-A182056D742B}"/>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69" name="Rectangle 68">
            <a:extLst>
              <a:ext uri="{FF2B5EF4-FFF2-40B4-BE49-F238E27FC236}">
                <a16:creationId xmlns:a16="http://schemas.microsoft.com/office/drawing/2014/main" id="{38C505FF-8EEF-459F-92A9-642B5CEE80E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028DF638-8997-4214-A8DF-3346D0078926}"/>
              </a:ext>
            </a:extLst>
          </p:cNvPr>
          <p:cNvSpPr/>
          <p:nvPr/>
        </p:nvSpPr>
        <p:spPr bwMode="auto">
          <a:xfrm>
            <a:off x="2265882" y="3066498"/>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bject 3">
            <a:extLst>
              <a:ext uri="{FF2B5EF4-FFF2-40B4-BE49-F238E27FC236}">
                <a16:creationId xmlns:a16="http://schemas.microsoft.com/office/drawing/2014/main" id="{1E1658BC-1A1E-4039-8BE0-858588A3B0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1" name="Rectangle 80">
            <a:extLst>
              <a:ext uri="{FF2B5EF4-FFF2-40B4-BE49-F238E27FC236}">
                <a16:creationId xmlns:a16="http://schemas.microsoft.com/office/drawing/2014/main" id="{7E39814F-C274-4EF6-A75F-B2FE976C336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3" name="Rectangle 82">
            <a:extLst>
              <a:ext uri="{FF2B5EF4-FFF2-40B4-BE49-F238E27FC236}">
                <a16:creationId xmlns:a16="http://schemas.microsoft.com/office/drawing/2014/main" id="{6931BF9F-C82F-4957-A8F2-734F5522B3E9}"/>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5" name="Rectangle 84">
            <a:extLst>
              <a:ext uri="{FF2B5EF4-FFF2-40B4-BE49-F238E27FC236}">
                <a16:creationId xmlns:a16="http://schemas.microsoft.com/office/drawing/2014/main" id="{7E7AEF7D-90D2-4C9C-B9A6-3270CA4F9482}"/>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ABEB748B-50C1-4AB9-84FC-3ED0ABEBF92B}"/>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9" name="Rectangle 88">
            <a:extLst>
              <a:ext uri="{FF2B5EF4-FFF2-40B4-BE49-F238E27FC236}">
                <a16:creationId xmlns:a16="http://schemas.microsoft.com/office/drawing/2014/main" id="{56E4A5FB-00AB-411A-B16D-2FD8142BC84B}"/>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368013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880CBA1F-008B-412B-8CEC-769906DB276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94A4D0B-1726-42D7-B510-680B5CF2A7AB}"/>
              </a:ext>
            </a:extLst>
          </p:cNvPr>
          <p:cNvSpPr/>
          <p:nvPr/>
        </p:nvSpPr>
        <p:spPr bwMode="auto">
          <a:xfrm>
            <a:off x="2267414" y="2018195"/>
            <a:ext cx="1517980"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541B58A6-0368-4C24-8C2D-8613C3737F2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DBE9F4-341C-4D6C-B9FA-CEECB8D5802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F2F8F167-D1FC-453A-8387-05333F900CA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8E64C0EE-4AC4-48DB-9DEA-0102EA251EB4}"/>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21" name="object 8">
            <a:extLst>
              <a:ext uri="{FF2B5EF4-FFF2-40B4-BE49-F238E27FC236}">
                <a16:creationId xmlns:a16="http://schemas.microsoft.com/office/drawing/2014/main" id="{311170BC-16C5-4A1E-8199-3A7A39B8BB13}"/>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62EAFD33-9B96-4007-B784-7F60A83CFD9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F60D3773-7ABD-4C8E-BC40-1A54623CB79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523D09F7-2042-46DB-86B7-EBBDFCD8BAB7}"/>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ACB66637-EC1D-4766-A9A3-C9EC3A306E8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3" name="object 13">
            <a:extLst>
              <a:ext uri="{FF2B5EF4-FFF2-40B4-BE49-F238E27FC236}">
                <a16:creationId xmlns:a16="http://schemas.microsoft.com/office/drawing/2014/main" id="{AA3D424C-D438-48F5-807D-100FF83EB5D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5" name="object 14">
            <a:extLst>
              <a:ext uri="{FF2B5EF4-FFF2-40B4-BE49-F238E27FC236}">
                <a16:creationId xmlns:a16="http://schemas.microsoft.com/office/drawing/2014/main" id="{745977D2-4C3F-4BE1-B5D6-BEA0F54364E4}"/>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42AF93AB-DC80-44F2-9210-44E3BCFE51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9" name="object 16">
            <a:extLst>
              <a:ext uri="{FF2B5EF4-FFF2-40B4-BE49-F238E27FC236}">
                <a16:creationId xmlns:a16="http://schemas.microsoft.com/office/drawing/2014/main" id="{367C4DCA-CF3F-4969-939D-57AE3FAF081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41" name="object 17">
            <a:extLst>
              <a:ext uri="{FF2B5EF4-FFF2-40B4-BE49-F238E27FC236}">
                <a16:creationId xmlns:a16="http://schemas.microsoft.com/office/drawing/2014/main" id="{CB9D1105-6EBB-4614-B568-CCE16BF14BD3}"/>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3" name="object 18">
            <a:extLst>
              <a:ext uri="{FF2B5EF4-FFF2-40B4-BE49-F238E27FC236}">
                <a16:creationId xmlns:a16="http://schemas.microsoft.com/office/drawing/2014/main" id="{F3388142-28FB-4BC4-8AC3-A549EB4B0394}"/>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5" name="object 19">
            <a:extLst>
              <a:ext uri="{FF2B5EF4-FFF2-40B4-BE49-F238E27FC236}">
                <a16:creationId xmlns:a16="http://schemas.microsoft.com/office/drawing/2014/main" id="{C2C0C578-697D-4E61-8C95-8A3B1C9ABDA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7" name="object 20">
            <a:extLst>
              <a:ext uri="{FF2B5EF4-FFF2-40B4-BE49-F238E27FC236}">
                <a16:creationId xmlns:a16="http://schemas.microsoft.com/office/drawing/2014/main" id="{6FFD7F26-8F2F-4BB2-9471-5E68D7C8E5E1}"/>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9" name="object 22">
            <a:extLst>
              <a:ext uri="{FF2B5EF4-FFF2-40B4-BE49-F238E27FC236}">
                <a16:creationId xmlns:a16="http://schemas.microsoft.com/office/drawing/2014/main" id="{8049B2BE-D96F-4B0E-BB9E-CA1C9264CFD3}"/>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3">
            <a:extLst>
              <a:ext uri="{FF2B5EF4-FFF2-40B4-BE49-F238E27FC236}">
                <a16:creationId xmlns:a16="http://schemas.microsoft.com/office/drawing/2014/main" id="{29DB1C66-9542-4A8F-889E-3DAB6818D3CF}"/>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3" name="object 24">
            <a:extLst>
              <a:ext uri="{FF2B5EF4-FFF2-40B4-BE49-F238E27FC236}">
                <a16:creationId xmlns:a16="http://schemas.microsoft.com/office/drawing/2014/main" id="{B58B7CE8-7BF5-4DCA-A1D6-F549EEA5E647}"/>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object 25">
            <a:extLst>
              <a:ext uri="{FF2B5EF4-FFF2-40B4-BE49-F238E27FC236}">
                <a16:creationId xmlns:a16="http://schemas.microsoft.com/office/drawing/2014/main" id="{F36A99D9-CCB2-4C43-8F31-86457C9E80D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7" name="Rectangle 56">
            <a:extLst>
              <a:ext uri="{FF2B5EF4-FFF2-40B4-BE49-F238E27FC236}">
                <a16:creationId xmlns:a16="http://schemas.microsoft.com/office/drawing/2014/main" id="{E2EF4834-4E6F-4D39-B58E-A158A9904C7D}"/>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a:extLst>
              <a:ext uri="{FF2B5EF4-FFF2-40B4-BE49-F238E27FC236}">
                <a16:creationId xmlns:a16="http://schemas.microsoft.com/office/drawing/2014/main" id="{DA69DD03-E5F0-4A0C-9EC3-EAB8A3E69AB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E684665C-275B-4EC3-BD86-996464E2BF5D}"/>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64">
            <a:extLst>
              <a:ext uri="{FF2B5EF4-FFF2-40B4-BE49-F238E27FC236}">
                <a16:creationId xmlns:a16="http://schemas.microsoft.com/office/drawing/2014/main" id="{EE04CF35-0E06-4CB2-8502-AD6BFEAA11E7}"/>
              </a:ext>
            </a:extLst>
          </p:cNvPr>
          <p:cNvSpPr/>
          <p:nvPr/>
        </p:nvSpPr>
        <p:spPr bwMode="auto">
          <a:xfrm>
            <a:off x="2269347" y="2633541"/>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bject 3">
            <a:extLst>
              <a:ext uri="{FF2B5EF4-FFF2-40B4-BE49-F238E27FC236}">
                <a16:creationId xmlns:a16="http://schemas.microsoft.com/office/drawing/2014/main" id="{5E838DC1-2671-4C07-BBC4-8300F05590DE}"/>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1" name="Rectangle 70">
            <a:extLst>
              <a:ext uri="{FF2B5EF4-FFF2-40B4-BE49-F238E27FC236}">
                <a16:creationId xmlns:a16="http://schemas.microsoft.com/office/drawing/2014/main" id="{2F42DDE1-2524-43F6-9B87-3502C0CB007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Rectangle 74">
            <a:extLst>
              <a:ext uri="{FF2B5EF4-FFF2-40B4-BE49-F238E27FC236}">
                <a16:creationId xmlns:a16="http://schemas.microsoft.com/office/drawing/2014/main" id="{D5615D66-5D31-4853-A589-01BEB036CCC7}"/>
              </a:ext>
            </a:extLst>
          </p:cNvPr>
          <p:cNvSpPr/>
          <p:nvPr/>
        </p:nvSpPr>
        <p:spPr bwMode="auto">
          <a:xfrm>
            <a:off x="2265882" y="3066498"/>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bject 3">
            <a:extLst>
              <a:ext uri="{FF2B5EF4-FFF2-40B4-BE49-F238E27FC236}">
                <a16:creationId xmlns:a16="http://schemas.microsoft.com/office/drawing/2014/main" id="{0839FA2E-9800-4D82-970D-3E6A849BADB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1" name="Connector: Elbow 80">
            <a:extLst>
              <a:ext uri="{FF2B5EF4-FFF2-40B4-BE49-F238E27FC236}">
                <a16:creationId xmlns:a16="http://schemas.microsoft.com/office/drawing/2014/main" id="{542D8DE9-4905-4E52-ADA2-4D9DEA3D8C54}"/>
              </a:ext>
            </a:extLst>
          </p:cNvPr>
          <p:cNvCxnSpPr>
            <a:cxnSpLocks/>
            <a:endCxn id="55" idx="1"/>
          </p:cNvCxnSpPr>
          <p:nvPr/>
        </p:nvCxnSpPr>
        <p:spPr>
          <a:xfrm flipV="1">
            <a:off x="9542759" y="3632535"/>
            <a:ext cx="332079" cy="1873629"/>
          </a:xfrm>
          <a:prstGeom prst="bentConnector3">
            <a:avLst>
              <a:gd name="adj1" fmla="val 50000"/>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095F1082-4A24-4F1A-B91F-C8D5B032F5F4}"/>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A628F403-5871-4E56-8B34-49C2371CB5FD}"/>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9B813CD9-8E45-49BA-9860-DC1A914111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06D07B60-F80A-40AE-AC8A-F1365E5891B4}"/>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CA013347-4E43-4D1A-8A2F-761352735AAA}"/>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42143968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53BBCE30-4EA4-41BA-9337-203897F5B9C3}"/>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9CCFBA7A-6025-4ABD-969A-B5BD2FDFC400}"/>
              </a:ext>
            </a:extLst>
          </p:cNvPr>
          <p:cNvSpPr/>
          <p:nvPr/>
        </p:nvSpPr>
        <p:spPr bwMode="auto">
          <a:xfrm>
            <a:off x="2267414" y="2018195"/>
            <a:ext cx="1523472"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CB241541-1BEF-4D7A-AEB6-E885CF4882ED}"/>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1BDB5D0-16D4-4201-B575-33A51F9B937B}"/>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A47248A-CCEA-440E-9A9D-B26D889546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915F9FC-EF37-4104-9CDA-F622E8F6D8A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FCB0EF44-EE30-4A3D-9BEF-4C8C362F90E7}"/>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2DD4E4B-99A2-4B05-9834-06440F4F618A}"/>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2B901A84-0442-4A3B-BD9B-FA6A9D9FC6A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2EA93D33-12BE-473E-9D61-8BFEC4A05A2E}"/>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8D6C21-ADA3-4D52-A0E5-6945160DE2F6}"/>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6D42AA06-EAC8-4EAF-B694-51F10FAE27A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3D1F73B-2C57-43DC-BD7D-597176259E0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F732806C-8AE8-4A51-9C09-1BC217A5A698}"/>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BD787BD-5BED-4BDF-A5D5-487D925069E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BF084CA0-FEC7-4980-B444-2ED80CC101C8}"/>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8314FFF7-6039-4415-9D06-6911B613245D}"/>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4E25B43-E025-4B3D-AE24-D34AAB9111E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20DA79F2-1EB1-46C0-B5CB-23E4E0CB32C8}"/>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5FDF451-C23C-4C97-BB99-5EB7B766912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77001E6-3148-425F-97DC-1B179B0DB04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EC6A787-6810-4885-A9AA-283FF04066D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78FF16AC-90E2-4867-AB9E-1B060572C8E9}"/>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DD18B6A2-18EA-4C8E-8561-0D43095B617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A0A9D69-A155-42A6-8CC3-4CA396D3C95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F4990BE6-FCB8-47D6-B513-7FFBF0BC568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31A1A4A8-C7D5-40F6-B9BB-43E607CB7E44}"/>
              </a:ext>
            </a:extLst>
          </p:cNvPr>
          <p:cNvSpPr/>
          <p:nvPr/>
        </p:nvSpPr>
        <p:spPr bwMode="auto">
          <a:xfrm>
            <a:off x="2269347" y="2633541"/>
            <a:ext cx="1518610"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bject 3">
            <a:extLst>
              <a:ext uri="{FF2B5EF4-FFF2-40B4-BE49-F238E27FC236}">
                <a16:creationId xmlns:a16="http://schemas.microsoft.com/office/drawing/2014/main" id="{23B2DED8-032E-44FA-915D-3C525A6D4F14}"/>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69" name="Rectangle 68">
            <a:extLst>
              <a:ext uri="{FF2B5EF4-FFF2-40B4-BE49-F238E27FC236}">
                <a16:creationId xmlns:a16="http://schemas.microsoft.com/office/drawing/2014/main" id="{EC416903-7492-4E87-AF1E-C6B0483F6AB0}"/>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95D9E83A-1E60-4B9E-A3CA-82BF4F35F109}"/>
              </a:ext>
            </a:extLst>
          </p:cNvPr>
          <p:cNvSpPr/>
          <p:nvPr/>
        </p:nvSpPr>
        <p:spPr bwMode="auto">
          <a:xfrm>
            <a:off x="2265882" y="3066498"/>
            <a:ext cx="152207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bject 3">
            <a:extLst>
              <a:ext uri="{FF2B5EF4-FFF2-40B4-BE49-F238E27FC236}">
                <a16:creationId xmlns:a16="http://schemas.microsoft.com/office/drawing/2014/main" id="{936800A5-F0BB-4064-A38E-95CB151325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9" name="object 3">
            <a:extLst>
              <a:ext uri="{FF2B5EF4-FFF2-40B4-BE49-F238E27FC236}">
                <a16:creationId xmlns:a16="http://schemas.microsoft.com/office/drawing/2014/main" id="{372445E8-80E7-4D95-95B8-FF1F5B6D733D}"/>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Rectangle 82">
            <a:extLst>
              <a:ext uri="{FF2B5EF4-FFF2-40B4-BE49-F238E27FC236}">
                <a16:creationId xmlns:a16="http://schemas.microsoft.com/office/drawing/2014/main" id="{51E8BE60-A46F-4488-93EF-ED220934B33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22685999-AA5E-4A51-95FD-9B257C32DBB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43B689F8-0E38-4E19-BFB9-CE2B17A35658}"/>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87A6FC4F-7E13-4A96-A9B8-A4BD7624683F}"/>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0B33A828-E4BC-44DD-91AB-72EB527E47ED}"/>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10552005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C8371D76-B0CC-4B0A-8FB3-703B40B89F2B}"/>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0B0664D-0F8E-4FFF-A9C0-A149A4FAADD3}"/>
              </a:ext>
            </a:extLst>
          </p:cNvPr>
          <p:cNvSpPr/>
          <p:nvPr/>
        </p:nvSpPr>
        <p:spPr bwMode="auto">
          <a:xfrm>
            <a:off x="2267414" y="2018195"/>
            <a:ext cx="1517979"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91513840-2618-4F4E-AB20-D5510B9C5A14}"/>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373D4E11-C4C6-4FF5-9FDC-B7D2153A80FC}"/>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C6A7CAF0-A18F-4E5E-81BC-0A59B1A4553D}"/>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A4A4131-BC74-40C1-ACA9-E0E11FB797DA}"/>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762B624-1432-438C-89ED-91A4E608C3D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DC2FC43-D1D1-4B42-AC65-D6079E0DF7CC}"/>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459DB6C2-3069-4348-B3F8-102916C02A4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306599D5-F114-405A-BAA4-9F8180EA9A04}"/>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C1C432E-996F-47E3-BC07-A1326B06B419}"/>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A960DDB-C044-4681-991A-0E4BB7FEAB27}"/>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A0D1A8F-F416-44BF-9A86-26FBEF516D7A}"/>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CBB1BCF6-81BE-4653-A13C-C6684B7242D9}"/>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02C0B3A1-0FA5-4F7E-A3A5-52B5C66CA7A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9A9AE467-C6FE-411A-9FB9-E4DD7AFFDEA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B1C08148-E29A-4908-841E-0EAF590337E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B742ECBB-3708-4786-8FD1-C66BF0D3893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5AA3D70-8395-4372-9CEE-348EDED4948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B325C84-F4C9-4529-AED0-E16BE7F998E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1D4A8495-2C87-4E4A-91E5-9210284DEEE9}"/>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BF325DF-6CA2-4504-8B5D-0373C8DF5496}"/>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A6305B56-F7D1-4573-A5AB-B9004C39541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0D54450-0F7B-48B4-9E9F-102E1D8CC61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F48EBD37-3E9E-453C-BAFB-8270D8CF8F17}"/>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191E5AF-A0C6-441C-BA29-50A252C4619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1714183B-E1B2-4732-8C17-CACE98FE347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44638E34-D429-4AF6-A27B-D57FD74B5EC7}"/>
              </a:ext>
            </a:extLst>
          </p:cNvPr>
          <p:cNvSpPr/>
          <p:nvPr/>
        </p:nvSpPr>
        <p:spPr bwMode="auto">
          <a:xfrm>
            <a:off x="2269347" y="2633541"/>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bject 3">
            <a:extLst>
              <a:ext uri="{FF2B5EF4-FFF2-40B4-BE49-F238E27FC236}">
                <a16:creationId xmlns:a16="http://schemas.microsoft.com/office/drawing/2014/main" id="{0D9A4888-8334-4A66-8B6C-9F0DD251B73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3" name="Rectangle 72">
            <a:extLst>
              <a:ext uri="{FF2B5EF4-FFF2-40B4-BE49-F238E27FC236}">
                <a16:creationId xmlns:a16="http://schemas.microsoft.com/office/drawing/2014/main" id="{6638223E-8FD5-4D26-988C-FBCDBFE264CA}"/>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30ABDF5D-1921-4F4B-8B61-B5012FD9402F}"/>
              </a:ext>
            </a:extLst>
          </p:cNvPr>
          <p:cNvSpPr/>
          <p:nvPr/>
        </p:nvSpPr>
        <p:spPr bwMode="auto">
          <a:xfrm>
            <a:off x="2265882" y="3066498"/>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bject 3">
            <a:extLst>
              <a:ext uri="{FF2B5EF4-FFF2-40B4-BE49-F238E27FC236}">
                <a16:creationId xmlns:a16="http://schemas.microsoft.com/office/drawing/2014/main" id="{BF53C094-CBB6-44B8-8380-92420BA7E68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object 3">
            <a:extLst>
              <a:ext uri="{FF2B5EF4-FFF2-40B4-BE49-F238E27FC236}">
                <a16:creationId xmlns:a16="http://schemas.microsoft.com/office/drawing/2014/main" id="{7C76A97F-989E-4621-80A3-97A3F4FFDD86}"/>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5" name="object 3">
            <a:extLst>
              <a:ext uri="{FF2B5EF4-FFF2-40B4-BE49-F238E27FC236}">
                <a16:creationId xmlns:a16="http://schemas.microsoft.com/office/drawing/2014/main" id="{EC628FB7-7CBE-45AC-AE7F-733FC7299A3B}"/>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ENTER</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7" name="Straight Arrow Connector 86">
            <a:extLst>
              <a:ext uri="{FF2B5EF4-FFF2-40B4-BE49-F238E27FC236}">
                <a16:creationId xmlns:a16="http://schemas.microsoft.com/office/drawing/2014/main" id="{ADC5EC39-F710-42A6-B787-E43328765D0C}"/>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9DB0EFC0-2DBF-4FA9-A539-7EB0415591D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3" name="Rectangle 92">
            <a:extLst>
              <a:ext uri="{FF2B5EF4-FFF2-40B4-BE49-F238E27FC236}">
                <a16:creationId xmlns:a16="http://schemas.microsoft.com/office/drawing/2014/main" id="{9A956C5A-7637-457E-B145-01D31B67A0F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5" name="Rectangle 94">
            <a:extLst>
              <a:ext uri="{FF2B5EF4-FFF2-40B4-BE49-F238E27FC236}">
                <a16:creationId xmlns:a16="http://schemas.microsoft.com/office/drawing/2014/main" id="{87BDADAD-3BA1-4E04-BC11-EDF2B3B3D47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A80F0A6E-C51B-42B8-A173-6DEC94855263}"/>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3B58DD2-6A7E-45D7-BA7B-D18B16004D52}"/>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1" name="Rectangle 100">
            <a:extLst>
              <a:ext uri="{FF2B5EF4-FFF2-40B4-BE49-F238E27FC236}">
                <a16:creationId xmlns:a16="http://schemas.microsoft.com/office/drawing/2014/main" id="{69B07F9E-C7D1-450F-8A5F-611358772CB1}"/>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8336830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Delivering the ACC value proposition</a:t>
            </a:r>
          </a:p>
        </p:txBody>
      </p:sp>
      <p:sp>
        <p:nvSpPr>
          <p:cNvPr id="3" name="Espace réservé du texte 2"/>
          <p:cNvSpPr>
            <a:spLocks noGrp="1"/>
          </p:cNvSpPr>
          <p:nvPr>
            <p:ph type="body" sz="quarter" idx="10"/>
          </p:nvPr>
        </p:nvSpPr>
        <p:spPr>
          <a:xfrm>
            <a:off x="274638" y="1009548"/>
            <a:ext cx="8000999" cy="4545114"/>
          </a:xfrm>
        </p:spPr>
        <p:txBody>
          <a:bodyPr>
            <a:normAutofit/>
          </a:bodyPr>
          <a:lstStyle/>
          <a:p>
            <a:pPr lvl="0"/>
            <a:r>
              <a:rPr lang="en-US"/>
              <a:t>What does this mean?</a:t>
            </a:r>
          </a:p>
          <a:p>
            <a:pPr lvl="1"/>
            <a:r>
              <a:rPr lang="en-US" sz="1800">
                <a:latin typeface="Segoe UI Semibold" panose="020B0702040204020203" pitchFamily="34" charset="0"/>
                <a:cs typeface="Segoe UI Semibold" panose="020B0702040204020203" pitchFamily="34" charset="0"/>
              </a:rPr>
              <a:t>Building Trusted Execution Environments (TEE) </a:t>
            </a:r>
            <a:r>
              <a:rPr lang="en-US" sz="1800"/>
              <a:t>using OS, Hyper-V, and secure CPUs</a:t>
            </a:r>
          </a:p>
          <a:p>
            <a:pPr lvl="1">
              <a:spcBef>
                <a:spcPts val="1800"/>
              </a:spcBef>
            </a:pPr>
            <a:r>
              <a:rPr lang="en-US" sz="1800">
                <a:latin typeface="Segoe UI Semibold" panose="020B0702040204020203" pitchFamily="34" charset="0"/>
                <a:cs typeface="Segoe UI Semibold" panose="020B0702040204020203" pitchFamily="34" charset="0"/>
              </a:rPr>
              <a:t>Doing “Lift and shift” </a:t>
            </a:r>
            <a:r>
              <a:rPr lang="en-US" sz="1800"/>
              <a:t>for existing apps </a:t>
            </a:r>
          </a:p>
          <a:p>
            <a:pPr lvl="1">
              <a:spcBef>
                <a:spcPts val="1800"/>
              </a:spcBef>
            </a:pPr>
            <a:r>
              <a:rPr lang="en-US" sz="1800"/>
              <a:t>-alternatively-</a:t>
            </a:r>
          </a:p>
          <a:p>
            <a:pPr lvl="1">
              <a:spcBef>
                <a:spcPts val="1800"/>
              </a:spcBef>
            </a:pPr>
            <a:r>
              <a:rPr lang="en-US" sz="1800">
                <a:latin typeface="Segoe UI Semibold" panose="020B0702040204020203" pitchFamily="34" charset="0"/>
                <a:cs typeface="Segoe UI Semibold" panose="020B0702040204020203" pitchFamily="34" charset="0"/>
              </a:rPr>
              <a:t>Refactoring apps using TEEs</a:t>
            </a:r>
            <a:r>
              <a:rPr lang="en-US" sz="1800"/>
              <a:t>: first-party Azure services, and third-party aps</a:t>
            </a:r>
          </a:p>
          <a:p>
            <a:pPr lvl="2">
              <a:spcBef>
                <a:spcPts val="1200"/>
              </a:spcBef>
            </a:pPr>
            <a:r>
              <a:rPr lang="en-US"/>
              <a:t>Creating a trusted portion of the service/application to run inside the enclave/TEE</a:t>
            </a:r>
          </a:p>
          <a:p>
            <a:pPr lvl="1">
              <a:spcBef>
                <a:spcPts val="1800"/>
              </a:spcBef>
            </a:pPr>
            <a:r>
              <a:rPr lang="en-US" sz="1800">
                <a:latin typeface="Segoe UI Semibold" panose="020B0702040204020203" pitchFamily="34" charset="0"/>
                <a:cs typeface="Segoe UI Semibold" panose="020B0702040204020203" pitchFamily="34" charset="0"/>
              </a:rPr>
              <a:t>Building new tools to harden the code </a:t>
            </a:r>
            <a:r>
              <a:rPr lang="en-US" sz="1800"/>
              <a:t>that runs inside the TEEs</a:t>
            </a:r>
          </a:p>
          <a:p>
            <a:pPr lvl="0"/>
            <a:endParaRPr lang="en-US"/>
          </a:p>
        </p:txBody>
      </p:sp>
      <p:sp>
        <p:nvSpPr>
          <p:cNvPr id="4" name="Rectangle 3">
            <a:extLst>
              <a:ext uri="{FF2B5EF4-FFF2-40B4-BE49-F238E27FC236}">
                <a16:creationId xmlns:a16="http://schemas.microsoft.com/office/drawing/2014/main" id="{B5F85F2B-E80A-48C3-A1C1-676DF6C30420}"/>
              </a:ext>
            </a:extLst>
          </p:cNvPr>
          <p:cNvSpPr/>
          <p:nvPr/>
        </p:nvSpPr>
        <p:spPr bwMode="auto">
          <a:xfrm>
            <a:off x="8580437" y="3048165"/>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Most control</a:t>
            </a:r>
          </a:p>
        </p:txBody>
      </p:sp>
      <p:sp>
        <p:nvSpPr>
          <p:cNvPr id="6" name="Rectangle 5">
            <a:extLst>
              <a:ext uri="{FF2B5EF4-FFF2-40B4-BE49-F238E27FC236}">
                <a16:creationId xmlns:a16="http://schemas.microsoft.com/office/drawing/2014/main" id="{32846860-E423-4D0B-B91C-B9A37192B77B}"/>
              </a:ext>
            </a:extLst>
          </p:cNvPr>
          <p:cNvSpPr/>
          <p:nvPr/>
        </p:nvSpPr>
        <p:spPr bwMode="auto">
          <a:xfrm>
            <a:off x="8580437" y="2125662"/>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Fastest path</a:t>
            </a:r>
          </a:p>
        </p:txBody>
      </p:sp>
    </p:spTree>
    <p:extLst>
      <p:ext uri="{BB962C8B-B14F-4D97-AF65-F5344CB8AC3E}">
        <p14:creationId xmlns:p14="http://schemas.microsoft.com/office/powerpoint/2010/main" val="985436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3.75E-6 2.22222E-6 L 3.75E-6 0.05949 " pathEditMode="relative" rAng="0" ptsTypes="AA">
                                      <p:cBhvr>
                                        <p:cTn id="9" dur="500" spd="-100000" fill="hold"/>
                                        <p:tgtEl>
                                          <p:spTgt spid="4"/>
                                        </p:tgtEl>
                                        <p:attrNameLst>
                                          <p:attrName>ppt_x</p:attrName>
                                          <p:attrName>ppt_y</p:attrName>
                                        </p:attrNameLst>
                                      </p:cBhvr>
                                      <p:rCtr x="0" y="296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2.08333E-6 2.22222E-6 L 2.08333E-6 0.05949 " pathEditMode="relative" rAng="0" ptsTypes="AA">
                                      <p:cBhvr>
                                        <p:cTn id="14" dur="500" spd="-100000" fill="hold"/>
                                        <p:tgtEl>
                                          <p:spTgt spid="6"/>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E5CAD392-FFEF-49AD-A460-2C917B03AF3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DF48565-9FB5-4FB8-8E81-040467CA23C0}"/>
              </a:ext>
            </a:extLst>
          </p:cNvPr>
          <p:cNvSpPr/>
          <p:nvPr/>
        </p:nvSpPr>
        <p:spPr bwMode="auto">
          <a:xfrm>
            <a:off x="2267414" y="2018195"/>
            <a:ext cx="1508001" cy="255822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B236071-20E6-4B9A-A225-2FFBD9C8CD0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74736C7-2759-4B8C-9E86-122A0915C432}"/>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1E530576-8D18-4F87-AAA6-56914D9F1CE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5FEF5423-9064-43B9-9CD3-9899190FB2AC}"/>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6E5BBAED-9EB2-4A0D-9D5F-73DFCCCC452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9FB974DD-CAB6-47E2-B95C-F761158E5E0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1E5616B1-602D-45E9-B393-522E13576F2A}"/>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C742E26D-857B-451D-9E2A-77E638E20DE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5D9C672D-16AB-4E4C-ADE1-7CCF393CAD3D}"/>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A9ACF251-670D-4B85-94E5-D6E992C5399B}"/>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E21FAA4C-1E2A-4CD6-85B8-008476D007E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516ECEB1-8FB3-496D-A83F-CBBB2E1649B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433CC86-E7C9-44C7-8C28-C5685DC073C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A20AF50-D41C-4C10-A5B6-3A29418504CF}"/>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F4DAA4D6-995B-4BDE-955D-1D669108C8CB}"/>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3BD344CF-02D9-4529-9F3A-A8540ED84C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EBF94F4-927A-470B-9B5A-2AF0034A5260}"/>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C8D522D0-88C5-49E5-9211-3292F928C5AD}"/>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45336650-F610-46C7-8BA1-6EC2E189C5B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D2BB991-3A2F-4902-9790-AFF83D4632B4}"/>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61546D36-048B-4148-B2FC-62FC81178B8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F40EC4A2-2506-415A-825E-EF964CCE55FB}"/>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8AE3D3D-BAA6-453B-96EF-9813A1127A9A}"/>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5B8E23D6-2B7D-4D26-B88A-045463D9CD09}"/>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7B0D4446-BC93-4885-BE24-8AF9CCE86838}"/>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1D28C804-E38B-4224-A07D-51356ACE4D89}"/>
              </a:ext>
            </a:extLst>
          </p:cNvPr>
          <p:cNvSpPr/>
          <p:nvPr/>
        </p:nvSpPr>
        <p:spPr bwMode="auto">
          <a:xfrm>
            <a:off x="2269347" y="2633541"/>
            <a:ext cx="1506619" cy="416016"/>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bject 3">
            <a:extLst>
              <a:ext uri="{FF2B5EF4-FFF2-40B4-BE49-F238E27FC236}">
                <a16:creationId xmlns:a16="http://schemas.microsoft.com/office/drawing/2014/main" id="{36A790BB-C0B9-497D-A116-718252AF49F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E0826A7C-BEE5-4882-9CE8-10C2F246CAA7}"/>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FBE9AB0-C151-49E0-A07D-1E3C34F2EB24}"/>
              </a:ext>
            </a:extLst>
          </p:cNvPr>
          <p:cNvSpPr/>
          <p:nvPr/>
        </p:nvSpPr>
        <p:spPr bwMode="auto">
          <a:xfrm>
            <a:off x="2265882" y="3066498"/>
            <a:ext cx="1506616"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object 3">
            <a:extLst>
              <a:ext uri="{FF2B5EF4-FFF2-40B4-BE49-F238E27FC236}">
                <a16:creationId xmlns:a16="http://schemas.microsoft.com/office/drawing/2014/main" id="{C7E34C82-D0FA-4BEC-B365-C5B9B8609A00}"/>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E2110AD3-1B63-452A-AE2B-653F7C49F9A2}"/>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E24C03D2-233C-4733-AE45-82A2BAC43017}"/>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87" name="Straight Arrow Connector 86">
            <a:extLst>
              <a:ext uri="{FF2B5EF4-FFF2-40B4-BE49-F238E27FC236}">
                <a16:creationId xmlns:a16="http://schemas.microsoft.com/office/drawing/2014/main" id="{79C12F05-42B1-4C48-9A23-695A2F478C6D}"/>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object 3">
            <a:extLst>
              <a:ext uri="{FF2B5EF4-FFF2-40B4-BE49-F238E27FC236}">
                <a16:creationId xmlns:a16="http://schemas.microsoft.com/office/drawing/2014/main" id="{D7FF1E9D-3A27-4DD3-8557-1980B36B4BA4}"/>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91" name="Straight Arrow Connector 90">
            <a:extLst>
              <a:ext uri="{FF2B5EF4-FFF2-40B4-BE49-F238E27FC236}">
                <a16:creationId xmlns:a16="http://schemas.microsoft.com/office/drawing/2014/main" id="{7B8C8D39-4313-46F5-A366-EBB037C56AAD}"/>
              </a:ext>
            </a:extLst>
          </p:cNvPr>
          <p:cNvCxnSpPr>
            <a:cxnSpLocks/>
          </p:cNvCxnSpPr>
          <p:nvPr/>
        </p:nvCxnSpPr>
        <p:spPr>
          <a:xfrm flipV="1">
            <a:off x="2999506" y="3924299"/>
            <a:ext cx="0" cy="2239436"/>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2C0CD28-576A-415E-A91D-81708E3268B4}"/>
              </a:ext>
            </a:extLst>
          </p:cNvPr>
          <p:cNvSpPr/>
          <p:nvPr/>
        </p:nvSpPr>
        <p:spPr>
          <a:xfrm>
            <a:off x="8359601" y="3642669"/>
            <a:ext cx="957505" cy="425758"/>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Mémoire </a:t>
            </a:r>
            <a:br>
              <a:rPr kumimoji="0" lang="fr-FR" sz="1400" b="0" i="0" u="none" strike="noStrike" kern="1200" cap="none" spc="-5" normalizeH="0" baseline="0" noProof="0">
                <a:ln>
                  <a:noFill/>
                </a:ln>
                <a:solidFill>
                  <a:schemeClr val="bg1"/>
                </a:solidFill>
                <a:effectLst/>
                <a:uLnTx/>
                <a:uFillTx/>
                <a:ea typeface="+mn-ea"/>
                <a:cs typeface="Verdana"/>
              </a:rPr>
            </a:br>
            <a:r>
              <a:rPr kumimoji="0" lang="fr-FR" sz="1400" b="0" i="0" u="none" strike="noStrike" kern="1200" cap="none" spc="-5" normalizeH="0" baseline="0" noProof="0">
                <a:ln>
                  <a:noFill/>
                </a:ln>
                <a:solidFill>
                  <a:schemeClr val="bg1"/>
                </a:solidFill>
                <a:effectLst/>
                <a:uLnTx/>
                <a:uFillTx/>
                <a:ea typeface="+mn-ea"/>
                <a:cs typeface="Verdana"/>
              </a:rPr>
              <a:t>système</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5" name="Rectangle 94">
            <a:extLst>
              <a:ext uri="{FF2B5EF4-FFF2-40B4-BE49-F238E27FC236}">
                <a16:creationId xmlns:a16="http://schemas.microsoft.com/office/drawing/2014/main" id="{D5CE7E0A-8566-475C-8D0D-F796209F7AB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D9B186BF-EB9F-46A5-8360-FA182F2793A5}"/>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21FBE35-E2DC-4F66-A19B-89412D12CB34}"/>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1" name="Rectangle 100">
            <a:extLst>
              <a:ext uri="{FF2B5EF4-FFF2-40B4-BE49-F238E27FC236}">
                <a16:creationId xmlns:a16="http://schemas.microsoft.com/office/drawing/2014/main" id="{8A2BFD34-EC65-4DF9-A9B0-A117D0FADBC8}"/>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3" name="Rectangle 102">
            <a:extLst>
              <a:ext uri="{FF2B5EF4-FFF2-40B4-BE49-F238E27FC236}">
                <a16:creationId xmlns:a16="http://schemas.microsoft.com/office/drawing/2014/main" id="{20C72F71-79B6-42E1-AE15-BE28D98C6AB3}"/>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9968287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5B0AD96-EE09-43FE-959B-C66E09DC8FD3}"/>
              </a:ext>
            </a:extLst>
          </p:cNvPr>
          <p:cNvSpPr/>
          <p:nvPr/>
        </p:nvSpPr>
        <p:spPr bwMode="auto">
          <a:xfrm>
            <a:off x="2267414" y="2018194"/>
            <a:ext cx="1515344" cy="2838935"/>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3B8B0004-BDAB-4E95-8DB5-87A7A2E0634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434FB8B9-52A4-4864-BDB5-EB7E6B73524D}"/>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4D544EC8-3707-48B9-BB0C-0D368ABE0C9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B22F9CE-64CE-4E7E-8650-05F4AFC65FB6}"/>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FA2A185-DB9A-417F-83E6-AE438CF340F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D2B37CD7-4B3F-4DCC-AAEB-282310E23AC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3DBAFEA3-E77C-4478-90C7-9D67D2A052F4}"/>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E6E44BF8-656A-4BC3-A982-42B14DD16C0F}"/>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8D116933-3DD7-44B6-A3AD-734AC41A03FB}"/>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DAB4751-ADB3-4FAD-9E06-48FF6EBC1CC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645D5A78-9A45-406E-AD0D-1F6B5E98AC8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D5326C2D-0F4B-4505-A054-E1EF122E5F9B}"/>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078A5AF-62D0-4BFC-88D8-B1B8EAD7BFF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66A7E695-68E8-41E6-9326-70E167CFB8C5}"/>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A72D220E-97D1-4552-AE97-865FB846B1E5}"/>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4CE09BB-CD0D-40F8-A080-C63ADE9006F3}"/>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D1D4C46-0269-4399-83E5-917ED4B7B50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F4C927C-9DF0-430A-B282-6DB0170A6C77}"/>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4A74156-7A3E-41B5-B464-703B67D0EBE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EF9E3AF-813A-48A8-ADFE-53273BAC338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39CE81EB-3711-4876-A0BD-A7AF59CDAC5B}"/>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7BFE00B-953F-406E-B644-2C1EC4AC873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09EFE011-F183-4407-BBD4-4A71ED0B43E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EA0BC04-6195-4FC6-B430-012F8477A312}"/>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6A02242E-DA68-47DD-8D7E-232A7289FAD0}"/>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98EAA2AB-26D7-4962-A0B8-63D5C3E985E5}"/>
              </a:ext>
            </a:extLst>
          </p:cNvPr>
          <p:cNvSpPr/>
          <p:nvPr/>
        </p:nvSpPr>
        <p:spPr bwMode="auto">
          <a:xfrm>
            <a:off x="2269347" y="2633540"/>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38146A6D-6475-4AF6-948E-6FF20ADAD803}"/>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71" name="object 3">
            <a:extLst>
              <a:ext uri="{FF2B5EF4-FFF2-40B4-BE49-F238E27FC236}">
                <a16:creationId xmlns:a16="http://schemas.microsoft.com/office/drawing/2014/main" id="{5A98EDD9-9302-4E58-AB81-879DD1563709}"/>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BFA5D3AC-5109-4F50-97BD-B4BB1DA43B2E}"/>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6F55E8B-04EF-435F-AEC6-F4C05F4474CA}"/>
              </a:ext>
            </a:extLst>
          </p:cNvPr>
          <p:cNvSpPr/>
          <p:nvPr/>
        </p:nvSpPr>
        <p:spPr bwMode="auto">
          <a:xfrm>
            <a:off x="2265882" y="3066497"/>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Rectangle 78">
            <a:extLst>
              <a:ext uri="{FF2B5EF4-FFF2-40B4-BE49-F238E27FC236}">
                <a16:creationId xmlns:a16="http://schemas.microsoft.com/office/drawing/2014/main" id="{20969E9C-A062-45A6-8549-99DB6F5DC4B5}"/>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1" name="object 3">
            <a:extLst>
              <a:ext uri="{FF2B5EF4-FFF2-40B4-BE49-F238E27FC236}">
                <a16:creationId xmlns:a16="http://schemas.microsoft.com/office/drawing/2014/main" id="{019846E1-3AA3-4314-9003-C31397CFB332}"/>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F75E1994-9DD9-4408-98E9-E1F9FF28B105}"/>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D76676D5-D037-496C-B0F4-22602A835252}"/>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7" name="object 3">
            <a:extLst>
              <a:ext uri="{FF2B5EF4-FFF2-40B4-BE49-F238E27FC236}">
                <a16:creationId xmlns:a16="http://schemas.microsoft.com/office/drawing/2014/main" id="{5DDC899C-AB1A-4965-AD7B-E34F6374E76D}"/>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 name="Rectangle 7">
            <a:extLst>
              <a:ext uri="{FF2B5EF4-FFF2-40B4-BE49-F238E27FC236}">
                <a16:creationId xmlns:a16="http://schemas.microsoft.com/office/drawing/2014/main" id="{75CEF057-B045-41A6-9DA4-8680B1B71AFE}"/>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0" name="Rectangle 9">
            <a:extLst>
              <a:ext uri="{FF2B5EF4-FFF2-40B4-BE49-F238E27FC236}">
                <a16:creationId xmlns:a16="http://schemas.microsoft.com/office/drawing/2014/main" id="{3B642C81-98C9-4B75-8A51-EC549057620B}"/>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2" name="Rectangle 11">
            <a:extLst>
              <a:ext uri="{FF2B5EF4-FFF2-40B4-BE49-F238E27FC236}">
                <a16:creationId xmlns:a16="http://schemas.microsoft.com/office/drawing/2014/main" id="{FCD54684-7E9B-4FAC-A645-C1B7DCBBC40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4" name="Rectangle 13">
            <a:extLst>
              <a:ext uri="{FF2B5EF4-FFF2-40B4-BE49-F238E27FC236}">
                <a16:creationId xmlns:a16="http://schemas.microsoft.com/office/drawing/2014/main" id="{9239CBC4-CF11-4A36-ABAA-F75360629B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99783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1" name="Rectangle 90">
            <a:extLst>
              <a:ext uri="{FF2B5EF4-FFF2-40B4-BE49-F238E27FC236}">
                <a16:creationId xmlns:a16="http://schemas.microsoft.com/office/drawing/2014/main" id="{E00CC90E-F7BB-45B5-B987-E27A0244454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err="1">
              <a:gradFill>
                <a:gsLst>
                  <a:gs pos="0">
                    <a:srgbClr val="FFFFFF"/>
                  </a:gs>
                  <a:gs pos="100000">
                    <a:srgbClr val="FFFFFF"/>
                  </a:gs>
                </a:gsLst>
                <a:lin ang="5400000" scaled="0"/>
              </a:gradFill>
              <a:cs typeface="Segoe UI" pitchFamily="34" charset="0"/>
            </a:endParaRPr>
          </a:p>
        </p:txBody>
      </p:sp>
      <p:sp>
        <p:nvSpPr>
          <p:cNvPr id="93" name="object 3">
            <a:extLst>
              <a:ext uri="{FF2B5EF4-FFF2-40B4-BE49-F238E27FC236}">
                <a16:creationId xmlns:a16="http://schemas.microsoft.com/office/drawing/2014/main" id="{FA5D352D-4469-4554-B024-87C0107569FC}"/>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95" name="Rectangle 94">
            <a:extLst>
              <a:ext uri="{FF2B5EF4-FFF2-40B4-BE49-F238E27FC236}">
                <a16:creationId xmlns:a16="http://schemas.microsoft.com/office/drawing/2014/main" id="{BE0C05EA-7925-423A-A1FA-B925D95E9D57}"/>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97" name="object 8">
            <a:extLst>
              <a:ext uri="{FF2B5EF4-FFF2-40B4-BE49-F238E27FC236}">
                <a16:creationId xmlns:a16="http://schemas.microsoft.com/office/drawing/2014/main" id="{05CC23EC-5E74-46CE-AA2D-A72628648209}"/>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99" name="object 9">
            <a:extLst>
              <a:ext uri="{FF2B5EF4-FFF2-40B4-BE49-F238E27FC236}">
                <a16:creationId xmlns:a16="http://schemas.microsoft.com/office/drawing/2014/main" id="{7C98E5D0-E1D8-42B8-82F5-8C6D4679B802}"/>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1" name="object 10">
            <a:extLst>
              <a:ext uri="{FF2B5EF4-FFF2-40B4-BE49-F238E27FC236}">
                <a16:creationId xmlns:a16="http://schemas.microsoft.com/office/drawing/2014/main" id="{9DEEEB99-3C48-4018-8574-82054169FEE8}"/>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3" name="object 11">
            <a:extLst>
              <a:ext uri="{FF2B5EF4-FFF2-40B4-BE49-F238E27FC236}">
                <a16:creationId xmlns:a16="http://schemas.microsoft.com/office/drawing/2014/main" id="{91946D3B-D235-4088-AEA3-AC308E4AFF99}"/>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5" name="object 12">
            <a:extLst>
              <a:ext uri="{FF2B5EF4-FFF2-40B4-BE49-F238E27FC236}">
                <a16:creationId xmlns:a16="http://schemas.microsoft.com/office/drawing/2014/main" id="{1EEA5CB6-0C47-44B1-B509-923CF3D5F93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7" name="object 13">
            <a:extLst>
              <a:ext uri="{FF2B5EF4-FFF2-40B4-BE49-F238E27FC236}">
                <a16:creationId xmlns:a16="http://schemas.microsoft.com/office/drawing/2014/main" id="{E1C99037-7107-4209-B10A-861A01054DEA}"/>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109" name="object 14">
            <a:extLst>
              <a:ext uri="{FF2B5EF4-FFF2-40B4-BE49-F238E27FC236}">
                <a16:creationId xmlns:a16="http://schemas.microsoft.com/office/drawing/2014/main" id="{25D739C8-6CF7-43A8-A591-3B2C42D9EE6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1" name="object 15">
            <a:extLst>
              <a:ext uri="{FF2B5EF4-FFF2-40B4-BE49-F238E27FC236}">
                <a16:creationId xmlns:a16="http://schemas.microsoft.com/office/drawing/2014/main" id="{45D855A5-5850-4398-9CF7-9D77908669C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3" name="object 16">
            <a:extLst>
              <a:ext uri="{FF2B5EF4-FFF2-40B4-BE49-F238E27FC236}">
                <a16:creationId xmlns:a16="http://schemas.microsoft.com/office/drawing/2014/main" id="{483786D9-97E0-4D1C-B68A-31C57100F533}"/>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115" name="object 17">
            <a:extLst>
              <a:ext uri="{FF2B5EF4-FFF2-40B4-BE49-F238E27FC236}">
                <a16:creationId xmlns:a16="http://schemas.microsoft.com/office/drawing/2014/main" id="{CF59DF37-9B17-4E71-B700-03F710E32069}"/>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7" name="object 18">
            <a:extLst>
              <a:ext uri="{FF2B5EF4-FFF2-40B4-BE49-F238E27FC236}">
                <a16:creationId xmlns:a16="http://schemas.microsoft.com/office/drawing/2014/main" id="{8484BC36-566E-4FF8-BDB7-2F2104A8C7C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19" name="object 19">
            <a:extLst>
              <a:ext uri="{FF2B5EF4-FFF2-40B4-BE49-F238E27FC236}">
                <a16:creationId xmlns:a16="http://schemas.microsoft.com/office/drawing/2014/main" id="{595FB135-5FD7-4761-B37C-E5640168A0B4}"/>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1" name="object 20">
            <a:extLst>
              <a:ext uri="{FF2B5EF4-FFF2-40B4-BE49-F238E27FC236}">
                <a16:creationId xmlns:a16="http://schemas.microsoft.com/office/drawing/2014/main" id="{C3FF9AD2-56EC-4CFF-A6E9-24A9938C875B}"/>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3" name="object 22">
            <a:extLst>
              <a:ext uri="{FF2B5EF4-FFF2-40B4-BE49-F238E27FC236}">
                <a16:creationId xmlns:a16="http://schemas.microsoft.com/office/drawing/2014/main" id="{E3001DFD-C436-4CE4-B740-0E3FA6AF087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5" name="object 23">
            <a:extLst>
              <a:ext uri="{FF2B5EF4-FFF2-40B4-BE49-F238E27FC236}">
                <a16:creationId xmlns:a16="http://schemas.microsoft.com/office/drawing/2014/main" id="{69734C81-63B3-4D60-8AFF-A872E50B498A}"/>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7" name="object 24">
            <a:extLst>
              <a:ext uri="{FF2B5EF4-FFF2-40B4-BE49-F238E27FC236}">
                <a16:creationId xmlns:a16="http://schemas.microsoft.com/office/drawing/2014/main" id="{2437D39A-797E-4808-8B2E-CEE5711F8D1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ctr" defTabSz="932742" rtl="0" eaLnBrk="1" fontAlgn="auto" latinLnBrk="0" hangingPunct="1">
              <a:lnSpc>
                <a:spcPct val="100000"/>
              </a:lnSpc>
              <a:spcBef>
                <a:spcPts val="102"/>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9" name="object 25">
            <a:extLst>
              <a:ext uri="{FF2B5EF4-FFF2-40B4-BE49-F238E27FC236}">
                <a16:creationId xmlns:a16="http://schemas.microsoft.com/office/drawing/2014/main" id="{85CF6A43-164D-4747-AEF7-90451017242A}"/>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31" name="object 3">
            <a:extLst>
              <a:ext uri="{FF2B5EF4-FFF2-40B4-BE49-F238E27FC236}">
                <a16:creationId xmlns:a16="http://schemas.microsoft.com/office/drawing/2014/main" id="{B93A7205-E9C2-44C5-ABD6-3487D83C5DC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3" name="object 3">
            <a:extLst>
              <a:ext uri="{FF2B5EF4-FFF2-40B4-BE49-F238E27FC236}">
                <a16:creationId xmlns:a16="http://schemas.microsoft.com/office/drawing/2014/main" id="{30C1B31F-E417-4075-8F0E-99936E8F1865}"/>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5" name="object 3">
            <a:extLst>
              <a:ext uri="{FF2B5EF4-FFF2-40B4-BE49-F238E27FC236}">
                <a16:creationId xmlns:a16="http://schemas.microsoft.com/office/drawing/2014/main" id="{3E5D6EAE-C0A3-46A2-AD3A-6A1555459550}"/>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7" name="object 3">
            <a:extLst>
              <a:ext uri="{FF2B5EF4-FFF2-40B4-BE49-F238E27FC236}">
                <a16:creationId xmlns:a16="http://schemas.microsoft.com/office/drawing/2014/main" id="{C951A9F7-3123-4544-B81D-5DB28FED1B5D}"/>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9" name="object 3">
            <a:extLst>
              <a:ext uri="{FF2B5EF4-FFF2-40B4-BE49-F238E27FC236}">
                <a16:creationId xmlns:a16="http://schemas.microsoft.com/office/drawing/2014/main" id="{D53AAD5E-508A-48BC-B799-23A40FA559E6}"/>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1" name="object 3">
            <a:extLst>
              <a:ext uri="{FF2B5EF4-FFF2-40B4-BE49-F238E27FC236}">
                <a16:creationId xmlns:a16="http://schemas.microsoft.com/office/drawing/2014/main" id="{533B1543-958B-4957-9D51-8A3181E99C7B}"/>
              </a:ext>
            </a:extLst>
          </p:cNvPr>
          <p:cNvSpPr txBox="1"/>
          <p:nvPr/>
        </p:nvSpPr>
        <p:spPr>
          <a:xfrm>
            <a:off x="3935328" y="599404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REMOVE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5" name="Rectangle 144">
            <a:extLst>
              <a:ext uri="{FF2B5EF4-FFF2-40B4-BE49-F238E27FC236}">
                <a16:creationId xmlns:a16="http://schemas.microsoft.com/office/drawing/2014/main" id="{40E08A77-4AAA-487B-B5D7-5C48B8A0067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1134941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9" name="object 3">
            <a:extLst>
              <a:ext uri="{FF2B5EF4-FFF2-40B4-BE49-F238E27FC236}">
                <a16:creationId xmlns:a16="http://schemas.microsoft.com/office/drawing/2014/main" id="{8971F8D8-BC40-4166-8BCE-740282E7BBBF}"/>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11" name="object 5">
            <a:extLst>
              <a:ext uri="{FF2B5EF4-FFF2-40B4-BE49-F238E27FC236}">
                <a16:creationId xmlns:a16="http://schemas.microsoft.com/office/drawing/2014/main" id="{6B863901-AE8D-4EC6-A040-D8D1CDDB0C44}"/>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3" name="object 6">
            <a:extLst>
              <a:ext uri="{FF2B5EF4-FFF2-40B4-BE49-F238E27FC236}">
                <a16:creationId xmlns:a16="http://schemas.microsoft.com/office/drawing/2014/main" id="{76EF25C1-1108-44A9-A70E-C2BCBD39E36B}"/>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5" name="object 7">
            <a:extLst>
              <a:ext uri="{FF2B5EF4-FFF2-40B4-BE49-F238E27FC236}">
                <a16:creationId xmlns:a16="http://schemas.microsoft.com/office/drawing/2014/main" id="{7A60074A-DAD7-4A2B-856C-71EC1A7D289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7" name="object 8">
            <a:extLst>
              <a:ext uri="{FF2B5EF4-FFF2-40B4-BE49-F238E27FC236}">
                <a16:creationId xmlns:a16="http://schemas.microsoft.com/office/drawing/2014/main" id="{9A6A8C3D-2620-4698-A637-276B26AAC5A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9" name="Rectangle 18">
            <a:extLst>
              <a:ext uri="{FF2B5EF4-FFF2-40B4-BE49-F238E27FC236}">
                <a16:creationId xmlns:a16="http://schemas.microsoft.com/office/drawing/2014/main" id="{7435406A-077E-4A2D-B489-70EBFBB6A19D}"/>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89327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7F0573A9-8747-4A66-8021-070991605EC5}"/>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39A8C4DA-3F4F-4AF4-BFB8-391979D1C4AE}"/>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684D7D1-ACA8-4131-8869-BD526BA10E9A}"/>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0EF7DDE7-CD5B-4B19-957E-9C2EBED2308B}"/>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C714517E-5F0D-49FC-8262-8798E00AB55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E7CB1D41-94B5-4E63-803C-D744E535A426}"/>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043F9DE1-A10E-4F47-B6EA-35C9D3CD508D}"/>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3AA363B5-69D6-4C6E-B83D-38F8997A989C}"/>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F5E20799-C87E-4916-BC30-4CFC7B35C72C}"/>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Rectangle 20">
            <a:extLst>
              <a:ext uri="{FF2B5EF4-FFF2-40B4-BE49-F238E27FC236}">
                <a16:creationId xmlns:a16="http://schemas.microsoft.com/office/drawing/2014/main" id="{28ACFABE-09B5-463C-849F-4FB48083F23B}"/>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5844365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6B3046D1-2A8C-458E-A100-1CA1A9FFC2E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0FCD631-89C2-4B91-9491-31DD46953DAD}"/>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358BAE69-3D47-49AF-9F31-918333C4E9B5}"/>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722DC332-03F9-4FB6-B46A-EAE270D4093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D18CB6A8-4123-4F6D-997C-BB136E79FC4F}"/>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6A9A3280-C3B0-4D1F-A153-EA5BA0A819DD}"/>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80A224CA-C245-45DE-8213-267D92B6470C}"/>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865004EF-451A-4FA1-A02D-4035ED8599D1}"/>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65ADB6F-6C86-4D8B-8059-0602356AAD88}"/>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45" name="object 11">
            <a:extLst>
              <a:ext uri="{FF2B5EF4-FFF2-40B4-BE49-F238E27FC236}">
                <a16:creationId xmlns:a16="http://schemas.microsoft.com/office/drawing/2014/main" id="{F8BF2826-991F-4876-9F1C-1D05C2353EC7}"/>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47" name="object 12">
            <a:extLst>
              <a:ext uri="{FF2B5EF4-FFF2-40B4-BE49-F238E27FC236}">
                <a16:creationId xmlns:a16="http://schemas.microsoft.com/office/drawing/2014/main" id="{1BC98CB6-6CEC-48A5-AA2C-0B2E1953C558}"/>
              </a:ext>
            </a:extLst>
          </p:cNvPr>
          <p:cNvSpPr txBox="1"/>
          <p:nvPr/>
        </p:nvSpPr>
        <p:spPr>
          <a:xfrm>
            <a:off x="7301612" y="1666638"/>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No</a:t>
            </a:r>
          </a:p>
        </p:txBody>
      </p:sp>
      <p:sp>
        <p:nvSpPr>
          <p:cNvPr id="49" name="object 15">
            <a:extLst>
              <a:ext uri="{FF2B5EF4-FFF2-40B4-BE49-F238E27FC236}">
                <a16:creationId xmlns:a16="http://schemas.microsoft.com/office/drawing/2014/main" id="{133A645A-0221-4218-8168-CD59BCD3FFA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1" name="object 18">
            <a:extLst>
              <a:ext uri="{FF2B5EF4-FFF2-40B4-BE49-F238E27FC236}">
                <a16:creationId xmlns:a16="http://schemas.microsoft.com/office/drawing/2014/main" id="{031093BD-ACEF-45B5-BA97-90E6CA73C96A}"/>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3" name="object 19">
            <a:extLst>
              <a:ext uri="{FF2B5EF4-FFF2-40B4-BE49-F238E27FC236}">
                <a16:creationId xmlns:a16="http://schemas.microsoft.com/office/drawing/2014/main" id="{EBAC9C4A-40CA-4C83-8C2C-212E2B8DB531}"/>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5" name="TextBox 8">
            <a:extLst>
              <a:ext uri="{FF2B5EF4-FFF2-40B4-BE49-F238E27FC236}">
                <a16:creationId xmlns:a16="http://schemas.microsoft.com/office/drawing/2014/main" id="{20EC872A-7015-43AE-85D5-585DEE49E676}"/>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57" name="Rectangle 56">
            <a:extLst>
              <a:ext uri="{FF2B5EF4-FFF2-40B4-BE49-F238E27FC236}">
                <a16:creationId xmlns:a16="http://schemas.microsoft.com/office/drawing/2014/main" id="{8808F959-BCF1-4714-9B94-7F6257B45E10}"/>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bject 12">
            <a:extLst>
              <a:ext uri="{FF2B5EF4-FFF2-40B4-BE49-F238E27FC236}">
                <a16:creationId xmlns:a16="http://schemas.microsoft.com/office/drawing/2014/main" id="{1C1A7285-A01E-485C-A00B-AB1B4B2AFDC1}"/>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2EC98853-BDEC-4895-A4E8-5A55FB9DFD7A}"/>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63" name="object 3">
            <a:extLst>
              <a:ext uri="{FF2B5EF4-FFF2-40B4-BE49-F238E27FC236}">
                <a16:creationId xmlns:a16="http://schemas.microsoft.com/office/drawing/2014/main" id="{A708897F-0CCE-4ADD-BD9D-7A5027EFE4FE}"/>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5" name="ZoneTexte 67">
            <a:extLst>
              <a:ext uri="{FF2B5EF4-FFF2-40B4-BE49-F238E27FC236}">
                <a16:creationId xmlns:a16="http://schemas.microsoft.com/office/drawing/2014/main" id="{437B70D8-6C8D-4382-AD45-955B303344C8}"/>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67" name="object 3">
            <a:extLst>
              <a:ext uri="{FF2B5EF4-FFF2-40B4-BE49-F238E27FC236}">
                <a16:creationId xmlns:a16="http://schemas.microsoft.com/office/drawing/2014/main" id="{CD62E847-3174-460D-AF67-C59E5B1F497E}"/>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69" name="TextBox 57">
            <a:extLst>
              <a:ext uri="{FF2B5EF4-FFF2-40B4-BE49-F238E27FC236}">
                <a16:creationId xmlns:a16="http://schemas.microsoft.com/office/drawing/2014/main" id="{A563CA1D-3F43-4C89-96A7-067688FA670D}"/>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71" name="Rectangle 70">
            <a:extLst>
              <a:ext uri="{FF2B5EF4-FFF2-40B4-BE49-F238E27FC236}">
                <a16:creationId xmlns:a16="http://schemas.microsoft.com/office/drawing/2014/main" id="{B111D626-3248-4021-BE07-92ABFE583C6C}"/>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6016631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object 3">
            <a:extLst>
              <a:ext uri="{FF2B5EF4-FFF2-40B4-BE49-F238E27FC236}">
                <a16:creationId xmlns:a16="http://schemas.microsoft.com/office/drawing/2014/main" id="{4B46B412-2F4B-49AE-A4C2-6065B8D1C031}"/>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4DBF0C3-7DF6-406D-9F29-5EF2CF391805}"/>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F7015CC-EBEF-4943-B220-68061EC87A4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6B82704C-54EB-41AF-8E10-9D8F5308DF5C}"/>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85046E64-F092-483A-A3CE-1D40B9ED0A46}"/>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91426850-440B-4447-AF36-E0078B0C92AE}"/>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DA401899-88CE-4891-8A26-C6A938C0B298}"/>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72A6F33-90C0-4105-87EC-0F992A5BCADF}"/>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9EC7603D-D823-41A5-8380-4B83EAFF4026}"/>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B76911F9-8103-4652-AB67-B6CACAB7C5EB}"/>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B4D29B65-BFFE-4C4D-B78F-4291388CA283}"/>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DDE2069B-4B09-4BC9-8EB8-3A4454C8B7D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CA37B453-2E98-4259-8315-A8F6E74EA3B3}"/>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86ECADA-8C1A-4A4E-867D-A4038CCD1F21}"/>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78735BCF-2EDF-4ED1-8AE0-98293CF4165B}"/>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3F174B51-47B5-4979-B103-3A085C943E79}"/>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1E619907-DBA0-49BC-A911-751A5B4CBD7E}"/>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502BA70F-9E53-442E-8513-D67333F22033}"/>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D9C86373-D492-4399-B5F0-439E3838F712}"/>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EE432920-DEBE-4E0F-A30E-374141AD842F}"/>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755D6467-4636-4EF6-94DA-A8F9FAF8422A}"/>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3FD6E336-7423-492F-9AB9-8C8583A5CF61}"/>
              </a:ext>
            </a:extLst>
          </p:cNvPr>
          <p:cNvSpPr/>
          <p:nvPr/>
        </p:nvSpPr>
        <p:spPr bwMode="auto">
          <a:xfrm>
            <a:off x="727383"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A12740E-C819-4092-BB3D-CEC17F412D1F}"/>
              </a:ext>
            </a:extLst>
          </p:cNvPr>
          <p:cNvCxnSpPr>
            <a:cxnSpLocks/>
            <a:endCxn id="65" idx="0"/>
          </p:cNvCxnSpPr>
          <p:nvPr/>
        </p:nvCxnSpPr>
        <p:spPr>
          <a:xfrm>
            <a:off x="6348389" y="2697645"/>
            <a:ext cx="0" cy="412353"/>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0F26E13-51C1-4AC0-AF93-A3269DA81619}"/>
              </a:ext>
            </a:extLst>
          </p:cNvPr>
          <p:cNvCxnSpPr>
            <a:cxnSpLocks/>
            <a:stCxn id="65" idx="2"/>
            <a:endCxn id="63" idx="0"/>
          </p:cNvCxnSpPr>
          <p:nvPr/>
        </p:nvCxnSpPr>
        <p:spPr>
          <a:xfrm>
            <a:off x="6348389"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6911B6C-889D-428E-B2AC-0880DAEFC813}"/>
              </a:ext>
            </a:extLst>
          </p:cNvPr>
          <p:cNvCxnSpPr>
            <a:cxnSpLocks/>
            <a:stCxn id="63" idx="2"/>
            <a:endCxn id="67" idx="0"/>
          </p:cNvCxnSpPr>
          <p:nvPr/>
        </p:nvCxnSpPr>
        <p:spPr>
          <a:xfrm flipH="1">
            <a:off x="6348389"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883F58A1-F407-4518-84BF-E43044B1E6E6}"/>
              </a:ext>
            </a:extLst>
          </p:cNvPr>
          <p:cNvCxnSpPr>
            <a:cxnSpLocks/>
          </p:cNvCxnSpPr>
          <p:nvPr/>
        </p:nvCxnSpPr>
        <p:spPr>
          <a:xfrm>
            <a:off x="7326395" y="5856906"/>
            <a:ext cx="1243979" cy="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5" name="object 12">
            <a:extLst>
              <a:ext uri="{FF2B5EF4-FFF2-40B4-BE49-F238E27FC236}">
                <a16:creationId xmlns:a16="http://schemas.microsoft.com/office/drawing/2014/main" id="{CBE944CB-8A4C-480E-AECA-F662FC62BFBC}"/>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7" name="object 12">
            <a:extLst>
              <a:ext uri="{FF2B5EF4-FFF2-40B4-BE49-F238E27FC236}">
                <a16:creationId xmlns:a16="http://schemas.microsoft.com/office/drawing/2014/main" id="{3D26DC87-010C-46FF-9077-6F0C54E4520D}"/>
              </a:ext>
            </a:extLst>
          </p:cNvPr>
          <p:cNvSpPr txBox="1"/>
          <p:nvPr/>
        </p:nvSpPr>
        <p:spPr>
          <a:xfrm>
            <a:off x="6730637"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59" name="object 12">
            <a:extLst>
              <a:ext uri="{FF2B5EF4-FFF2-40B4-BE49-F238E27FC236}">
                <a16:creationId xmlns:a16="http://schemas.microsoft.com/office/drawing/2014/main" id="{34095261-B8BA-4994-BA2B-8E8F901CD574}"/>
              </a:ext>
            </a:extLst>
          </p:cNvPr>
          <p:cNvSpPr txBox="1"/>
          <p:nvPr/>
        </p:nvSpPr>
        <p:spPr>
          <a:xfrm>
            <a:off x="6791536"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TextBox 60">
            <a:extLst>
              <a:ext uri="{FF2B5EF4-FFF2-40B4-BE49-F238E27FC236}">
                <a16:creationId xmlns:a16="http://schemas.microsoft.com/office/drawing/2014/main" id="{8258E541-D048-4629-9D61-A8B6F4F8992F}"/>
              </a:ext>
            </a:extLst>
          </p:cNvPr>
          <p:cNvSpPr txBox="1"/>
          <p:nvPr/>
        </p:nvSpPr>
        <p:spPr>
          <a:xfrm>
            <a:off x="710904"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3" name="object 3">
            <a:extLst>
              <a:ext uri="{FF2B5EF4-FFF2-40B4-BE49-F238E27FC236}">
                <a16:creationId xmlns:a16="http://schemas.microsoft.com/office/drawing/2014/main" id="{B6FC39E7-D86C-40D6-AEDE-0216E45B053C}"/>
              </a:ext>
            </a:extLst>
          </p:cNvPr>
          <p:cNvSpPr/>
          <p:nvPr/>
        </p:nvSpPr>
        <p:spPr>
          <a:xfrm>
            <a:off x="5861869"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5" name="object 3">
            <a:extLst>
              <a:ext uri="{FF2B5EF4-FFF2-40B4-BE49-F238E27FC236}">
                <a16:creationId xmlns:a16="http://schemas.microsoft.com/office/drawing/2014/main" id="{E72F05FC-EC5F-44EC-902E-0CB829E7BDA0}"/>
              </a:ext>
            </a:extLst>
          </p:cNvPr>
          <p:cNvSpPr/>
          <p:nvPr/>
        </p:nvSpPr>
        <p:spPr>
          <a:xfrm>
            <a:off x="5370383"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7" name="object 3">
            <a:extLst>
              <a:ext uri="{FF2B5EF4-FFF2-40B4-BE49-F238E27FC236}">
                <a16:creationId xmlns:a16="http://schemas.microsoft.com/office/drawing/2014/main" id="{83B489C4-C093-40DC-91B3-058F20C14E99}"/>
              </a:ext>
            </a:extLst>
          </p:cNvPr>
          <p:cNvSpPr/>
          <p:nvPr/>
        </p:nvSpPr>
        <p:spPr>
          <a:xfrm>
            <a:off x="5370383"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ZoneTexte 95">
            <a:extLst>
              <a:ext uri="{FF2B5EF4-FFF2-40B4-BE49-F238E27FC236}">
                <a16:creationId xmlns:a16="http://schemas.microsoft.com/office/drawing/2014/main" id="{505446B8-937F-4A9C-BA15-579F3006D7D5}"/>
              </a:ext>
            </a:extLst>
          </p:cNvPr>
          <p:cNvSpPr txBox="1"/>
          <p:nvPr/>
        </p:nvSpPr>
        <p:spPr>
          <a:xfrm>
            <a:off x="5389792"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1" name="ZoneTexte 96">
            <a:extLst>
              <a:ext uri="{FF2B5EF4-FFF2-40B4-BE49-F238E27FC236}">
                <a16:creationId xmlns:a16="http://schemas.microsoft.com/office/drawing/2014/main" id="{8AB642F8-D02E-4FBE-BE82-07A02C000716}"/>
              </a:ext>
            </a:extLst>
          </p:cNvPr>
          <p:cNvSpPr txBox="1"/>
          <p:nvPr/>
        </p:nvSpPr>
        <p:spPr>
          <a:xfrm>
            <a:off x="5340343"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spTree>
    <p:extLst>
      <p:ext uri="{BB962C8B-B14F-4D97-AF65-F5344CB8AC3E}">
        <p14:creationId xmlns:p14="http://schemas.microsoft.com/office/powerpoint/2010/main" val="42429433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97021E45-D9EA-4952-AB3E-A3164641228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1BC86E22-6EA8-4CDD-9C3B-344EAF932BEA}"/>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908668B3-3729-41C9-BDBC-5656B9A427E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244C89E8-1132-48CA-B52E-D92B1DEAAD9A}"/>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74C18BC2-CE3E-4982-B5A2-FF6DD9C50369}"/>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F6E47384-A9E8-4581-A69C-1945AF9FA019}"/>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ADBC492B-4E1B-4DCA-AE23-7D1AE36DBAEB}"/>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ACEA916-50C5-4592-A20E-D35B1C20B834}"/>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A08464B-54B3-481E-9C50-0C0305482824}"/>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6D453171-10C1-4239-999E-7F29E63E78EC}"/>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6419C0A1-27F7-40EE-9173-BE2A722CDC8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6FBC04BB-A71C-4604-9885-93B159D1A57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A31006DB-5489-495C-9A48-D60723B3A91A}"/>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108E16C-F356-4D2D-B7BC-E77B9FBC27CE}"/>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C6BD8EDC-A38A-457B-B2E8-1BE89D04CBA3}"/>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19BC3D86-BFCD-4DC6-9F3F-D82447BEBBE5}"/>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A95A2CF0-54FE-4D6F-91E8-400BBFE4D042}"/>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68D596FA-90BE-4C14-BBE0-EAB2A566A38D}"/>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4529DD88-544E-415A-8E9A-4262C73DC80F}"/>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FB64A070-F568-4D16-ADE2-504D73D45873}"/>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3EDBC55D-84FC-4E83-A570-D964B627BCFC}"/>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ADCC4DD5-82BD-46A0-A63F-69441530359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7" name="Rectangle 46">
            <a:extLst>
              <a:ext uri="{FF2B5EF4-FFF2-40B4-BE49-F238E27FC236}">
                <a16:creationId xmlns:a16="http://schemas.microsoft.com/office/drawing/2014/main" id="{3707D46A-97D1-4FE0-8337-BC806280363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9" name="Rectangle 48">
            <a:extLst>
              <a:ext uri="{FF2B5EF4-FFF2-40B4-BE49-F238E27FC236}">
                <a16:creationId xmlns:a16="http://schemas.microsoft.com/office/drawing/2014/main" id="{6E00A4DE-F114-4D9E-963C-650B27651C54}"/>
              </a:ext>
            </a:extLst>
          </p:cNvPr>
          <p:cNvSpPr/>
          <p:nvPr/>
        </p:nvSpPr>
        <p:spPr bwMode="auto">
          <a:xfrm>
            <a:off x="748316"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23092D72-7F2F-4951-9CB9-8ECB50CEA3A7}"/>
              </a:ext>
            </a:extLst>
          </p:cNvPr>
          <p:cNvCxnSpPr>
            <a:cxnSpLocks/>
            <a:stCxn id="18" idx="2"/>
            <a:endCxn id="67" idx="0"/>
          </p:cNvCxnSpPr>
          <p:nvPr/>
        </p:nvCxnSpPr>
        <p:spPr>
          <a:xfrm>
            <a:off x="6358708" y="2545388"/>
            <a:ext cx="10614" cy="56461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AC4091A-E42D-4917-8109-0B0A6F4ABCEF}"/>
              </a:ext>
            </a:extLst>
          </p:cNvPr>
          <p:cNvCxnSpPr>
            <a:cxnSpLocks/>
            <a:stCxn id="67" idx="2"/>
            <a:endCxn id="65" idx="0"/>
          </p:cNvCxnSpPr>
          <p:nvPr/>
        </p:nvCxnSpPr>
        <p:spPr>
          <a:xfrm>
            <a:off x="6369322"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588AE6C-8DAA-4FF8-A7E9-DA4390D73D82}"/>
              </a:ext>
            </a:extLst>
          </p:cNvPr>
          <p:cNvCxnSpPr>
            <a:cxnSpLocks/>
            <a:stCxn id="65" idx="2"/>
            <a:endCxn id="69" idx="0"/>
          </p:cNvCxnSpPr>
          <p:nvPr/>
        </p:nvCxnSpPr>
        <p:spPr>
          <a:xfrm flipH="1">
            <a:off x="6369322"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7" name="object 12">
            <a:extLst>
              <a:ext uri="{FF2B5EF4-FFF2-40B4-BE49-F238E27FC236}">
                <a16:creationId xmlns:a16="http://schemas.microsoft.com/office/drawing/2014/main" id="{A05380BE-F229-4E08-97BA-70F2330B55ED}"/>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9" name="object 12">
            <a:extLst>
              <a:ext uri="{FF2B5EF4-FFF2-40B4-BE49-F238E27FC236}">
                <a16:creationId xmlns:a16="http://schemas.microsoft.com/office/drawing/2014/main" id="{B8D20EC4-D794-406B-BE62-28044AFD8977}"/>
              </a:ext>
            </a:extLst>
          </p:cNvPr>
          <p:cNvSpPr txBox="1"/>
          <p:nvPr/>
        </p:nvSpPr>
        <p:spPr>
          <a:xfrm>
            <a:off x="6751570"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5FBCFCFE-7171-4800-A4ED-3769906BE191}"/>
              </a:ext>
            </a:extLst>
          </p:cNvPr>
          <p:cNvSpPr txBox="1"/>
          <p:nvPr/>
        </p:nvSpPr>
        <p:spPr>
          <a:xfrm>
            <a:off x="6812469"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3" name="TextBox 62">
            <a:extLst>
              <a:ext uri="{FF2B5EF4-FFF2-40B4-BE49-F238E27FC236}">
                <a16:creationId xmlns:a16="http://schemas.microsoft.com/office/drawing/2014/main" id="{7D872D37-0D8C-413D-88C9-0DE7DB0E0F92}"/>
              </a:ext>
            </a:extLst>
          </p:cNvPr>
          <p:cNvSpPr txBox="1"/>
          <p:nvPr/>
        </p:nvSpPr>
        <p:spPr>
          <a:xfrm>
            <a:off x="731837"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5" name="object 3">
            <a:extLst>
              <a:ext uri="{FF2B5EF4-FFF2-40B4-BE49-F238E27FC236}">
                <a16:creationId xmlns:a16="http://schemas.microsoft.com/office/drawing/2014/main" id="{75A6149F-D734-4943-9B0B-E8A657C6FA97}"/>
              </a:ext>
            </a:extLst>
          </p:cNvPr>
          <p:cNvSpPr/>
          <p:nvPr/>
        </p:nvSpPr>
        <p:spPr>
          <a:xfrm>
            <a:off x="5882802"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7" name="object 3">
            <a:extLst>
              <a:ext uri="{FF2B5EF4-FFF2-40B4-BE49-F238E27FC236}">
                <a16:creationId xmlns:a16="http://schemas.microsoft.com/office/drawing/2014/main" id="{FF8B01B4-2250-429D-855F-81604C3C2407}"/>
              </a:ext>
            </a:extLst>
          </p:cNvPr>
          <p:cNvSpPr/>
          <p:nvPr/>
        </p:nvSpPr>
        <p:spPr>
          <a:xfrm>
            <a:off x="5391316"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object 3">
            <a:extLst>
              <a:ext uri="{FF2B5EF4-FFF2-40B4-BE49-F238E27FC236}">
                <a16:creationId xmlns:a16="http://schemas.microsoft.com/office/drawing/2014/main" id="{2DF02E19-F7CB-44C5-9F2A-D435BAD455FE}"/>
              </a:ext>
            </a:extLst>
          </p:cNvPr>
          <p:cNvSpPr/>
          <p:nvPr/>
        </p:nvSpPr>
        <p:spPr>
          <a:xfrm>
            <a:off x="5391316"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71" name="ZoneTexte 95">
            <a:extLst>
              <a:ext uri="{FF2B5EF4-FFF2-40B4-BE49-F238E27FC236}">
                <a16:creationId xmlns:a16="http://schemas.microsoft.com/office/drawing/2014/main" id="{48C21250-6FCE-4E48-AA4A-48FCCDFDEF7B}"/>
              </a:ext>
            </a:extLst>
          </p:cNvPr>
          <p:cNvSpPr txBox="1"/>
          <p:nvPr/>
        </p:nvSpPr>
        <p:spPr>
          <a:xfrm>
            <a:off x="5410725"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3" name="ZoneTexte 96">
            <a:extLst>
              <a:ext uri="{FF2B5EF4-FFF2-40B4-BE49-F238E27FC236}">
                <a16:creationId xmlns:a16="http://schemas.microsoft.com/office/drawing/2014/main" id="{C7DAB2C8-B194-4F15-B6CF-2E8AAF77612B}"/>
              </a:ext>
            </a:extLst>
          </p:cNvPr>
          <p:cNvSpPr txBox="1"/>
          <p:nvPr/>
        </p:nvSpPr>
        <p:spPr>
          <a:xfrm>
            <a:off x="5361276"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cxnSp>
        <p:nvCxnSpPr>
          <p:cNvPr id="76" name="Connector: Elbow 75">
            <a:extLst>
              <a:ext uri="{FF2B5EF4-FFF2-40B4-BE49-F238E27FC236}">
                <a16:creationId xmlns:a16="http://schemas.microsoft.com/office/drawing/2014/main" id="{277628DF-9060-4316-9182-EA80C08EE2EC}"/>
              </a:ext>
            </a:extLst>
          </p:cNvPr>
          <p:cNvCxnSpPr>
            <a:cxnSpLocks/>
          </p:cNvCxnSpPr>
          <p:nvPr/>
        </p:nvCxnSpPr>
        <p:spPr>
          <a:xfrm rot="10800000" flipV="1">
            <a:off x="2352425" y="3673439"/>
            <a:ext cx="3017959" cy="633758"/>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6C9F1C1B-3842-4257-8BE3-509B03D5177B}"/>
              </a:ext>
            </a:extLst>
          </p:cNvPr>
          <p:cNvCxnSpPr>
            <a:cxnSpLocks/>
          </p:cNvCxnSpPr>
          <p:nvPr/>
        </p:nvCxnSpPr>
        <p:spPr>
          <a:xfrm rot="10800000">
            <a:off x="2352425" y="5033550"/>
            <a:ext cx="3017959" cy="823356"/>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0" name="object 12">
            <a:extLst>
              <a:ext uri="{FF2B5EF4-FFF2-40B4-BE49-F238E27FC236}">
                <a16:creationId xmlns:a16="http://schemas.microsoft.com/office/drawing/2014/main" id="{36EA8702-E33A-43F1-84B4-2DA8D5EB0C8D}"/>
              </a:ext>
            </a:extLst>
          </p:cNvPr>
          <p:cNvSpPr txBox="1"/>
          <p:nvPr/>
        </p:nvSpPr>
        <p:spPr>
          <a:xfrm>
            <a:off x="3997952" y="376734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2" name="object 12">
            <a:extLst>
              <a:ext uri="{FF2B5EF4-FFF2-40B4-BE49-F238E27FC236}">
                <a16:creationId xmlns:a16="http://schemas.microsoft.com/office/drawing/2014/main" id="{1A143938-7853-4A23-A50D-1AF68079BD5A}"/>
              </a:ext>
            </a:extLst>
          </p:cNvPr>
          <p:cNvSpPr txBox="1"/>
          <p:nvPr/>
        </p:nvSpPr>
        <p:spPr>
          <a:xfrm>
            <a:off x="3997952" y="5867074"/>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4" name="TextBox 83">
            <a:extLst>
              <a:ext uri="{FF2B5EF4-FFF2-40B4-BE49-F238E27FC236}">
                <a16:creationId xmlns:a16="http://schemas.microsoft.com/office/drawing/2014/main" id="{46564CFA-1173-4334-B85D-3541CE48359E}"/>
              </a:ext>
            </a:extLst>
          </p:cNvPr>
          <p:cNvSpPr txBox="1"/>
          <p:nvPr/>
        </p:nvSpPr>
        <p:spPr>
          <a:xfrm>
            <a:off x="1478274" y="4307197"/>
            <a:ext cx="1748299" cy="960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Signal </a:t>
            </a:r>
            <a:r>
              <a:rPr lang="fr-FR" err="1"/>
              <a:t>Fault</a:t>
            </a:r>
            <a:endParaRPr lang="fr-FR"/>
          </a:p>
        </p:txBody>
      </p:sp>
    </p:spTree>
    <p:extLst>
      <p:ext uri="{BB962C8B-B14F-4D97-AF65-F5344CB8AC3E}">
        <p14:creationId xmlns:p14="http://schemas.microsoft.com/office/powerpoint/2010/main" val="7981671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against memory spying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2D917CE6-35B4-4FCF-A64A-972B14E865AF}"/>
              </a:ext>
            </a:extLst>
          </p:cNvPr>
          <p:cNvSpPr/>
          <p:nvPr/>
        </p:nvSpPr>
        <p:spPr bwMode="auto">
          <a:xfrm>
            <a:off x="677333" y="2252133"/>
            <a:ext cx="2489200" cy="353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D417ECA-BBFA-4A81-B132-F64A291EE8D8}"/>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9" name="Rectangle: Rounded Corners 5">
            <a:extLst>
              <a:ext uri="{FF2B5EF4-FFF2-40B4-BE49-F238E27FC236}">
                <a16:creationId xmlns:a16="http://schemas.microsoft.com/office/drawing/2014/main" id="{02BE3268-BE6F-4A7A-BFEE-7C1FF6F2B439}"/>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600">
                <a:solidFill>
                  <a:schemeClr val="bg1"/>
                </a:solidFill>
              </a:rPr>
              <a:t>Cache</a:t>
            </a:r>
            <a:endParaRPr lang="fr-FR">
              <a:solidFill>
                <a:schemeClr val="bg1"/>
              </a:solidFill>
            </a:endParaRPr>
          </a:p>
        </p:txBody>
      </p:sp>
      <p:sp>
        <p:nvSpPr>
          <p:cNvPr id="11" name="Rectangle: Rounded Corners 6">
            <a:extLst>
              <a:ext uri="{FF2B5EF4-FFF2-40B4-BE49-F238E27FC236}">
                <a16:creationId xmlns:a16="http://schemas.microsoft.com/office/drawing/2014/main" id="{68769ADD-7D15-4FC5-9FB1-5E4346AB7D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3" name="TextBox 18">
            <a:extLst>
              <a:ext uri="{FF2B5EF4-FFF2-40B4-BE49-F238E27FC236}">
                <a16:creationId xmlns:a16="http://schemas.microsoft.com/office/drawing/2014/main" id="{A1B54CFA-6D54-402D-BED2-E34FE3F96A58}"/>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15" name="TextBox 10">
            <a:extLst>
              <a:ext uri="{FF2B5EF4-FFF2-40B4-BE49-F238E27FC236}">
                <a16:creationId xmlns:a16="http://schemas.microsoft.com/office/drawing/2014/main" id="{8CA50479-0A2B-492B-B907-629536879095}"/>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31193981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Cache</a:t>
            </a: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683264"/>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endParaRPr lang="fr-FR" sz="140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3335102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Confidential Computing Track</a:t>
            </a:r>
          </a:p>
        </p:txBody>
      </p:sp>
      <p:sp>
        <p:nvSpPr>
          <p:cNvPr id="3" name="Espace réservé du texte 2"/>
          <p:cNvSpPr>
            <a:spLocks noGrp="1"/>
          </p:cNvSpPr>
          <p:nvPr>
            <p:ph type="body" sz="quarter" idx="10"/>
          </p:nvPr>
        </p:nvSpPr>
        <p:spPr>
          <a:xfrm>
            <a:off x="274638" y="1212850"/>
            <a:ext cx="11887200" cy="4494212"/>
          </a:xfrm>
        </p:spPr>
        <p:txBody>
          <a:bodyPr>
            <a:normAutofit lnSpcReduction="10000"/>
          </a:bodyPr>
          <a:lstStyle/>
          <a:p>
            <a:pPr lvl="0">
              <a:lnSpc>
                <a:spcPct val="120000"/>
              </a:lnSpc>
              <a:spcBef>
                <a:spcPts val="1200"/>
              </a:spcBef>
            </a:pPr>
            <a:r>
              <a:rPr lang="en-US"/>
              <a:t>A deeper look at the Intel SGX technology</a:t>
            </a:r>
          </a:p>
          <a:p>
            <a:pPr lvl="0">
              <a:lnSpc>
                <a:spcPct val="120000"/>
              </a:lnSpc>
              <a:spcBef>
                <a:spcPts val="1200"/>
              </a:spcBef>
            </a:pPr>
            <a:r>
              <a:rPr lang="en-US"/>
              <a:t>Doing “Lift &amp; Shift” for existing apps</a:t>
            </a:r>
          </a:p>
          <a:p>
            <a:pPr lvl="0">
              <a:lnSpc>
                <a:spcPct val="120000"/>
              </a:lnSpc>
              <a:spcBef>
                <a:spcPts val="1200"/>
              </a:spcBef>
            </a:pPr>
            <a:r>
              <a:rPr lang="en-US"/>
              <a:t>Designing enclaves for new/refactored apps</a:t>
            </a:r>
          </a:p>
          <a:p>
            <a:pPr lvl="0">
              <a:lnSpc>
                <a:spcPct val="120000"/>
              </a:lnSpc>
              <a:spcBef>
                <a:spcPts val="1200"/>
              </a:spcBef>
            </a:pPr>
            <a:r>
              <a:rPr lang="en-US"/>
              <a:t>Attesting an enclave</a:t>
            </a:r>
          </a:p>
          <a:p>
            <a:pPr lvl="0">
              <a:lnSpc>
                <a:spcPct val="120000"/>
              </a:lnSpc>
              <a:spcBef>
                <a:spcPts val="1200"/>
              </a:spcBef>
            </a:pPr>
            <a:r>
              <a:rPr lang="en-US" sz="2400"/>
              <a:t>Understanding adversary models and attacks</a:t>
            </a:r>
          </a:p>
          <a:p>
            <a:pPr>
              <a:lnSpc>
                <a:spcPct val="120000"/>
              </a:lnSpc>
              <a:spcBef>
                <a:spcPts val="1200"/>
              </a:spcBef>
            </a:pPr>
            <a:r>
              <a:rPr lang="en-US"/>
              <a:t>Attesting firmware on hardware host with Cerberus (if time permits)</a:t>
            </a:r>
          </a:p>
          <a:p>
            <a:pPr lvl="0">
              <a:lnSpc>
                <a:spcPct val="120000"/>
              </a:lnSpc>
              <a:spcBef>
                <a:spcPts val="1200"/>
              </a:spcBef>
            </a:pPr>
            <a:r>
              <a:rPr lang="en-US"/>
              <a:t>Leveraging other hardware beside Intel SGX (if time permits)</a:t>
            </a:r>
          </a:p>
          <a:p>
            <a:pPr lvl="0">
              <a:lnSpc>
                <a:spcPct val="120000"/>
              </a:lnSpc>
              <a:spcBef>
                <a:spcPts val="1200"/>
              </a:spcBef>
            </a:pPr>
            <a:r>
              <a:rPr lang="en-US"/>
              <a:t>Hands-on lab</a:t>
            </a: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1191095"/>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lvl="1" indent="-241300">
              <a:lnSpc>
                <a:spcPct val="90000"/>
              </a:lnSpc>
              <a:spcBef>
                <a:spcPct val="20000"/>
              </a:spcBef>
              <a:spcAft>
                <a:spcPts val="600"/>
              </a:spcAft>
              <a:buSzPct val="90000"/>
              <a:buFont typeface="Arial" pitchFamily="34" charset="0"/>
              <a:buChar char="•"/>
              <a:defRPr/>
            </a:pPr>
            <a:r>
              <a:rPr lang="en-US" sz="1400"/>
              <a:t>Data and code unencrypted inside CPU package</a:t>
            </a:r>
          </a:p>
        </p:txBody>
      </p:sp>
    </p:spTree>
    <p:extLst>
      <p:ext uri="{BB962C8B-B14F-4D97-AF65-F5344CB8AC3E}">
        <p14:creationId xmlns:p14="http://schemas.microsoft.com/office/powerpoint/2010/main" val="28464662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B83D87DD-483C-4874-ABDC-1E00CE5D5565}"/>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6440540E-5EAF-4910-9224-A6B0C77A9710}"/>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8162BF8F-46E7-44C0-B4E3-5E47D8CD265D}"/>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E38B60CD-0AEC-4534-B1A6-0CD960B42A06}"/>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8854885D-0752-4918-99EA-512F73F7863B}"/>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0B7C8464-CF67-40C8-8F94-3ADB66526B2D}"/>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47660F35-F1B8-4DB2-9D34-3476B379E74C}"/>
              </a:ext>
            </a:extLst>
          </p:cNvPr>
          <p:cNvSpPr txBox="1"/>
          <p:nvPr/>
        </p:nvSpPr>
        <p:spPr>
          <a:xfrm>
            <a:off x="8144935" y="2065870"/>
            <a:ext cx="4291539" cy="1698927"/>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p:txBody>
      </p:sp>
      <p:sp>
        <p:nvSpPr>
          <p:cNvPr id="21" name="Arrow: Right 20">
            <a:extLst>
              <a:ext uri="{FF2B5EF4-FFF2-40B4-BE49-F238E27FC236}">
                <a16:creationId xmlns:a16="http://schemas.microsoft.com/office/drawing/2014/main" id="{0EEB02EF-91D5-43A9-9CE1-B2170D406BF6}"/>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09CC74CB-910E-498E-A13D-034558DF86FB}"/>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Tree>
    <p:extLst>
      <p:ext uri="{BB962C8B-B14F-4D97-AF65-F5344CB8AC3E}">
        <p14:creationId xmlns:p14="http://schemas.microsoft.com/office/powerpoint/2010/main" val="1104213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ED9082D0-7D1F-4D53-B02A-CBEA85E7A4BA}"/>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1091E178-1FC6-4114-8382-BC901297D557}"/>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70D8687B-A2EE-4643-BFD4-C53E47EA2C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DE7DBC9B-4AF6-4577-803E-A0CB8880A08E}"/>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912BDFD7-2343-40C4-98AD-E739C11212B4}"/>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15FB888C-2E29-47A2-AF43-0D5EF4DD5520}"/>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CC1AC5C6-9E3A-48FF-B0B3-45B40197BFF5}"/>
              </a:ext>
            </a:extLst>
          </p:cNvPr>
          <p:cNvSpPr txBox="1"/>
          <p:nvPr/>
        </p:nvSpPr>
        <p:spPr>
          <a:xfrm>
            <a:off x="8144935" y="2065870"/>
            <a:ext cx="4291539" cy="2012859"/>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a:p>
            <a:pPr marL="342900" marR="0" lvl="1" fontAlgn="auto">
              <a:lnSpc>
                <a:spcPct val="90000"/>
              </a:lnSpc>
              <a:spcBef>
                <a:spcPct val="20000"/>
              </a:spcBef>
              <a:spcAft>
                <a:spcPts val="600"/>
              </a:spcAft>
              <a:buClrTx/>
              <a:buSzPct val="90000"/>
              <a:tabLst/>
              <a:defRPr/>
            </a:pPr>
            <a:endParaRPr lang="fr-FR" sz="1400">
              <a:gradFill>
                <a:gsLst>
                  <a:gs pos="1250">
                    <a:schemeClr val="tx1"/>
                  </a:gs>
                  <a:gs pos="100000">
                    <a:schemeClr val="tx1"/>
                  </a:gs>
                </a:gsLst>
                <a:lin ang="5400000" scaled="0"/>
              </a:gradFill>
            </a:endParaRPr>
          </a:p>
        </p:txBody>
      </p:sp>
      <p:sp>
        <p:nvSpPr>
          <p:cNvPr id="19" name="Arrow: Right 18">
            <a:extLst>
              <a:ext uri="{FF2B5EF4-FFF2-40B4-BE49-F238E27FC236}">
                <a16:creationId xmlns:a16="http://schemas.microsoft.com/office/drawing/2014/main" id="{A9AE64D6-AC67-4EB2-A01C-E53F53378F50}"/>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2C77D01-2685-4E49-88EE-91997671B6DF}"/>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
        <p:nvSpPr>
          <p:cNvPr id="23" name="object 38">
            <a:extLst>
              <a:ext uri="{FF2B5EF4-FFF2-40B4-BE49-F238E27FC236}">
                <a16:creationId xmlns:a16="http://schemas.microsoft.com/office/drawing/2014/main" id="{11D36474-12FC-4759-BFB0-2B0FD026ED7C}"/>
              </a:ext>
            </a:extLst>
          </p:cNvPr>
          <p:cNvSpPr/>
          <p:nvPr/>
        </p:nvSpPr>
        <p:spPr>
          <a:xfrm>
            <a:off x="3430166" y="4374838"/>
            <a:ext cx="3188335" cy="2472055"/>
          </a:xfrm>
          <a:custGeom>
            <a:avLst/>
            <a:gdLst/>
            <a:ahLst/>
            <a:cxnLst/>
            <a:rect l="l" t="t" r="r" b="b"/>
            <a:pathLst>
              <a:path w="3188335" h="2472054">
                <a:moveTo>
                  <a:pt x="852424" y="617982"/>
                </a:moveTo>
                <a:lnTo>
                  <a:pt x="217931" y="617982"/>
                </a:lnTo>
                <a:lnTo>
                  <a:pt x="217931" y="1390523"/>
                </a:lnTo>
                <a:lnTo>
                  <a:pt x="218985" y="1438691"/>
                </a:lnTo>
                <a:lnTo>
                  <a:pt x="222122" y="1486371"/>
                </a:lnTo>
                <a:lnTo>
                  <a:pt x="227282" y="1533365"/>
                </a:lnTo>
                <a:lnTo>
                  <a:pt x="234437" y="1579783"/>
                </a:lnTo>
                <a:lnTo>
                  <a:pt x="243539" y="1625529"/>
                </a:lnTo>
                <a:lnTo>
                  <a:pt x="254542" y="1670561"/>
                </a:lnTo>
                <a:lnTo>
                  <a:pt x="267404" y="1714834"/>
                </a:lnTo>
                <a:lnTo>
                  <a:pt x="282079" y="1758303"/>
                </a:lnTo>
                <a:lnTo>
                  <a:pt x="298525" y="1800925"/>
                </a:lnTo>
                <a:lnTo>
                  <a:pt x="316698" y="1842656"/>
                </a:lnTo>
                <a:lnTo>
                  <a:pt x="336553" y="1883452"/>
                </a:lnTo>
                <a:lnTo>
                  <a:pt x="358046" y="1923270"/>
                </a:lnTo>
                <a:lnTo>
                  <a:pt x="381133" y="1962064"/>
                </a:lnTo>
                <a:lnTo>
                  <a:pt x="405772" y="1999791"/>
                </a:lnTo>
                <a:lnTo>
                  <a:pt x="431917" y="2036407"/>
                </a:lnTo>
                <a:lnTo>
                  <a:pt x="459524" y="2071869"/>
                </a:lnTo>
                <a:lnTo>
                  <a:pt x="488550" y="2106131"/>
                </a:lnTo>
                <a:lnTo>
                  <a:pt x="518951" y="2139151"/>
                </a:lnTo>
                <a:lnTo>
                  <a:pt x="550683" y="2170885"/>
                </a:lnTo>
                <a:lnTo>
                  <a:pt x="583702" y="2201287"/>
                </a:lnTo>
                <a:lnTo>
                  <a:pt x="617964" y="2230315"/>
                </a:lnTo>
                <a:lnTo>
                  <a:pt x="653424" y="2257924"/>
                </a:lnTo>
                <a:lnTo>
                  <a:pt x="690040" y="2284070"/>
                </a:lnTo>
                <a:lnTo>
                  <a:pt x="727767" y="2308710"/>
                </a:lnTo>
                <a:lnTo>
                  <a:pt x="766561" y="2331800"/>
                </a:lnTo>
                <a:lnTo>
                  <a:pt x="806379" y="2353295"/>
                </a:lnTo>
                <a:lnTo>
                  <a:pt x="847175" y="2373151"/>
                </a:lnTo>
                <a:lnTo>
                  <a:pt x="888907" y="2391325"/>
                </a:lnTo>
                <a:lnTo>
                  <a:pt x="931531" y="2407773"/>
                </a:lnTo>
                <a:lnTo>
                  <a:pt x="975002" y="2422450"/>
                </a:lnTo>
                <a:lnTo>
                  <a:pt x="1019276" y="2435313"/>
                </a:lnTo>
                <a:lnTo>
                  <a:pt x="1064310" y="2446317"/>
                </a:lnTo>
                <a:lnTo>
                  <a:pt x="1110060" y="2455420"/>
                </a:lnTo>
                <a:lnTo>
                  <a:pt x="1156481" y="2462576"/>
                </a:lnTo>
                <a:lnTo>
                  <a:pt x="1203531" y="2467742"/>
                </a:lnTo>
                <a:lnTo>
                  <a:pt x="1251164" y="2470874"/>
                </a:lnTo>
                <a:lnTo>
                  <a:pt x="1299337" y="2471928"/>
                </a:lnTo>
                <a:lnTo>
                  <a:pt x="3188207" y="2471928"/>
                </a:lnTo>
                <a:lnTo>
                  <a:pt x="3188207" y="1837309"/>
                </a:lnTo>
                <a:lnTo>
                  <a:pt x="1299337" y="1837309"/>
                </a:lnTo>
                <a:lnTo>
                  <a:pt x="1250651" y="1834687"/>
                </a:lnTo>
                <a:lnTo>
                  <a:pt x="1203482" y="1827004"/>
                </a:lnTo>
                <a:lnTo>
                  <a:pt x="1158101" y="1814532"/>
                </a:lnTo>
                <a:lnTo>
                  <a:pt x="1114783" y="1797543"/>
                </a:lnTo>
                <a:lnTo>
                  <a:pt x="1073799" y="1776311"/>
                </a:lnTo>
                <a:lnTo>
                  <a:pt x="1035422" y="1751107"/>
                </a:lnTo>
                <a:lnTo>
                  <a:pt x="999927" y="1722204"/>
                </a:lnTo>
                <a:lnTo>
                  <a:pt x="967585" y="1689875"/>
                </a:lnTo>
                <a:lnTo>
                  <a:pt x="938670" y="1654392"/>
                </a:lnTo>
                <a:lnTo>
                  <a:pt x="913454" y="1616027"/>
                </a:lnTo>
                <a:lnTo>
                  <a:pt x="892211" y="1575054"/>
                </a:lnTo>
                <a:lnTo>
                  <a:pt x="875213" y="1531744"/>
                </a:lnTo>
                <a:lnTo>
                  <a:pt x="862726" y="1486319"/>
                </a:lnTo>
                <a:lnTo>
                  <a:pt x="855047" y="1439206"/>
                </a:lnTo>
                <a:lnTo>
                  <a:pt x="852424" y="1390523"/>
                </a:lnTo>
                <a:lnTo>
                  <a:pt x="852424" y="617982"/>
                </a:lnTo>
                <a:close/>
              </a:path>
              <a:path w="3188335" h="2472054">
                <a:moveTo>
                  <a:pt x="535177" y="0"/>
                </a:moveTo>
                <a:lnTo>
                  <a:pt x="0" y="617982"/>
                </a:lnTo>
                <a:lnTo>
                  <a:pt x="1070355" y="617982"/>
                </a:lnTo>
                <a:lnTo>
                  <a:pt x="535177"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32">
            <a:extLst>
              <a:ext uri="{FF2B5EF4-FFF2-40B4-BE49-F238E27FC236}">
                <a16:creationId xmlns:a16="http://schemas.microsoft.com/office/drawing/2014/main" id="{18C59EED-0D98-4E12-9790-A49E5ABCE8BD}"/>
              </a:ext>
            </a:extLst>
          </p:cNvPr>
          <p:cNvSpPr/>
          <p:nvPr/>
        </p:nvSpPr>
        <p:spPr>
          <a:xfrm>
            <a:off x="6598954" y="4809065"/>
            <a:ext cx="1449064" cy="1208477"/>
          </a:xfrm>
          <a:custGeom>
            <a:avLst/>
            <a:gdLst/>
            <a:ahLst/>
            <a:cxnLst/>
            <a:rect l="l" t="t" r="r" b="b"/>
            <a:pathLst>
              <a:path w="1600200" h="1306195">
                <a:moveTo>
                  <a:pt x="453516" y="326517"/>
                </a:moveTo>
                <a:lnTo>
                  <a:pt x="118237" y="326517"/>
                </a:lnTo>
                <a:lnTo>
                  <a:pt x="118237" y="734695"/>
                </a:lnTo>
                <a:lnTo>
                  <a:pt x="120131" y="781561"/>
                </a:lnTo>
                <a:lnTo>
                  <a:pt x="125717" y="827383"/>
                </a:lnTo>
                <a:lnTo>
                  <a:pt x="134848" y="872013"/>
                </a:lnTo>
                <a:lnTo>
                  <a:pt x="147375" y="915306"/>
                </a:lnTo>
                <a:lnTo>
                  <a:pt x="163153" y="957113"/>
                </a:lnTo>
                <a:lnTo>
                  <a:pt x="182033" y="997288"/>
                </a:lnTo>
                <a:lnTo>
                  <a:pt x="203869" y="1035685"/>
                </a:lnTo>
                <a:lnTo>
                  <a:pt x="228513" y="1072155"/>
                </a:lnTo>
                <a:lnTo>
                  <a:pt x="255819" y="1106552"/>
                </a:lnTo>
                <a:lnTo>
                  <a:pt x="285638" y="1138729"/>
                </a:lnTo>
                <a:lnTo>
                  <a:pt x="317825" y="1168539"/>
                </a:lnTo>
                <a:lnTo>
                  <a:pt x="352231" y="1195836"/>
                </a:lnTo>
                <a:lnTo>
                  <a:pt x="388711" y="1220471"/>
                </a:lnTo>
                <a:lnTo>
                  <a:pt x="427115" y="1242298"/>
                </a:lnTo>
                <a:lnTo>
                  <a:pt x="467298" y="1261171"/>
                </a:lnTo>
                <a:lnTo>
                  <a:pt x="509112" y="1276942"/>
                </a:lnTo>
                <a:lnTo>
                  <a:pt x="552410" y="1289464"/>
                </a:lnTo>
                <a:lnTo>
                  <a:pt x="597045" y="1298590"/>
                </a:lnTo>
                <a:lnTo>
                  <a:pt x="642869" y="1304174"/>
                </a:lnTo>
                <a:lnTo>
                  <a:pt x="689737" y="1306068"/>
                </a:lnTo>
                <a:lnTo>
                  <a:pt x="1600200" y="1306068"/>
                </a:lnTo>
                <a:lnTo>
                  <a:pt x="1600200" y="970788"/>
                </a:lnTo>
                <a:lnTo>
                  <a:pt x="689737" y="970788"/>
                </a:lnTo>
                <a:lnTo>
                  <a:pt x="642139" y="965993"/>
                </a:lnTo>
                <a:lnTo>
                  <a:pt x="597802" y="952240"/>
                </a:lnTo>
                <a:lnTo>
                  <a:pt x="557678" y="930477"/>
                </a:lnTo>
                <a:lnTo>
                  <a:pt x="522716" y="901652"/>
                </a:lnTo>
                <a:lnTo>
                  <a:pt x="493868" y="866713"/>
                </a:lnTo>
                <a:lnTo>
                  <a:pt x="472084" y="826609"/>
                </a:lnTo>
                <a:lnTo>
                  <a:pt x="458317" y="782287"/>
                </a:lnTo>
                <a:lnTo>
                  <a:pt x="453516" y="734695"/>
                </a:lnTo>
                <a:lnTo>
                  <a:pt x="453516" y="326517"/>
                </a:lnTo>
                <a:close/>
              </a:path>
              <a:path w="1600200" h="1306195">
                <a:moveTo>
                  <a:pt x="285876" y="0"/>
                </a:moveTo>
                <a:lnTo>
                  <a:pt x="0" y="326517"/>
                </a:lnTo>
                <a:lnTo>
                  <a:pt x="571880" y="326517"/>
                </a:lnTo>
                <a:lnTo>
                  <a:pt x="285876"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36">
            <a:extLst>
              <a:ext uri="{FF2B5EF4-FFF2-40B4-BE49-F238E27FC236}">
                <a16:creationId xmlns:a16="http://schemas.microsoft.com/office/drawing/2014/main" id="{95CDE10E-75E0-44C5-8C39-F7F4E9F9AE1F}"/>
              </a:ext>
            </a:extLst>
          </p:cNvPr>
          <p:cNvSpPr/>
          <p:nvPr/>
        </p:nvSpPr>
        <p:spPr>
          <a:xfrm>
            <a:off x="7186218" y="5554304"/>
            <a:ext cx="585215" cy="588263"/>
          </a:xfrm>
          <a:prstGeom prst="rect">
            <a:avLst/>
          </a:prstGeom>
          <a:blipFill>
            <a:blip r:embed="rId4"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43">
            <a:extLst>
              <a:ext uri="{FF2B5EF4-FFF2-40B4-BE49-F238E27FC236}">
                <a16:creationId xmlns:a16="http://schemas.microsoft.com/office/drawing/2014/main" id="{02A500CB-858A-4A7A-AA3A-726753DE10ED}"/>
              </a:ext>
            </a:extLst>
          </p:cNvPr>
          <p:cNvSpPr/>
          <p:nvPr/>
        </p:nvSpPr>
        <p:spPr>
          <a:xfrm>
            <a:off x="4920334" y="5921629"/>
            <a:ext cx="1068324" cy="1072896"/>
          </a:xfrm>
          <a:prstGeom prst="rect">
            <a:avLst/>
          </a:prstGeom>
          <a:blipFill>
            <a:blip r:embed="rId5"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B8E364C7-5DFF-488E-958C-606B2513C459}"/>
              </a:ext>
            </a:extLst>
          </p:cNvPr>
          <p:cNvSpPr txBox="1"/>
          <p:nvPr/>
        </p:nvSpPr>
        <p:spPr>
          <a:xfrm>
            <a:off x="6454265" y="6254938"/>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
        <p:nvSpPr>
          <p:cNvPr id="34" name="TextBox 33">
            <a:extLst>
              <a:ext uri="{FF2B5EF4-FFF2-40B4-BE49-F238E27FC236}">
                <a16:creationId xmlns:a16="http://schemas.microsoft.com/office/drawing/2014/main" id="{DC15BA1E-E491-4B98-AED4-8FE32BD43BED}"/>
              </a:ext>
            </a:extLst>
          </p:cNvPr>
          <p:cNvSpPr txBox="1"/>
          <p:nvPr/>
        </p:nvSpPr>
        <p:spPr>
          <a:xfrm>
            <a:off x="8047037" y="5750202"/>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Tree>
    <p:extLst>
      <p:ext uri="{BB962C8B-B14F-4D97-AF65-F5344CB8AC3E}">
        <p14:creationId xmlns:p14="http://schemas.microsoft.com/office/powerpoint/2010/main" val="42390361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D18496-4566-4C8F-87CB-903A995645F2}"/>
              </a:ext>
            </a:extLst>
          </p:cNvPr>
          <p:cNvSpPr/>
          <p:nvPr/>
        </p:nvSpPr>
        <p:spPr bwMode="auto">
          <a:xfrm>
            <a:off x="5837237" y="0"/>
            <a:ext cx="6599238" cy="6994525"/>
          </a:xfrm>
          <a:prstGeom prst="rect">
            <a:avLst/>
          </a:prstGeom>
          <a:solidFill>
            <a:srgbClr val="F9F9F9"/>
          </a:solidFill>
          <a:ln>
            <a:solidFill>
              <a:srgbClr val="F9F9F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90148" y="1171392"/>
            <a:ext cx="5562600" cy="5469190"/>
          </a:xfrm>
        </p:spPr>
        <p:txBody>
          <a:bodyPr/>
          <a:lstStyle/>
          <a:p>
            <a:r>
              <a:rPr lang="en-US"/>
              <a:t>Additional references on the Intel SGX technology</a:t>
            </a:r>
          </a:p>
          <a:p>
            <a:pPr lvl="1">
              <a:lnSpc>
                <a:spcPct val="100000"/>
              </a:lnSpc>
              <a:spcBef>
                <a:spcPts val="600"/>
              </a:spcBef>
            </a:pPr>
            <a:r>
              <a:rPr lang="en-US">
                <a:latin typeface="Segoe UI Semibold" panose="020B0702040204020203" pitchFamily="34" charset="0"/>
                <a:cs typeface="Segoe UI Semibold" panose="020B0702040204020203" pitchFamily="34" charset="0"/>
              </a:rPr>
              <a:t>Intel: </a:t>
            </a:r>
            <a:r>
              <a:rPr lang="en-US">
                <a:hlinkClick r:id="rId3"/>
              </a:rPr>
              <a:t>https://software.intel.com/sgx</a:t>
            </a:r>
            <a:endParaRPr lang="en-US"/>
          </a:p>
          <a:p>
            <a:pPr lvl="2">
              <a:lnSpc>
                <a:spcPct val="100000"/>
              </a:lnSpc>
              <a:spcBef>
                <a:spcPts val="600"/>
              </a:spcBef>
            </a:pPr>
            <a:r>
              <a:rPr lang="en-US" sz="1400"/>
              <a:t>SGX for Dummies</a:t>
            </a:r>
          </a:p>
          <a:p>
            <a:pPr lvl="2">
              <a:lnSpc>
                <a:spcPct val="100000"/>
              </a:lnSpc>
              <a:spcBef>
                <a:spcPts val="0"/>
              </a:spcBef>
            </a:pPr>
            <a:r>
              <a:rPr lang="en-US" sz="1400">
                <a:hlinkClick r:id="rId4"/>
              </a:rPr>
              <a:t>https://software.intel.com/en-us/blogs/2013/09/26/protecting-application-secrets-with-intel-sgx</a:t>
            </a:r>
            <a:endParaRPr lang="en-US" sz="1400"/>
          </a:p>
          <a:p>
            <a:pPr lvl="2">
              <a:lnSpc>
                <a:spcPct val="100000"/>
              </a:lnSpc>
              <a:spcBef>
                <a:spcPts val="600"/>
              </a:spcBef>
            </a:pPr>
            <a:r>
              <a:rPr lang="en-US" sz="1400"/>
              <a:t>Introductory series of videos on </a:t>
            </a:r>
            <a:r>
              <a:rPr lang="fr-FR" sz="1400"/>
              <a:t>Intel SGX</a:t>
            </a:r>
          </a:p>
          <a:p>
            <a:pPr lvl="2">
              <a:lnSpc>
                <a:spcPct val="100000"/>
              </a:lnSpc>
              <a:spcBef>
                <a:spcPts val="0"/>
              </a:spcBef>
            </a:pPr>
            <a:r>
              <a:rPr lang="fr-FR" sz="1400">
                <a:hlinkClick r:id="rId5"/>
              </a:rPr>
              <a:t>https://www.youtube.com/playlist?list=PLg-UKERBljNweaATkbbDCcEsRTADAzOl8</a:t>
            </a:r>
            <a:r>
              <a:rPr lang="fr-FR" sz="1400"/>
              <a:t> </a:t>
            </a:r>
            <a:endParaRPr lang="en-US" sz="1400"/>
          </a:p>
          <a:p>
            <a:pPr lvl="2">
              <a:lnSpc>
                <a:spcPct val="100000"/>
              </a:lnSpc>
              <a:spcBef>
                <a:spcPts val="600"/>
              </a:spcBef>
            </a:pPr>
            <a:r>
              <a:rPr lang="en-US" sz="1400"/>
              <a:t>Intel Software Guard Extensions advanced presentation</a:t>
            </a:r>
          </a:p>
          <a:p>
            <a:pPr lvl="2">
              <a:lnSpc>
                <a:spcPct val="100000"/>
              </a:lnSpc>
              <a:spcBef>
                <a:spcPts val="0"/>
              </a:spcBef>
            </a:pPr>
            <a:r>
              <a:rPr lang="en-US" sz="1400">
                <a:hlinkClick r:id="rId6"/>
              </a:rPr>
              <a:t>https://software.intel.com/sites/default/files/332680-002.pdf</a:t>
            </a:r>
            <a:endParaRPr lang="en-US" sz="1400"/>
          </a:p>
          <a:p>
            <a:pPr lvl="1">
              <a:lnSpc>
                <a:spcPct val="100000"/>
              </a:lnSpc>
              <a:spcBef>
                <a:spcPts val="1200"/>
              </a:spcBef>
            </a:pPr>
            <a:r>
              <a:rPr lang="en-US" sz="1800">
                <a:latin typeface="Segoe UI Semibold" panose="020B0702040204020203" pitchFamily="34" charset="0"/>
                <a:cs typeface="Segoe UI Semibold" panose="020B0702040204020203" pitchFamily="34" charset="0"/>
              </a:rPr>
              <a:t>Blog posts and papers of interest</a:t>
            </a:r>
          </a:p>
          <a:p>
            <a:pPr lvl="2">
              <a:lnSpc>
                <a:spcPct val="100000"/>
              </a:lnSpc>
              <a:spcBef>
                <a:spcPts val="600"/>
              </a:spcBef>
            </a:pPr>
            <a:r>
              <a:rPr lang="en-US" sz="1400"/>
              <a:t>Overview of Intel SGX - Part 1, SGX Internals</a:t>
            </a:r>
          </a:p>
          <a:p>
            <a:pPr lvl="2">
              <a:lnSpc>
                <a:spcPct val="100000"/>
              </a:lnSpc>
              <a:spcBef>
                <a:spcPts val="0"/>
              </a:spcBef>
            </a:pPr>
            <a:r>
              <a:rPr lang="en-US" sz="1400">
                <a:hlinkClick r:id="rId7"/>
              </a:rPr>
              <a:t>https://blog.quarkslab.com/overview-of-intel-sgx-part-1-sgx-internals.html</a:t>
            </a:r>
            <a:r>
              <a:rPr lang="en-US" sz="1400"/>
              <a:t> </a:t>
            </a:r>
          </a:p>
          <a:p>
            <a:pPr lvl="2">
              <a:lnSpc>
                <a:spcPct val="100000"/>
              </a:lnSpc>
              <a:spcBef>
                <a:spcPts val="600"/>
              </a:spcBef>
            </a:pPr>
            <a:r>
              <a:rPr lang="en-US" sz="1400"/>
              <a:t>Overview of Intel SGX - Part 2, SGX Externals</a:t>
            </a:r>
          </a:p>
          <a:p>
            <a:pPr lvl="2">
              <a:spcBef>
                <a:spcPts val="0"/>
              </a:spcBef>
            </a:pPr>
            <a:r>
              <a:rPr lang="fr-FR" sz="1400">
                <a:hlinkClick r:id="rId8"/>
              </a:rPr>
              <a:t>https://blog.quarkslab.com/overview-of-intel-sgx-part-2-sgx-externals.html</a:t>
            </a:r>
            <a:endParaRPr lang="fr-FR" sz="1400"/>
          </a:p>
          <a:p>
            <a:pPr lvl="2">
              <a:lnSpc>
                <a:spcPct val="100000"/>
              </a:lnSpc>
              <a:spcBef>
                <a:spcPts val="600"/>
              </a:spcBef>
            </a:pPr>
            <a:r>
              <a:rPr lang="en-US" sz="1400"/>
              <a:t>SGX Explained</a:t>
            </a:r>
          </a:p>
          <a:p>
            <a:pPr lvl="2">
              <a:lnSpc>
                <a:spcPct val="100000"/>
              </a:lnSpc>
              <a:spcBef>
                <a:spcPts val="0"/>
              </a:spcBef>
            </a:pPr>
            <a:r>
              <a:rPr lang="en-US" sz="1400">
                <a:hlinkClick r:id="rId9"/>
              </a:rPr>
              <a:t>https://eprint.iacr.org/2016/086.pdf</a:t>
            </a:r>
            <a:r>
              <a:rPr lang="en-US" sz="1400"/>
              <a:t> </a:t>
            </a:r>
          </a:p>
        </p:txBody>
      </p:sp>
      <p:pic>
        <p:nvPicPr>
          <p:cNvPr id="6" name="Picture 5">
            <a:hlinkClick r:id="rId10"/>
            <a:extLst>
              <a:ext uri="{FF2B5EF4-FFF2-40B4-BE49-F238E27FC236}">
                <a16:creationId xmlns:a16="http://schemas.microsoft.com/office/drawing/2014/main" id="{4A3C3043-A4EB-401F-A665-B75257BF40ED}"/>
              </a:ext>
            </a:extLst>
          </p:cNvPr>
          <p:cNvPicPr>
            <a:picLocks noChangeAspect="1"/>
          </p:cNvPicPr>
          <p:nvPr/>
        </p:nvPicPr>
        <p:blipFill>
          <a:blip r:embed="rId11"/>
          <a:stretch>
            <a:fillRect/>
          </a:stretch>
        </p:blipFill>
        <p:spPr>
          <a:xfrm>
            <a:off x="6115965" y="525462"/>
            <a:ext cx="6298630" cy="5562600"/>
          </a:xfrm>
          <a:prstGeom prst="rect">
            <a:avLst/>
          </a:prstGeom>
        </p:spPr>
      </p:pic>
    </p:spTree>
    <p:extLst>
      <p:ext uri="{BB962C8B-B14F-4D97-AF65-F5344CB8AC3E}">
        <p14:creationId xmlns:p14="http://schemas.microsoft.com/office/powerpoint/2010/main" val="14761454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Doing "Lift &amp; Shift" for existing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3000105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BC54-8AB9-4AEA-A946-1A29AAEF0C8A}"/>
              </a:ext>
            </a:extLst>
          </p:cNvPr>
          <p:cNvSpPr>
            <a:spLocks noGrp="1"/>
          </p:cNvSpPr>
          <p:nvPr>
            <p:ph type="title"/>
          </p:nvPr>
        </p:nvSpPr>
        <p:spPr/>
        <p:txBody>
          <a:bodyPr/>
          <a:lstStyle/>
          <a:p>
            <a:r>
              <a:rPr lang="en-US"/>
              <a:t>Make your apps confidential without changing a line of code!</a:t>
            </a:r>
            <a:br>
              <a:rPr lang="en-US"/>
            </a:br>
            <a:r>
              <a:rPr lang="en-US" sz="2400">
                <a:solidFill>
                  <a:srgbClr val="0072C6"/>
                </a:solidFill>
                <a:latin typeface="+mn-lt"/>
              </a:rPr>
              <a:t>Leveraging one of the ISVs</a:t>
            </a:r>
            <a:endParaRPr lang="en-US">
              <a:solidFill>
                <a:srgbClr val="0072C6"/>
              </a:solidFill>
              <a:latin typeface="+mn-lt"/>
            </a:endParaRPr>
          </a:p>
        </p:txBody>
      </p:sp>
      <p:pic>
        <p:nvPicPr>
          <p:cNvPr id="15" name="Picture 1" descr="Machine generated alternative text:&#10;an-Jl.jna">
            <a:extLst>
              <a:ext uri="{FF2B5EF4-FFF2-40B4-BE49-F238E27FC236}">
                <a16:creationId xmlns:a16="http://schemas.microsoft.com/office/drawing/2014/main" id="{5D097975-824C-4AF9-A3E5-70D427DD0E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547" b="42643"/>
          <a:stretch/>
        </p:blipFill>
        <p:spPr bwMode="auto">
          <a:xfrm>
            <a:off x="8275637" y="1687067"/>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DBDEE60-94C9-4A21-9675-5B0D5EDA0593}"/>
              </a:ext>
            </a:extLst>
          </p:cNvPr>
          <p:cNvSpPr/>
          <p:nvPr/>
        </p:nvSpPr>
        <p:spPr>
          <a:xfrm>
            <a:off x="567931" y="2430462"/>
            <a:ext cx="4907968" cy="3370153"/>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data</a:t>
            </a:r>
            <a:r>
              <a:rPr kumimoji="0" lang="en-US" sz="1600" b="0" i="0" u="none" strike="noStrike" kern="0" cap="none" spc="0" normalizeH="0" baseline="0" noProof="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our confidential computing platform and applications to excel in the cloud. Fortanix is excited to bring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Ambuj</a:t>
            </a:r>
            <a:r>
              <a:rPr kumimoji="0" lang="en-US" sz="1600" b="0" i="0" u="none" strike="noStrike" kern="0" cap="none" spc="0" normalizeH="0" baseline="0" noProof="0">
                <a:ln>
                  <a:noFill/>
                </a:ln>
                <a:solidFill>
                  <a:srgbClr val="0078D4"/>
                </a:solidFill>
                <a:effectLst/>
                <a:uLnTx/>
                <a:uFillTx/>
                <a:latin typeface="Segoe UI Semibold"/>
              </a:rPr>
              <a:t> Kumar, CEO and Co-founder, Fortanix</a:t>
            </a: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19" name="Rectangle 18">
            <a:extLst>
              <a:ext uri="{FF2B5EF4-FFF2-40B4-BE49-F238E27FC236}">
                <a16:creationId xmlns:a16="http://schemas.microsoft.com/office/drawing/2014/main" id="{7C489655-214F-4A85-9EAF-A6042AE9909F}"/>
              </a:ext>
            </a:extLst>
          </p:cNvPr>
          <p:cNvSpPr/>
          <p:nvPr/>
        </p:nvSpPr>
        <p:spPr>
          <a:xfrm>
            <a:off x="6675437" y="243046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	</a:t>
            </a: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Ayal</a:t>
            </a:r>
            <a:r>
              <a:rPr kumimoji="0" lang="en-US" sz="1600" b="0" i="0" u="none" strike="noStrike" kern="0" cap="none" spc="0" normalizeH="0" baseline="0" noProof="0">
                <a:ln>
                  <a:noFill/>
                </a:ln>
                <a:solidFill>
                  <a:srgbClr val="0078D4"/>
                </a:solidFill>
                <a:effectLst/>
                <a:uLnTx/>
                <a:uFillTx/>
                <a:latin typeface="Segoe UI Semibold"/>
              </a:rPr>
              <a:t> </a:t>
            </a:r>
            <a:r>
              <a:rPr kumimoji="0" lang="en-US" sz="1600" b="0" i="0" u="none" strike="noStrike" kern="0" cap="none" spc="0" normalizeH="0" baseline="0" noProof="0" err="1">
                <a:ln>
                  <a:noFill/>
                </a:ln>
                <a:solidFill>
                  <a:srgbClr val="0078D4"/>
                </a:solidFill>
                <a:effectLst/>
                <a:uLnTx/>
                <a:uFillTx/>
                <a:latin typeface="Segoe UI Semibold"/>
              </a:rPr>
              <a:t>Yogev</a:t>
            </a:r>
            <a:r>
              <a:rPr kumimoji="0" lang="en-US" sz="1600" b="0" i="0" u="none" strike="noStrike" kern="0" cap="none" spc="0" normalizeH="0" baseline="0" noProof="0">
                <a:ln>
                  <a:noFill/>
                </a:ln>
                <a:solidFill>
                  <a:srgbClr val="0078D4"/>
                </a:solidFill>
                <a:effectLst/>
                <a:uLnTx/>
                <a:uFillTx/>
                <a:latin typeface="Segoe UI Semibold"/>
              </a:rPr>
              <a:t>, CEO, </a:t>
            </a:r>
            <a:r>
              <a:rPr kumimoji="0" lang="en-US" sz="1600" b="0" i="0" u="none" strike="noStrike" kern="0" cap="none" spc="0" normalizeH="0" baseline="0" noProof="0" err="1">
                <a:ln>
                  <a:noFill/>
                </a:ln>
                <a:solidFill>
                  <a:srgbClr val="0078D4"/>
                </a:solidFill>
                <a:effectLst/>
                <a:uLnTx/>
                <a:uFillTx/>
                <a:latin typeface="Segoe UI Semibold"/>
              </a:rPr>
              <a:t>Anjuna</a:t>
            </a:r>
            <a:r>
              <a:rPr kumimoji="0" lang="en-US" sz="1600" b="0" i="0" u="none" strike="noStrike" kern="0" cap="none" spc="0" normalizeH="0" baseline="0" noProof="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50FEB44C-9394-415C-AB64-AF245A600147}"/>
              </a:ext>
            </a:extLst>
          </p:cNvPr>
          <p:cNvSpPr txBox="1"/>
          <p:nvPr/>
        </p:nvSpPr>
        <p:spPr>
          <a:xfrm>
            <a:off x="3932237" y="5800615"/>
            <a:ext cx="4199250" cy="307777"/>
          </a:xfrm>
          <a:prstGeom prst="rect">
            <a:avLst/>
          </a:prstGeom>
          <a:noFill/>
        </p:spPr>
        <p:txBody>
          <a:bodyPr wrap="square" lIns="0" tIns="0" rIns="0" bIns="0" rtlCol="0">
            <a:spAutoFit/>
          </a:bodyPr>
          <a:lstStyle/>
          <a:p>
            <a:pPr algn="ctr" defTabSz="914367"/>
            <a:r>
              <a:rPr lang="en-US" sz="200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1FF47619-7AD0-4BE0-B9E7-3C397B8DD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0414" y="1687067"/>
            <a:ext cx="2000738" cy="397662"/>
          </a:xfrm>
          <a:prstGeom prst="rect">
            <a:avLst/>
          </a:prstGeom>
        </p:spPr>
      </p:pic>
      <p:sp>
        <p:nvSpPr>
          <p:cNvPr id="27" name="TextBox 26">
            <a:extLst>
              <a:ext uri="{FF2B5EF4-FFF2-40B4-BE49-F238E27FC236}">
                <a16:creationId xmlns:a16="http://schemas.microsoft.com/office/drawing/2014/main" id="{3DF5AFB2-BB4B-4C36-85B1-EBDFAE1BF331}"/>
              </a:ext>
            </a:extLst>
          </p:cNvPr>
          <p:cNvSpPr txBox="1"/>
          <p:nvPr/>
        </p:nvSpPr>
        <p:spPr>
          <a:xfrm>
            <a:off x="6599237" y="6214252"/>
            <a:ext cx="5638800" cy="523220"/>
          </a:xfrm>
          <a:prstGeom prst="rect">
            <a:avLst/>
          </a:prstGeom>
          <a:noFill/>
        </p:spPr>
        <p:txBody>
          <a:bodyPr wrap="square">
            <a:spAutoFit/>
          </a:bodyPr>
          <a:lstStyle/>
          <a:p>
            <a:r>
              <a:rPr lang="fr-FR" sz="1400">
                <a:hlinkClick r:id="rId5"/>
              </a:rPr>
              <a:t>https://azuremarketplace.microsoft.com/en-us/marketplace/apps/anjuna-5229812.aee-az-v1</a:t>
            </a:r>
            <a:endParaRPr lang="en-US" sz="1400"/>
          </a:p>
        </p:txBody>
      </p:sp>
      <p:sp>
        <p:nvSpPr>
          <p:cNvPr id="29" name="TextBox 28">
            <a:extLst>
              <a:ext uri="{FF2B5EF4-FFF2-40B4-BE49-F238E27FC236}">
                <a16:creationId xmlns:a16="http://schemas.microsoft.com/office/drawing/2014/main" id="{135F896F-6755-47E7-8236-B4AFD40CA954}"/>
              </a:ext>
            </a:extLst>
          </p:cNvPr>
          <p:cNvSpPr txBox="1"/>
          <p:nvPr/>
        </p:nvSpPr>
        <p:spPr>
          <a:xfrm>
            <a:off x="537768" y="6143679"/>
            <a:ext cx="6407726" cy="523220"/>
          </a:xfrm>
          <a:prstGeom prst="rect">
            <a:avLst/>
          </a:prstGeom>
          <a:noFill/>
        </p:spPr>
        <p:txBody>
          <a:bodyPr wrap="square">
            <a:spAutoFit/>
          </a:bodyPr>
          <a:lstStyle/>
          <a:p>
            <a:r>
              <a:rPr lang="fr-FR" sz="1400">
                <a:hlinkClick r:id="rId6"/>
              </a:rPr>
              <a:t>https://azuremarketplace.microsoft.com/en-us/marketplace/apps/fortanix.enclave_manager</a:t>
            </a:r>
            <a:endParaRPr lang="en-US" sz="1400"/>
          </a:p>
        </p:txBody>
      </p:sp>
    </p:spTree>
    <p:extLst>
      <p:ext uri="{BB962C8B-B14F-4D97-AF65-F5344CB8AC3E}">
        <p14:creationId xmlns:p14="http://schemas.microsoft.com/office/powerpoint/2010/main" val="3335525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Fortanix Enclave Manager</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711292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a:t>
            </a:r>
            <a:r>
              <a:rPr lang="en-US" sz="2000" err="1">
                <a:solidFill>
                  <a:schemeClr val="tx1"/>
                </a:solidFill>
                <a:latin typeface="+mn-lt"/>
              </a:rPr>
              <a:t>Anjuna</a:t>
            </a:r>
            <a:r>
              <a:rPr lang="en-US" sz="2000">
                <a:solidFill>
                  <a:schemeClr val="tx1"/>
                </a:solidFill>
                <a:latin typeface="+mn-lt"/>
              </a:rPr>
              <a:t> Enterprise Enclaves</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9492852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Leverage open source projects</a:t>
            </a:r>
            <a:br>
              <a:rPr lang="en-US"/>
            </a:br>
            <a:r>
              <a:rPr lang="en-US" sz="2400">
                <a:solidFill>
                  <a:srgbClr val="0072C6"/>
                </a:solidFill>
                <a:latin typeface="+mn-lt"/>
              </a:rPr>
              <a:t>For a LibOS strategy </a:t>
            </a:r>
            <a:endParaRPr lang="en-US">
              <a:solidFill>
                <a:srgbClr val="0072C6"/>
              </a:solidFill>
              <a:latin typeface="+mn-lt"/>
            </a:endParaRP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414562"/>
            <a:ext cx="11887200" cy="5213735"/>
          </a:xfrm>
        </p:spPr>
        <p:txBody>
          <a:bodyPr/>
          <a:lstStyle/>
          <a:p>
            <a:r>
              <a:rPr lang="en-US"/>
              <a:t>Running unmodified Linux apps inside of SGX enclaves</a:t>
            </a:r>
          </a:p>
          <a:p>
            <a:pPr>
              <a:spcBef>
                <a:spcPts val="1200"/>
              </a:spcBef>
            </a:pPr>
            <a:r>
              <a:rPr lang="en-US" sz="1800">
                <a:solidFill>
                  <a:schemeClr val="tx1"/>
                </a:solidFill>
              </a:rPr>
              <a:t>Graphene Library OS with Intel SGX support</a:t>
            </a:r>
          </a:p>
          <a:p>
            <a:r>
              <a:rPr lang="fr-FR" sz="1600" u="sng">
                <a:solidFill>
                  <a:srgbClr val="0563C1"/>
                </a:solidFill>
                <a:effectLst/>
                <a:latin typeface="Segoe UI" panose="020B0502040204020203" pitchFamily="34" charset="0"/>
                <a:ea typeface="Calibri" panose="020F0502020204030204" pitchFamily="34" charset="0"/>
                <a:cs typeface="Segoe UI" panose="020B0502040204020203" pitchFamily="34" charset="0"/>
                <a:hlinkClick r:id="rId3"/>
              </a:rPr>
              <a:t>https://grapheneproject.io</a:t>
            </a:r>
            <a:r>
              <a:rPr lang="en-US" sz="1600">
                <a:gradFill>
                  <a:gsLst>
                    <a:gs pos="1250">
                      <a:schemeClr val="tx1"/>
                    </a:gs>
                    <a:gs pos="100000">
                      <a:schemeClr val="tx1"/>
                    </a:gs>
                  </a:gsLst>
                  <a:lin ang="5400000" scaled="0"/>
                </a:gradFill>
                <a:latin typeface="+mn-lt"/>
                <a:cs typeface="+mn-cs"/>
              </a:rPr>
              <a:t>, </a:t>
            </a:r>
            <a:r>
              <a:rPr lang="fr-FR" sz="1600" u="sng">
                <a:solidFill>
                  <a:srgbClr val="0563C1"/>
                </a:solidFill>
                <a:latin typeface="Segoe UI" panose="020B0502040204020203" pitchFamily="34" charset="0"/>
                <a:cs typeface="Segoe UI" panose="020B0502040204020203" pitchFamily="34" charset="0"/>
                <a:hlinkClick r:id="rId4"/>
              </a:rPr>
              <a:t>https://github.com/oscarlab/graphene</a:t>
            </a:r>
            <a:r>
              <a:rPr lang="fr-FR"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Provides to the ability to run unmodified apps inside an SGX enclave w/ support for dynamically loaded libraries, runtime linking, multi-process abstractions, and file authentication</a:t>
            </a:r>
          </a:p>
          <a:p>
            <a:pPr marL="285750" indent="-2857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For additional security, performs cryptographic and semantic checks at untrusted host interface</a:t>
            </a:r>
          </a:p>
          <a:p>
            <a:r>
              <a:rPr lang="en-US" sz="1600">
                <a:gradFill>
                  <a:gsLst>
                    <a:gs pos="1250">
                      <a:schemeClr val="tx1"/>
                    </a:gs>
                    <a:gs pos="100000">
                      <a:schemeClr val="tx1"/>
                    </a:gs>
                  </a:gsLst>
                  <a:lin ang="5400000" scaled="0"/>
                </a:gradFill>
                <a:latin typeface="+mn-lt"/>
                <a:cs typeface="+mn-cs"/>
              </a:rPr>
              <a:t>Developers provide a manifest file to configure the appl environment and isolation policies, Graphene automatically does the rest </a:t>
            </a:r>
          </a:p>
          <a:p>
            <a:pPr>
              <a:spcBef>
                <a:spcPts val="1800"/>
              </a:spcBef>
            </a:pPr>
            <a:r>
              <a:rPr lang="en-US" sz="1800">
                <a:solidFill>
                  <a:schemeClr val="tx1"/>
                </a:solidFill>
              </a:rPr>
              <a:t>SGX-LKL</a:t>
            </a:r>
          </a:p>
          <a:p>
            <a:r>
              <a:rPr lang="en-US" sz="1600" u="sng">
                <a:solidFill>
                  <a:srgbClr val="0563C1"/>
                </a:solidFill>
                <a:latin typeface="Segoe UI" panose="020B0502040204020203" pitchFamily="34" charset="0"/>
                <a:cs typeface="Segoe UI" panose="020B0502040204020203" pitchFamily="34" charset="0"/>
                <a:hlinkClick r:id="rId5"/>
              </a:rPr>
              <a:t>https://github.com/lsds/sgx-lkl</a:t>
            </a:r>
            <a:r>
              <a:rPr lang="en-US"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Uses the Linux Kernel Library (LKL) (</a:t>
            </a:r>
            <a:r>
              <a:rPr lang="en-US" sz="1600">
                <a:gradFill>
                  <a:gsLst>
                    <a:gs pos="1250">
                      <a:schemeClr val="tx1"/>
                    </a:gs>
                    <a:gs pos="100000">
                      <a:schemeClr val="tx1"/>
                    </a:gs>
                  </a:gsLst>
                  <a:lin ang="5400000" scaled="0"/>
                </a:gradFill>
                <a:latin typeface="+mn-lt"/>
                <a:cs typeface="+mn-cs"/>
                <a:hlinkClick r:id="rId6"/>
              </a:rPr>
              <a:t>https://github.com/lkl/linux</a:t>
            </a:r>
            <a:r>
              <a:rPr lang="en-US" sz="1600">
                <a:gradFill>
                  <a:gsLst>
                    <a:gs pos="1250">
                      <a:schemeClr val="tx1"/>
                    </a:gs>
                    <a:gs pos="100000">
                      <a:schemeClr val="tx1"/>
                    </a:gs>
                  </a:gsLst>
                  <a:lin ang="5400000" scaled="0"/>
                </a:gradFill>
                <a:latin typeface="+mn-lt"/>
                <a:cs typeface="+mn-cs"/>
              </a:rPr>
              <a:t>) to provide mature system support for complex applications within the enclave</a:t>
            </a:r>
          </a:p>
          <a:p>
            <a:pPr marL="171450" lvl="1" indent="-1714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A modified version of </a:t>
            </a:r>
            <a:r>
              <a:rPr lang="en-US" sz="1400" err="1">
                <a:gradFill>
                  <a:gsLst>
                    <a:gs pos="1250">
                      <a:schemeClr val="tx1"/>
                    </a:gs>
                    <a:gs pos="100000">
                      <a:schemeClr val="tx1"/>
                    </a:gs>
                  </a:gsLst>
                  <a:lin ang="5400000" scaled="0"/>
                </a:gradFill>
                <a:latin typeface="+mn-lt"/>
                <a:cs typeface="+mn-cs"/>
              </a:rPr>
              <a:t>musl</a:t>
            </a:r>
            <a:r>
              <a:rPr lang="en-US" sz="1400">
                <a:gradFill>
                  <a:gsLst>
                    <a:gs pos="1250">
                      <a:schemeClr val="tx1"/>
                    </a:gs>
                    <a:gs pos="100000">
                      <a:schemeClr val="tx1"/>
                    </a:gs>
                  </a:gsLst>
                  <a:lin ang="5400000" scaled="0"/>
                </a:gradFill>
                <a:latin typeface="+mn-lt"/>
                <a:cs typeface="+mn-cs"/>
              </a:rPr>
              <a:t> (</a:t>
            </a:r>
            <a:r>
              <a:rPr lang="en-US" sz="1400">
                <a:gradFill>
                  <a:gsLst>
                    <a:gs pos="1250">
                      <a:schemeClr val="tx1"/>
                    </a:gs>
                    <a:gs pos="100000">
                      <a:schemeClr val="tx1"/>
                    </a:gs>
                  </a:gsLst>
                  <a:lin ang="5400000" scaled="0"/>
                </a:gradFill>
                <a:latin typeface="+mn-lt"/>
                <a:cs typeface="+mn-cs"/>
                <a:hlinkClick r:id="rId7"/>
              </a:rPr>
              <a:t>https://www.musl-libc.org</a:t>
            </a:r>
            <a:r>
              <a:rPr lang="en-US" sz="1400">
                <a:gradFill>
                  <a:gsLst>
                    <a:gs pos="1250">
                      <a:schemeClr val="tx1"/>
                    </a:gs>
                    <a:gs pos="100000">
                      <a:schemeClr val="tx1"/>
                    </a:gs>
                  </a:gsLst>
                  <a:lin ang="5400000" scaled="0"/>
                </a:gradFill>
                <a:latin typeface="+mn-lt"/>
                <a:cs typeface="+mn-cs"/>
              </a:rPr>
              <a:t>) is used as C standard lib implementation</a:t>
            </a:r>
          </a:p>
          <a:p>
            <a:pPr lvl="1"/>
            <a:r>
              <a:rPr lang="en-US">
                <a:gradFill>
                  <a:gsLst>
                    <a:gs pos="1250">
                      <a:schemeClr val="tx1"/>
                    </a:gs>
                    <a:gs pos="100000">
                      <a:schemeClr val="tx1"/>
                    </a:gs>
                  </a:gsLst>
                  <a:lin ang="5400000" scaled="0"/>
                </a:gradFill>
                <a:latin typeface="+mn-lt"/>
                <a:cs typeface="+mn-cs"/>
              </a:rPr>
              <a:t>Has been tested on Ubuntu 16.04 and 18.04</a:t>
            </a:r>
          </a:p>
          <a:p>
            <a:pPr lvl="1"/>
            <a:r>
              <a:rPr lang="en-US">
                <a:gradFill>
                  <a:gsLst>
                    <a:gs pos="1250">
                      <a:schemeClr val="tx1"/>
                    </a:gs>
                    <a:gs pos="100000">
                      <a:schemeClr val="tx1"/>
                    </a:gs>
                  </a:gsLst>
                  <a:lin ang="5400000" scaled="0"/>
                </a:gradFill>
                <a:latin typeface="+mn-lt"/>
                <a:cs typeface="+mn-cs"/>
              </a:rPr>
              <a:t>Has </a:t>
            </a:r>
            <a:r>
              <a:rPr lang="en-US"/>
              <a:t>a specific branch for the Open Enclave SDK (SGX-LKL-OE): </a:t>
            </a:r>
            <a:r>
              <a:rPr lang="fr-FR">
                <a:hlinkClick r:id="rId8"/>
              </a:rPr>
              <a:t>https://github.com/lsds/sgx-lkl/tree/oe_port</a:t>
            </a:r>
            <a:endParaRPr lang="fr-FR"/>
          </a:p>
          <a:p>
            <a:pPr lvl="1">
              <a:spcBef>
                <a:spcPts val="1200"/>
              </a:spcBef>
              <a:defRPr/>
            </a:pPr>
            <a:r>
              <a:rPr lang="fr-FR" sz="1800">
                <a:solidFill>
                  <a:schemeClr val="tx1"/>
                </a:solidFill>
                <a:latin typeface="Segoe UI Semibold" panose="020B0702040204020203" pitchFamily="34" charset="0"/>
                <a:cs typeface="Segoe UI Semibold" panose="020B0702040204020203" pitchFamily="34" charset="0"/>
              </a:rPr>
              <a:t>Red Hat </a:t>
            </a:r>
            <a:r>
              <a:rPr lang="fr-FR" sz="1800" err="1">
                <a:solidFill>
                  <a:schemeClr val="tx1"/>
                </a:solidFill>
                <a:latin typeface="Segoe UI Semibold" panose="020B0702040204020203" pitchFamily="34" charset="0"/>
                <a:cs typeface="Segoe UI Semibold" panose="020B0702040204020203" pitchFamily="34" charset="0"/>
              </a:rPr>
              <a:t>Enarx</a:t>
            </a:r>
            <a:endParaRPr lang="en-US" sz="1800">
              <a:solidFill>
                <a:schemeClr val="tx1"/>
              </a:solidFill>
              <a:latin typeface="Segoe UI Semibold" panose="020B0702040204020203" pitchFamily="34" charset="0"/>
              <a:cs typeface="Segoe UI Semibold" panose="020B0702040204020203" pitchFamily="34" charset="0"/>
            </a:endParaRPr>
          </a:p>
          <a:p>
            <a:pPr lvl="1">
              <a:defRPr/>
            </a:pPr>
            <a:r>
              <a:rPr lang="en-US">
                <a:hlinkClick r:id="rId9"/>
              </a:rPr>
              <a:t>http://enarx.io/</a:t>
            </a:r>
            <a:r>
              <a:rPr lang="en-US" sz="1600">
                <a:gradFill>
                  <a:gsLst>
                    <a:gs pos="1250">
                      <a:schemeClr val="tx1"/>
                    </a:gs>
                    <a:gs pos="100000">
                      <a:schemeClr val="tx1"/>
                    </a:gs>
                  </a:gsLst>
                  <a:lin ang="5400000" scaled="0"/>
                </a:gradFill>
                <a:latin typeface="+mn-lt"/>
                <a:cs typeface="+mn-cs"/>
              </a:rPr>
              <a:t>, </a:t>
            </a:r>
            <a:r>
              <a:rPr lang="fr-FR">
                <a:hlinkClick r:id="rId10"/>
              </a:rPr>
              <a:t>https://github.com/enarx</a:t>
            </a:r>
            <a:endParaRPr lang="fr-FR"/>
          </a:p>
          <a:p>
            <a:pPr lvl="1">
              <a:defRPr/>
            </a:pPr>
            <a:r>
              <a:rPr lang="en-US"/>
              <a:t>A contributing project of the Confidential Computing Consortium</a:t>
            </a:r>
          </a:p>
        </p:txBody>
      </p:sp>
      <p:pic>
        <p:nvPicPr>
          <p:cNvPr id="7" name="Picture 2" descr="See the source image">
            <a:extLst>
              <a:ext uri="{FF2B5EF4-FFF2-40B4-BE49-F238E27FC236}">
                <a16:creationId xmlns:a16="http://schemas.microsoft.com/office/drawing/2014/main" id="{234D37AD-4E0D-474E-9835-38C90C1B3D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4437" y="352425"/>
            <a:ext cx="1765302" cy="6543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6FC8C4B-712D-427F-98FC-3DD7BBD3563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675437" y="5933913"/>
            <a:ext cx="1651978" cy="828141"/>
          </a:xfrm>
          <a:prstGeom prst="rect">
            <a:avLst/>
          </a:prstGeom>
        </p:spPr>
      </p:pic>
    </p:spTree>
    <p:extLst>
      <p:ext uri="{BB962C8B-B14F-4D97-AF65-F5344CB8AC3E}">
        <p14:creationId xmlns:p14="http://schemas.microsoft.com/office/powerpoint/2010/main" val="14089283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212850"/>
            <a:ext cx="11506199" cy="2225225"/>
          </a:xfrm>
        </p:spPr>
        <p:txBody>
          <a:bodyPr/>
          <a:lstStyle/>
          <a:p>
            <a:r>
              <a:rPr lang="en-US"/>
              <a:t>Blog posts and papers of interest</a:t>
            </a:r>
          </a:p>
          <a:p>
            <a:pPr lvl="2">
              <a:lnSpc>
                <a:spcPct val="100000"/>
              </a:lnSpc>
              <a:spcBef>
                <a:spcPts val="600"/>
              </a:spcBef>
            </a:pPr>
            <a:r>
              <a:rPr lang="en-US"/>
              <a:t>Graphene-SGX: A Practical Library OS for Unmodified Applications on SGX</a:t>
            </a:r>
          </a:p>
          <a:p>
            <a:pPr lvl="2">
              <a:lnSpc>
                <a:spcPct val="100000"/>
              </a:lnSpc>
              <a:spcBef>
                <a:spcPts val="0"/>
              </a:spcBef>
            </a:pPr>
            <a:r>
              <a:rPr lang="fr-FR">
                <a:hlinkClick r:id="rId3"/>
              </a:rPr>
              <a:t>https://www.usenix.org/system/files/conference/atc17/atc17-tsai.pdf</a:t>
            </a:r>
            <a:endParaRPr lang="fr-FR"/>
          </a:p>
          <a:p>
            <a:pPr lvl="2">
              <a:lnSpc>
                <a:spcPct val="100000"/>
              </a:lnSpc>
              <a:spcBef>
                <a:spcPts val="600"/>
              </a:spcBef>
            </a:pPr>
            <a:r>
              <a:rPr lang="en-US"/>
              <a:t>Cooperation and Security Isolation of Library OSes for Multi-Process Applications</a:t>
            </a:r>
          </a:p>
          <a:p>
            <a:pPr lvl="2">
              <a:lnSpc>
                <a:spcPct val="100000"/>
              </a:lnSpc>
              <a:spcBef>
                <a:spcPts val="0"/>
              </a:spcBef>
            </a:pPr>
            <a:r>
              <a:rPr lang="fr-FR">
                <a:hlinkClick r:id="rId4"/>
              </a:rPr>
              <a:t>http://www.cs.unc.edu/~porter/pubs/tsai14graphene.pdf</a:t>
            </a:r>
            <a:endParaRPr lang="fr-FR"/>
          </a:p>
          <a:p>
            <a:pPr lvl="2">
              <a:lnSpc>
                <a:spcPct val="100000"/>
              </a:lnSpc>
              <a:spcBef>
                <a:spcPts val="600"/>
              </a:spcBef>
            </a:pPr>
            <a:r>
              <a:rPr lang="en-US"/>
              <a:t>SGX-LKL: Securing the Host OS Interface for Trusted Execution</a:t>
            </a:r>
            <a:endParaRPr lang="fr-FR"/>
          </a:p>
          <a:p>
            <a:pPr lvl="2">
              <a:lnSpc>
                <a:spcPct val="100000"/>
              </a:lnSpc>
              <a:spcBef>
                <a:spcPts val="0"/>
              </a:spcBef>
            </a:pPr>
            <a:r>
              <a:rPr lang="fr-FR">
                <a:hlinkClick r:id="rId5"/>
              </a:rPr>
              <a:t>https://arxiv.org/pdf/1908.11143.pdf</a:t>
            </a:r>
            <a:endParaRPr lang="fr-FR"/>
          </a:p>
        </p:txBody>
      </p:sp>
    </p:spTree>
    <p:extLst>
      <p:ext uri="{BB962C8B-B14F-4D97-AF65-F5344CB8AC3E}">
        <p14:creationId xmlns:p14="http://schemas.microsoft.com/office/powerpoint/2010/main" val="3269553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039599" cy="1831975"/>
          </a:xfrm>
        </p:spPr>
        <p:txBody>
          <a:bodyPr/>
          <a:lstStyle/>
          <a:p>
            <a:r>
              <a:rPr lang="en-US" spc="-102">
                <a:solidFill>
                  <a:schemeClr val="tx1">
                    <a:lumMod val="50000"/>
                  </a:schemeClr>
                </a:solidFill>
              </a:rPr>
              <a:t>A deeper look at the Intel® SGX technology</a:t>
            </a:r>
          </a:p>
        </p:txBody>
      </p:sp>
      <p:sp>
        <p:nvSpPr>
          <p:cNvPr id="3" name="TextBox 2">
            <a:extLst>
              <a:ext uri="{FF2B5EF4-FFF2-40B4-BE49-F238E27FC236}">
                <a16:creationId xmlns:a16="http://schemas.microsoft.com/office/drawing/2014/main" id="{74D52A00-3917-44C6-9A31-D8BE9839847A}"/>
              </a:ext>
            </a:extLst>
          </p:cNvPr>
          <p:cNvSpPr txBox="1"/>
          <p:nvPr/>
        </p:nvSpPr>
        <p:spPr>
          <a:xfrm>
            <a:off x="360498" y="3344862"/>
            <a:ext cx="6629400" cy="2895600"/>
          </a:xfrm>
          <a:prstGeom prst="rect">
            <a:avLst/>
          </a:prstGeom>
          <a:noFill/>
        </p:spPr>
        <p:txBody>
          <a:bodyPr wrap="square">
            <a:spAutoFit/>
          </a:bodyPr>
          <a:lstStyle/>
          <a:p>
            <a:r>
              <a:rPr lang="en-US" sz="2000" kern="0" spc="-49">
                <a:solidFill>
                  <a:srgbClr val="0078D7"/>
                </a:solidFill>
                <a:latin typeface="Segoe UI" panose="020B0502040204020203" pitchFamily="34" charset="0"/>
                <a:cs typeface="Segoe UI" panose="020B0502040204020203" pitchFamily="34" charset="0"/>
              </a:rPr>
              <a:t>“Customers are demanding the capability to reduce the attack surface and help protect sensitive data in the cloud by encrypting data in use. Our collaboration with Microsoft brings enterprise-ready confidential computing solutions to market and enables customers to take greater advantage of the benefits of cloud and multi-party compute paradigms using Intel SGX technology.” </a:t>
            </a:r>
          </a:p>
          <a:p>
            <a:pPr marL="152481" indent="18671" defTabSz="896042">
              <a:lnSpc>
                <a:spcPct val="90000"/>
              </a:lnSpc>
              <a:spcBef>
                <a:spcPts val="1176"/>
              </a:spcBef>
              <a:defRPr/>
            </a:pPr>
            <a:r>
              <a:rPr lang="en-US" kern="0">
                <a:solidFill>
                  <a:sysClr val="windowText" lastClr="000000"/>
                </a:solidFill>
                <a:latin typeface="Segoe UI Semibold" panose="020B0702040204020203" pitchFamily="34" charset="0"/>
                <a:cs typeface="Segoe UI Semibold" panose="020B0702040204020203" pitchFamily="34" charset="0"/>
              </a:rPr>
              <a:t>- Anil Rao, VP Data Center Security and Systems Architecture, Intel</a:t>
            </a:r>
          </a:p>
        </p:txBody>
      </p:sp>
      <p:pic>
        <p:nvPicPr>
          <p:cNvPr id="6" name="Picture 5">
            <a:extLst>
              <a:ext uri="{FF2B5EF4-FFF2-40B4-BE49-F238E27FC236}">
                <a16:creationId xmlns:a16="http://schemas.microsoft.com/office/drawing/2014/main" id="{C550B58D-91E4-4764-8117-4BC2D841FB75}"/>
              </a:ext>
            </a:extLst>
          </p:cNvPr>
          <p:cNvPicPr>
            <a:picLocks noChangeAspect="1"/>
          </p:cNvPicPr>
          <p:nvPr/>
        </p:nvPicPr>
        <p:blipFill>
          <a:blip r:embed="rId5"/>
          <a:stretch>
            <a:fillRect/>
          </a:stretch>
        </p:blipFill>
        <p:spPr>
          <a:xfrm>
            <a:off x="7285037" y="4792662"/>
            <a:ext cx="1432947" cy="961196"/>
          </a:xfrm>
          <a:prstGeom prst="rect">
            <a:avLst/>
          </a:prstGeom>
        </p:spPr>
      </p:pic>
    </p:spTree>
    <p:extLst>
      <p:ext uri="{BB962C8B-B14F-4D97-AF65-F5344CB8AC3E}">
        <p14:creationId xmlns:p14="http://schemas.microsoft.com/office/powerpoint/2010/main" val="21292684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Designing enclaves for new/refactored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4047287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World view</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305647" y="1305322"/>
            <a:ext cx="5682701" cy="4191917"/>
          </a:xfrm>
        </p:spPr>
        <p:txBody>
          <a:bodyPr>
            <a:noAutofit/>
          </a:bodyPr>
          <a:lstStyle/>
          <a:p>
            <a:pPr>
              <a:spcBef>
                <a:spcPts val="1200"/>
              </a:spcBef>
            </a:pPr>
            <a:r>
              <a:rPr lang="en-IN"/>
              <a:t>Every service/app contains trusted and untrusted components</a:t>
            </a:r>
          </a:p>
          <a:p>
            <a:pPr>
              <a:spcBef>
                <a:spcPts val="1200"/>
              </a:spcBef>
            </a:pPr>
            <a:r>
              <a:rPr lang="en-IN"/>
              <a:t>Data is encrypted in untrusted components</a:t>
            </a:r>
          </a:p>
          <a:p>
            <a:pPr>
              <a:spcBef>
                <a:spcPts val="1200"/>
              </a:spcBef>
            </a:pPr>
            <a:r>
              <a:rPr lang="en-IN"/>
              <a:t>Keys are available only in “trusted blue rectangles” inside trusted components </a:t>
            </a:r>
          </a:p>
          <a:p>
            <a:pPr>
              <a:spcBef>
                <a:spcPts val="1200"/>
              </a:spcBef>
            </a:pPr>
            <a:r>
              <a:rPr lang="en-IN"/>
              <a:t>Questions</a:t>
            </a:r>
          </a:p>
          <a:p>
            <a:pPr marL="285750" lvl="1" indent="-285750">
              <a:buFont typeface="Arial" panose="020B0604020202020204" pitchFamily="34" charset="0"/>
              <a:buChar char="•"/>
            </a:pPr>
            <a:r>
              <a:rPr lang="en-IN"/>
              <a:t>How to design/implement the “trusted components”?</a:t>
            </a:r>
          </a:p>
          <a:p>
            <a:pPr marL="285750" lvl="1" indent="-285750">
              <a:buFont typeface="Arial" panose="020B0604020202020204" pitchFamily="34" charset="0"/>
              <a:buChar char="•"/>
            </a:pPr>
            <a:r>
              <a:rPr lang="en-IN"/>
              <a:t>How do untrusted and trusted components interact securely?</a:t>
            </a:r>
          </a:p>
          <a:p>
            <a:pPr marL="285750" lvl="1" indent="-285750">
              <a:buFont typeface="Arial" panose="020B0604020202020204" pitchFamily="34" charset="0"/>
              <a:buChar char="•"/>
            </a:pPr>
            <a:r>
              <a:rPr lang="en-IN"/>
              <a:t>How to get end-to-end security guarantees?</a:t>
            </a:r>
          </a:p>
          <a:p>
            <a:endParaRPr lang="en-US"/>
          </a:p>
        </p:txBody>
      </p:sp>
      <p:cxnSp>
        <p:nvCxnSpPr>
          <p:cNvPr id="7" name="Straight Arrow Connector 6">
            <a:extLst>
              <a:ext uri="{FF2B5EF4-FFF2-40B4-BE49-F238E27FC236}">
                <a16:creationId xmlns:a16="http://schemas.microsoft.com/office/drawing/2014/main" id="{E0BE3154-215E-4FC0-AFAA-82907652A0C8}"/>
              </a:ext>
            </a:extLst>
          </p:cNvPr>
          <p:cNvCxnSpPr>
            <a:cxnSpLocks/>
            <a:stCxn id="51" idx="3"/>
            <a:endCxn id="55" idx="1"/>
          </p:cNvCxnSpPr>
          <p:nvPr/>
        </p:nvCxnSpPr>
        <p:spPr>
          <a:xfrm>
            <a:off x="7719473" y="2519848"/>
            <a:ext cx="632364" cy="1"/>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9E126D60-5FB2-413C-8141-1FE41F44CD24}"/>
              </a:ext>
            </a:extLst>
          </p:cNvPr>
          <p:cNvCxnSpPr>
            <a:cxnSpLocks/>
          </p:cNvCxnSpPr>
          <p:nvPr/>
        </p:nvCxnSpPr>
        <p:spPr>
          <a:xfrm>
            <a:off x="9535665" y="2519848"/>
            <a:ext cx="352736" cy="0"/>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9A870810-0B48-4DDB-B79C-3FB99E4B9292}"/>
              </a:ext>
            </a:extLst>
          </p:cNvPr>
          <p:cNvSpPr/>
          <p:nvPr/>
        </p:nvSpPr>
        <p:spPr>
          <a:xfrm>
            <a:off x="6370637" y="2125662"/>
            <a:ext cx="1318430"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T1</a:t>
            </a:r>
          </a:p>
        </p:txBody>
      </p:sp>
      <p:sp>
        <p:nvSpPr>
          <p:cNvPr id="10" name="Rectangle 9">
            <a:extLst>
              <a:ext uri="{FF2B5EF4-FFF2-40B4-BE49-F238E27FC236}">
                <a16:creationId xmlns:a16="http://schemas.microsoft.com/office/drawing/2014/main" id="{B2ABFC39-8D37-4CB2-A558-2942359AC06A}"/>
              </a:ext>
            </a:extLst>
          </p:cNvPr>
          <p:cNvSpPr/>
          <p:nvPr/>
        </p:nvSpPr>
        <p:spPr>
          <a:xfrm>
            <a:off x="8382243"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T2</a:t>
            </a:r>
          </a:p>
        </p:txBody>
      </p:sp>
      <p:sp>
        <p:nvSpPr>
          <p:cNvPr id="11" name="Rectangle 10">
            <a:extLst>
              <a:ext uri="{FF2B5EF4-FFF2-40B4-BE49-F238E27FC236}">
                <a16:creationId xmlns:a16="http://schemas.microsoft.com/office/drawing/2014/main" id="{3C32E386-2927-4679-B903-6B481793279A}"/>
              </a:ext>
            </a:extLst>
          </p:cNvPr>
          <p:cNvSpPr/>
          <p:nvPr/>
        </p:nvSpPr>
        <p:spPr>
          <a:xfrm>
            <a:off x="9888400"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T3</a:t>
            </a:r>
          </a:p>
        </p:txBody>
      </p:sp>
      <p:sp>
        <p:nvSpPr>
          <p:cNvPr id="12" name="Rectangle 11">
            <a:extLst>
              <a:ext uri="{FF2B5EF4-FFF2-40B4-BE49-F238E27FC236}">
                <a16:creationId xmlns:a16="http://schemas.microsoft.com/office/drawing/2014/main" id="{E68CE9E9-28D7-4119-B0C4-12793545E9B3}"/>
              </a:ext>
            </a:extLst>
          </p:cNvPr>
          <p:cNvSpPr/>
          <p:nvPr/>
        </p:nvSpPr>
        <p:spPr>
          <a:xfrm>
            <a:off x="6599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U1</a:t>
            </a:r>
          </a:p>
        </p:txBody>
      </p:sp>
      <p:cxnSp>
        <p:nvCxnSpPr>
          <p:cNvPr id="13" name="Straight Arrow Connector 12">
            <a:extLst>
              <a:ext uri="{FF2B5EF4-FFF2-40B4-BE49-F238E27FC236}">
                <a16:creationId xmlns:a16="http://schemas.microsoft.com/office/drawing/2014/main" id="{116B337A-5FCB-478B-A2EE-83C589E990EF}"/>
              </a:ext>
            </a:extLst>
          </p:cNvPr>
          <p:cNvCxnSpPr>
            <a:cxnSpLocks/>
            <a:stCxn id="19" idx="0"/>
            <a:endCxn id="55" idx="2"/>
          </p:cNvCxnSpPr>
          <p:nvPr/>
        </p:nvCxnSpPr>
        <p:spPr>
          <a:xfrm flipH="1" flipV="1">
            <a:off x="8943751" y="2950061"/>
            <a:ext cx="103" cy="648204"/>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37DFCEED-5482-4429-9B80-2BEAFE786DD0}"/>
              </a:ext>
            </a:extLst>
          </p:cNvPr>
          <p:cNvSpPr/>
          <p:nvPr/>
        </p:nvSpPr>
        <p:spPr>
          <a:xfrm>
            <a:off x="10028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U3</a:t>
            </a:r>
          </a:p>
        </p:txBody>
      </p:sp>
      <p:cxnSp>
        <p:nvCxnSpPr>
          <p:cNvPr id="15" name="Straight Arrow Connector 14">
            <a:extLst>
              <a:ext uri="{FF2B5EF4-FFF2-40B4-BE49-F238E27FC236}">
                <a16:creationId xmlns:a16="http://schemas.microsoft.com/office/drawing/2014/main" id="{D0036D6D-1F11-494C-8C91-F07B2B575D08}"/>
              </a:ext>
            </a:extLst>
          </p:cNvPr>
          <p:cNvCxnSpPr>
            <a:cxnSpLocks/>
            <a:stCxn id="14" idx="0"/>
            <a:endCxn id="11" idx="2"/>
          </p:cNvCxnSpPr>
          <p:nvPr/>
        </p:nvCxnSpPr>
        <p:spPr>
          <a:xfrm flipH="1" flipV="1">
            <a:off x="10446812" y="2914034"/>
            <a:ext cx="2104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C44286C-3740-40DD-A15C-2BEA128CE3C7}"/>
              </a:ext>
            </a:extLst>
          </p:cNvPr>
          <p:cNvCxnSpPr>
            <a:cxnSpLocks/>
            <a:stCxn id="19" idx="3"/>
            <a:endCxn id="14" idx="1"/>
          </p:cNvCxnSpPr>
          <p:nvPr/>
        </p:nvCxnSpPr>
        <p:spPr>
          <a:xfrm>
            <a:off x="9383470" y="3938248"/>
            <a:ext cx="644767" cy="0"/>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142A1452-C973-4EDF-8B9F-E71289632696}"/>
              </a:ext>
            </a:extLst>
          </p:cNvPr>
          <p:cNvSpPr/>
          <p:nvPr/>
        </p:nvSpPr>
        <p:spPr>
          <a:xfrm>
            <a:off x="11320740" y="3592430"/>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U4</a:t>
            </a:r>
          </a:p>
        </p:txBody>
      </p:sp>
      <p:cxnSp>
        <p:nvCxnSpPr>
          <p:cNvPr id="18" name="Straight Arrow Connector 17">
            <a:extLst>
              <a:ext uri="{FF2B5EF4-FFF2-40B4-BE49-F238E27FC236}">
                <a16:creationId xmlns:a16="http://schemas.microsoft.com/office/drawing/2014/main" id="{F0C41D62-C621-4118-982A-562B1A2FA2BD}"/>
              </a:ext>
            </a:extLst>
          </p:cNvPr>
          <p:cNvCxnSpPr>
            <a:cxnSpLocks/>
            <a:stCxn id="14" idx="3"/>
            <a:endCxn id="17" idx="1"/>
          </p:cNvCxnSpPr>
          <p:nvPr/>
        </p:nvCxnSpPr>
        <p:spPr>
          <a:xfrm flipV="1">
            <a:off x="10907470" y="3932413"/>
            <a:ext cx="413270" cy="5835"/>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F5D8408E-FC46-41C8-9396-6618A8A3BEC1}"/>
              </a:ext>
            </a:extLst>
          </p:cNvPr>
          <p:cNvSpPr/>
          <p:nvPr/>
        </p:nvSpPr>
        <p:spPr>
          <a:xfrm>
            <a:off x="8504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U2</a:t>
            </a:r>
          </a:p>
        </p:txBody>
      </p:sp>
      <p:cxnSp>
        <p:nvCxnSpPr>
          <p:cNvPr id="20" name="Straight Arrow Connector 19">
            <a:extLst>
              <a:ext uri="{FF2B5EF4-FFF2-40B4-BE49-F238E27FC236}">
                <a16:creationId xmlns:a16="http://schemas.microsoft.com/office/drawing/2014/main" id="{8B86AAD6-D6DA-41B2-9C6C-89DF96A6980C}"/>
              </a:ext>
            </a:extLst>
          </p:cNvPr>
          <p:cNvCxnSpPr>
            <a:cxnSpLocks/>
            <a:stCxn id="12" idx="0"/>
            <a:endCxn id="9" idx="2"/>
          </p:cNvCxnSpPr>
          <p:nvPr/>
        </p:nvCxnSpPr>
        <p:spPr>
          <a:xfrm flipH="1" flipV="1">
            <a:off x="7029852" y="2914034"/>
            <a:ext cx="900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02F2A6D1-1396-4AB2-9BC9-9292EA91D33B}"/>
              </a:ext>
            </a:extLst>
          </p:cNvPr>
          <p:cNvSpPr/>
          <p:nvPr/>
        </p:nvSpPr>
        <p:spPr>
          <a:xfrm>
            <a:off x="7312633" y="2058548"/>
            <a:ext cx="406840" cy="92260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3" name="Rectangle 52">
            <a:extLst>
              <a:ext uri="{FF2B5EF4-FFF2-40B4-BE49-F238E27FC236}">
                <a16:creationId xmlns:a16="http://schemas.microsoft.com/office/drawing/2014/main" id="{3F005F43-B758-45A1-A66B-007ACC5AFC1C}"/>
              </a:ext>
            </a:extLst>
          </p:cNvPr>
          <p:cNvSpPr/>
          <p:nvPr/>
        </p:nvSpPr>
        <p:spPr>
          <a:xfrm>
            <a:off x="9864893" y="2089636"/>
            <a:ext cx="406840"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5" name="Rectangle 54">
            <a:extLst>
              <a:ext uri="{FF2B5EF4-FFF2-40B4-BE49-F238E27FC236}">
                <a16:creationId xmlns:a16="http://schemas.microsoft.com/office/drawing/2014/main" id="{4ADD3E1F-9DBB-4B11-91B6-8742AD4A3DC1}"/>
              </a:ext>
            </a:extLst>
          </p:cNvPr>
          <p:cNvSpPr/>
          <p:nvPr/>
        </p:nvSpPr>
        <p:spPr>
          <a:xfrm>
            <a:off x="8351837" y="2089636"/>
            <a:ext cx="1183828"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Tree>
    <p:extLst>
      <p:ext uri="{BB962C8B-B14F-4D97-AF65-F5344CB8AC3E}">
        <p14:creationId xmlns:p14="http://schemas.microsoft.com/office/powerpoint/2010/main" val="40646198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Reducing the attack surface</a:t>
            </a:r>
          </a:p>
        </p:txBody>
      </p:sp>
      <p:sp>
        <p:nvSpPr>
          <p:cNvPr id="3" name="Espace réservé du texte 2"/>
          <p:cNvSpPr>
            <a:spLocks noGrp="1"/>
          </p:cNvSpPr>
          <p:nvPr>
            <p:ph type="body" sz="quarter" idx="10"/>
          </p:nvPr>
        </p:nvSpPr>
        <p:spPr>
          <a:xfrm>
            <a:off x="274638" y="1212850"/>
            <a:ext cx="6476999" cy="4875212"/>
          </a:xfrm>
        </p:spPr>
        <p:txBody>
          <a:bodyPr>
            <a:normAutofit/>
          </a:bodyPr>
          <a:lstStyle/>
          <a:p>
            <a:pPr lvl="0"/>
            <a:r>
              <a:rPr lang="en-US"/>
              <a:t>Refactoring services/app</a:t>
            </a:r>
          </a:p>
          <a:p>
            <a:pPr marL="514350" lvl="2" indent="-285750">
              <a:buFont typeface="Arial" panose="020B0604020202020204" pitchFamily="34" charset="0"/>
              <a:buChar char="•"/>
              <a:defRPr/>
            </a:pPr>
            <a:r>
              <a:rPr lang="en-US"/>
              <a:t>Only a small amount of code needs access to secret data</a:t>
            </a:r>
          </a:p>
          <a:p>
            <a:pPr marL="514350" lvl="2" indent="-285750">
              <a:buFont typeface="Arial" panose="020B0604020202020204" pitchFamily="34" charset="0"/>
              <a:buChar char="•"/>
              <a:defRPr/>
            </a:pPr>
            <a:r>
              <a:rPr lang="en-US"/>
              <a:t>Does not involve re-writing the whole code</a:t>
            </a:r>
          </a:p>
          <a:p>
            <a:pPr lvl="0">
              <a:spcBef>
                <a:spcPts val="1200"/>
              </a:spcBef>
            </a:pPr>
            <a:r>
              <a:rPr lang="en-US"/>
              <a:t>TCB = Data processing functions + processor</a:t>
            </a:r>
          </a:p>
          <a:p>
            <a:pPr lvl="0">
              <a:spcBef>
                <a:spcPts val="1200"/>
              </a:spcBef>
            </a:pPr>
            <a:r>
              <a:rPr lang="en-US"/>
              <a:t>Software TCB 1000x smaller than operating system + hypervisor + cloud frameworks</a:t>
            </a:r>
          </a:p>
        </p:txBody>
      </p:sp>
      <p:grpSp>
        <p:nvGrpSpPr>
          <p:cNvPr id="24" name="Group 23">
            <a:extLst>
              <a:ext uri="{FF2B5EF4-FFF2-40B4-BE49-F238E27FC236}">
                <a16:creationId xmlns:a16="http://schemas.microsoft.com/office/drawing/2014/main" id="{C34C345D-4A11-4B73-BE14-6EEDC2DAC602}"/>
              </a:ext>
            </a:extLst>
          </p:cNvPr>
          <p:cNvGrpSpPr>
            <a:grpSpLocks noChangeAspect="1"/>
          </p:cNvGrpSpPr>
          <p:nvPr/>
        </p:nvGrpSpPr>
        <p:grpSpPr>
          <a:xfrm>
            <a:off x="7513637" y="1212850"/>
            <a:ext cx="3581403" cy="3698317"/>
            <a:chOff x="6835088" y="1708303"/>
            <a:chExt cx="2890735" cy="2990736"/>
          </a:xfrm>
        </p:grpSpPr>
        <p:sp>
          <p:nvSpPr>
            <p:cNvPr id="5" name="Rectangle 4">
              <a:extLst>
                <a:ext uri="{FF2B5EF4-FFF2-40B4-BE49-F238E27FC236}">
                  <a16:creationId xmlns:a16="http://schemas.microsoft.com/office/drawing/2014/main" id="{9D6BED4A-1403-476C-BF49-417827195D91}"/>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6" name="Rectangle 5">
              <a:extLst>
                <a:ext uri="{FF2B5EF4-FFF2-40B4-BE49-F238E27FC236}">
                  <a16:creationId xmlns:a16="http://schemas.microsoft.com/office/drawing/2014/main" id="{9BD148A9-EE22-488F-A40B-54616CC9796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7" name="Rectangle 6">
              <a:extLst>
                <a:ext uri="{FF2B5EF4-FFF2-40B4-BE49-F238E27FC236}">
                  <a16:creationId xmlns:a16="http://schemas.microsoft.com/office/drawing/2014/main" id="{93999746-AEB6-4E44-8DE2-95A0C670B45D}"/>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8" name="Rectangle 7">
              <a:extLst>
                <a:ext uri="{FF2B5EF4-FFF2-40B4-BE49-F238E27FC236}">
                  <a16:creationId xmlns:a16="http://schemas.microsoft.com/office/drawing/2014/main" id="{A084F849-A3AC-480A-932A-6FC155A1B192}"/>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9" name="Rectangle 8">
              <a:extLst>
                <a:ext uri="{FF2B5EF4-FFF2-40B4-BE49-F238E27FC236}">
                  <a16:creationId xmlns:a16="http://schemas.microsoft.com/office/drawing/2014/main" id="{7460F08D-F6E0-4485-B3E5-B569719D4B7E}"/>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3" name="Group 12">
              <a:extLst>
                <a:ext uri="{FF2B5EF4-FFF2-40B4-BE49-F238E27FC236}">
                  <a16:creationId xmlns:a16="http://schemas.microsoft.com/office/drawing/2014/main" id="{D3C9DBFA-0025-4A7F-AADD-D43EED687ED4}"/>
                </a:ext>
              </a:extLst>
            </p:cNvPr>
            <p:cNvGrpSpPr/>
            <p:nvPr/>
          </p:nvGrpSpPr>
          <p:grpSpPr>
            <a:xfrm>
              <a:off x="6835088" y="1708303"/>
              <a:ext cx="2890735" cy="2588084"/>
              <a:chOff x="6649887" y="2291166"/>
              <a:chExt cx="2834315" cy="2537566"/>
            </a:xfrm>
          </p:grpSpPr>
          <p:sp>
            <p:nvSpPr>
              <p:cNvPr id="15" name="Rectangle 14">
                <a:extLst>
                  <a:ext uri="{FF2B5EF4-FFF2-40B4-BE49-F238E27FC236}">
                    <a16:creationId xmlns:a16="http://schemas.microsoft.com/office/drawing/2014/main" id="{EF2449D2-8F68-4B4E-B5E1-90BBF3BEBAF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6" name="Rectangle 15">
                <a:extLst>
                  <a:ext uri="{FF2B5EF4-FFF2-40B4-BE49-F238E27FC236}">
                    <a16:creationId xmlns:a16="http://schemas.microsoft.com/office/drawing/2014/main" id="{CE8A1C61-F401-4C79-BA04-A13B267F469B}"/>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Tree>
    <p:extLst>
      <p:ext uri="{BB962C8B-B14F-4D97-AF65-F5344CB8AC3E}">
        <p14:creationId xmlns:p14="http://schemas.microsoft.com/office/powerpoint/2010/main" val="13164711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256C-6F35-41D0-82E2-F8382DA5A36B}"/>
              </a:ext>
            </a:extLst>
          </p:cNvPr>
          <p:cNvSpPr>
            <a:spLocks noGrp="1"/>
          </p:cNvSpPr>
          <p:nvPr>
            <p:ph type="title"/>
          </p:nvPr>
        </p:nvSpPr>
        <p:spPr/>
        <p:txBody>
          <a:bodyPr/>
          <a:lstStyle/>
          <a:p>
            <a:r>
              <a:rPr lang="en-US"/>
              <a:t>Data marshalling</a:t>
            </a:r>
          </a:p>
        </p:txBody>
      </p:sp>
      <p:sp>
        <p:nvSpPr>
          <p:cNvPr id="8" name="Text Placeholder 7">
            <a:extLst>
              <a:ext uri="{FF2B5EF4-FFF2-40B4-BE49-F238E27FC236}">
                <a16:creationId xmlns:a16="http://schemas.microsoft.com/office/drawing/2014/main" id="{1E441877-8A6A-4884-9F4F-A8520D1E18F8}"/>
              </a:ext>
            </a:extLst>
          </p:cNvPr>
          <p:cNvSpPr>
            <a:spLocks noGrp="1"/>
          </p:cNvSpPr>
          <p:nvPr>
            <p:ph type="body" sz="quarter" idx="10"/>
          </p:nvPr>
        </p:nvSpPr>
        <p:spPr>
          <a:xfrm>
            <a:off x="579437" y="5021262"/>
            <a:ext cx="10906923" cy="1218795"/>
          </a:xfrm>
        </p:spPr>
        <p:txBody>
          <a:bodyPr/>
          <a:lstStyle/>
          <a:p>
            <a:r>
              <a:rPr lang="en-US" sz="1600"/>
              <a:t>Untrusted</a:t>
            </a:r>
            <a:r>
              <a:rPr lang="en-US" sz="1600">
                <a:gradFill>
                  <a:gsLst>
                    <a:gs pos="1250">
                      <a:schemeClr val="tx1"/>
                    </a:gs>
                    <a:gs pos="100000">
                      <a:schemeClr val="tx1"/>
                    </a:gs>
                  </a:gsLst>
                  <a:lin ang="5400000" scaled="0"/>
                </a:gradFill>
                <a:latin typeface="+mn-lt"/>
                <a:cs typeface="+mn-cs"/>
              </a:rPr>
              <a:t>. Refers to code or construct that runs in the host application environment outside the enclave</a:t>
            </a:r>
          </a:p>
          <a:p>
            <a:r>
              <a:rPr lang="en-US" sz="1600"/>
              <a:t>Trusted</a:t>
            </a:r>
            <a:r>
              <a:rPr lang="en-US" sz="1600">
                <a:gradFill>
                  <a:gsLst>
                    <a:gs pos="1250">
                      <a:schemeClr val="tx1"/>
                    </a:gs>
                    <a:gs pos="100000">
                      <a:schemeClr val="tx1"/>
                    </a:gs>
                  </a:gsLst>
                  <a:lin ang="5400000" scaled="0"/>
                </a:gradFill>
                <a:latin typeface="+mn-lt"/>
                <a:cs typeface="+mn-cs"/>
              </a:rPr>
              <a:t>. Refers to code or construct that runs in the Trusted Execution Environment (TEE) inside the enclave</a:t>
            </a:r>
          </a:p>
          <a:p>
            <a:r>
              <a:rPr lang="en-US" sz="1600"/>
              <a:t>ECALL</a:t>
            </a:r>
            <a:r>
              <a:rPr lang="en-US" sz="1600">
                <a:gradFill>
                  <a:gsLst>
                    <a:gs pos="1250">
                      <a:schemeClr val="tx1"/>
                    </a:gs>
                    <a:gs pos="100000">
                      <a:schemeClr val="tx1"/>
                    </a:gs>
                  </a:gsLst>
                  <a:lin ang="5400000" scaled="0"/>
                </a:gradFill>
                <a:latin typeface="+mn-lt"/>
                <a:cs typeface="+mn-cs"/>
              </a:rPr>
              <a:t>. A call from the host application into an interface function within the enclave</a:t>
            </a:r>
          </a:p>
          <a:p>
            <a:r>
              <a:rPr lang="en-US" sz="1600"/>
              <a:t>OCALL</a:t>
            </a:r>
            <a:r>
              <a:rPr lang="en-US" sz="1600">
                <a:gradFill>
                  <a:gsLst>
                    <a:gs pos="1250">
                      <a:schemeClr val="tx1"/>
                    </a:gs>
                    <a:gs pos="100000">
                      <a:schemeClr val="tx1"/>
                    </a:gs>
                  </a:gsLst>
                  <a:lin ang="5400000" scaled="0"/>
                </a:gradFill>
                <a:latin typeface="+mn-lt"/>
                <a:cs typeface="+mn-cs"/>
              </a:rPr>
              <a:t>. A call made from within the enclave to the host application</a:t>
            </a:r>
          </a:p>
        </p:txBody>
      </p:sp>
      <p:pic>
        <p:nvPicPr>
          <p:cNvPr id="5" name="Image 3">
            <a:extLst>
              <a:ext uri="{FF2B5EF4-FFF2-40B4-BE49-F238E27FC236}">
                <a16:creationId xmlns:a16="http://schemas.microsoft.com/office/drawing/2014/main" id="{F3F7A405-EC4E-40DA-9EC0-E9B54A4A0B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41637" y="282161"/>
            <a:ext cx="9309166" cy="4724400"/>
          </a:xfrm>
          <a:prstGeom prst="rect">
            <a:avLst/>
          </a:prstGeom>
        </p:spPr>
      </p:pic>
    </p:spTree>
    <p:extLst>
      <p:ext uri="{BB962C8B-B14F-4D97-AF65-F5344CB8AC3E}">
        <p14:creationId xmlns:p14="http://schemas.microsoft.com/office/powerpoint/2010/main" val="31665558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Code refactoring</a:t>
            </a:r>
          </a:p>
        </p:txBody>
      </p:sp>
      <p:sp>
        <p:nvSpPr>
          <p:cNvPr id="3" name="Espace réservé du texte 2"/>
          <p:cNvSpPr>
            <a:spLocks noGrp="1"/>
          </p:cNvSpPr>
          <p:nvPr>
            <p:ph type="body" sz="quarter" idx="10"/>
          </p:nvPr>
        </p:nvSpPr>
        <p:spPr>
          <a:xfrm>
            <a:off x="274638" y="1212850"/>
            <a:ext cx="11887200" cy="3545586"/>
          </a:xfrm>
        </p:spPr>
        <p:txBody>
          <a:bodyPr/>
          <a:lstStyle/>
          <a:p>
            <a:pPr lvl="0"/>
            <a:r>
              <a:rPr lang="fr-FR"/>
              <a:t>Limits</a:t>
            </a:r>
          </a:p>
          <a:p>
            <a:pPr lvl="1"/>
            <a:r>
              <a:rPr lang="en-US"/>
              <a:t>Enclave size limitation </a:t>
            </a:r>
          </a:p>
          <a:p>
            <a:pPr lvl="1"/>
            <a:r>
              <a:rPr lang="en-US"/>
              <a:t>Current generation of SGX hardware* supports a maximum PRM size of 256MB but…</a:t>
            </a:r>
          </a:p>
          <a:p>
            <a:pPr lvl="1"/>
            <a:r>
              <a:rPr lang="en-US"/>
              <a:t>With swapping, no practical limits to the size of an enclave</a:t>
            </a:r>
          </a:p>
          <a:p>
            <a:pPr lvl="1"/>
            <a:r>
              <a:rPr lang="en-US"/>
              <a:t>See </a:t>
            </a:r>
            <a:r>
              <a:rPr lang="en-US">
                <a:hlinkClick r:id="rId3"/>
              </a:rPr>
              <a:t>Performance of Trusted Computing in Cloud Infrastructures with Intel SGX</a:t>
            </a:r>
            <a:endParaRPr lang="fr-FR"/>
          </a:p>
          <a:p>
            <a:pPr lvl="0">
              <a:spcBef>
                <a:spcPts val="1200"/>
              </a:spcBef>
            </a:pPr>
            <a:r>
              <a:rPr lang="fr-FR"/>
              <a:t>Performances</a:t>
            </a:r>
          </a:p>
          <a:p>
            <a:pPr lvl="1"/>
            <a:r>
              <a:rPr lang="en-US"/>
              <a:t>On large inputs, no difference for code running inside enclaves or outside enclaves</a:t>
            </a:r>
          </a:p>
          <a:p>
            <a:pPr lvl="1"/>
            <a:r>
              <a:rPr lang="en-US"/>
              <a:t>For short inputs, there is a significant overhead of invoking enclave calls</a:t>
            </a:r>
          </a:p>
          <a:p>
            <a:pPr lvl="1"/>
            <a:r>
              <a:rPr lang="en-US"/>
              <a:t>See </a:t>
            </a:r>
            <a:r>
              <a:rPr lang="en-US">
                <a:hlinkClick r:id="rId4"/>
              </a:rPr>
              <a:t>Impressions of Intel® SGX performance</a:t>
            </a:r>
            <a:endParaRPr lang="en-US"/>
          </a:p>
          <a:p>
            <a:pPr lvl="1"/>
            <a:endParaRPr lang="en-US"/>
          </a:p>
          <a:p>
            <a:pPr lvl="1">
              <a:spcBef>
                <a:spcPts val="1200"/>
              </a:spcBef>
            </a:pPr>
            <a:r>
              <a:rPr lang="en-US"/>
              <a:t>Implementation must take in account these limitations</a:t>
            </a:r>
          </a:p>
        </p:txBody>
      </p:sp>
      <p:sp>
        <p:nvSpPr>
          <p:cNvPr id="6" name="TextBox 5">
            <a:extLst>
              <a:ext uri="{FF2B5EF4-FFF2-40B4-BE49-F238E27FC236}">
                <a16:creationId xmlns:a16="http://schemas.microsoft.com/office/drawing/2014/main" id="{D03C8F07-30E6-4BBA-A511-514B95515B75}"/>
              </a:ext>
            </a:extLst>
          </p:cNvPr>
          <p:cNvSpPr txBox="1"/>
          <p:nvPr/>
        </p:nvSpPr>
        <p:spPr>
          <a:xfrm>
            <a:off x="198437" y="6397417"/>
            <a:ext cx="6490110"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 As per </a:t>
            </a:r>
            <a:r>
              <a:rPr lang="fr-FR" sz="1400" b="0" i="0">
                <a:solidFill>
                  <a:srgbClr val="171717"/>
                </a:solidFill>
                <a:effectLst/>
                <a:latin typeface="Segoe UI" panose="020B0502040204020203" pitchFamily="34" charset="0"/>
                <a:hlinkClick r:id="rId5"/>
              </a:rPr>
              <a:t>Intel XEON E-2288G</a:t>
            </a:r>
            <a:r>
              <a:rPr lang="fr-FR" sz="1400" b="0" i="0">
                <a:solidFill>
                  <a:srgbClr val="171717"/>
                </a:solidFill>
                <a:effectLst/>
                <a:latin typeface="Segoe UI" panose="020B0502040204020203" pitchFamily="34" charset="0"/>
              </a:rPr>
              <a:t> processor (Coffee Lake), </a:t>
            </a:r>
            <a:r>
              <a:rPr lang="fr-FR" sz="1400" b="0" i="0" err="1">
                <a:solidFill>
                  <a:srgbClr val="171717"/>
                </a:solidFill>
                <a:effectLst/>
                <a:latin typeface="Segoe UI" panose="020B0502040204020203" pitchFamily="34" charset="0"/>
              </a:rPr>
              <a:t>see</a:t>
            </a:r>
            <a:r>
              <a:rPr lang="en-US" sz="1400">
                <a:gradFill>
                  <a:gsLst>
                    <a:gs pos="2917">
                      <a:schemeClr val="tx1"/>
                    </a:gs>
                    <a:gs pos="30000">
                      <a:schemeClr val="tx1"/>
                    </a:gs>
                  </a:gsLst>
                  <a:lin ang="5400000" scaled="0"/>
                </a:gradFill>
              </a:rPr>
              <a:t> </a:t>
            </a:r>
            <a:r>
              <a:rPr lang="en-US" sz="1400">
                <a:gradFill>
                  <a:gsLst>
                    <a:gs pos="2917">
                      <a:schemeClr val="tx1"/>
                    </a:gs>
                    <a:gs pos="30000">
                      <a:schemeClr val="tx1"/>
                    </a:gs>
                  </a:gsLst>
                  <a:lin ang="5400000" scaled="0"/>
                </a:gradFill>
                <a:hlinkClick r:id="rId6"/>
              </a:rPr>
              <a:t>DCsv2_series</a:t>
            </a:r>
            <a:r>
              <a:rPr lang="en-US" sz="1400">
                <a:gradFill>
                  <a:gsLst>
                    <a:gs pos="2917">
                      <a:schemeClr val="tx1"/>
                    </a:gs>
                    <a:gs pos="30000">
                      <a:schemeClr val="tx1"/>
                    </a:gs>
                  </a:gsLst>
                  <a:lin ang="5400000" scaled="0"/>
                </a:gradFill>
              </a:rPr>
              <a:t> of VM</a:t>
            </a:r>
          </a:p>
        </p:txBody>
      </p:sp>
    </p:spTree>
    <p:extLst>
      <p:ext uri="{BB962C8B-B14F-4D97-AF65-F5344CB8AC3E}">
        <p14:creationId xmlns:p14="http://schemas.microsoft.com/office/powerpoint/2010/main" val="55800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Available tooling for the enclaves</a:t>
            </a:r>
          </a:p>
        </p:txBody>
      </p:sp>
      <p:sp>
        <p:nvSpPr>
          <p:cNvPr id="3" name="Espace réservé du texte 2"/>
          <p:cNvSpPr>
            <a:spLocks noGrp="1"/>
          </p:cNvSpPr>
          <p:nvPr>
            <p:ph type="body" sz="quarter" idx="10"/>
          </p:nvPr>
        </p:nvSpPr>
        <p:spPr>
          <a:xfrm>
            <a:off x="274638" y="1212850"/>
            <a:ext cx="8762999" cy="5256212"/>
          </a:xfrm>
        </p:spPr>
        <p:txBody>
          <a:bodyPr>
            <a:normAutofit/>
          </a:bodyPr>
          <a:lstStyle/>
          <a:p>
            <a:pPr lvl="0"/>
            <a:r>
              <a:rPr lang="en-US"/>
              <a:t>Software Development Kit (SDK) for C/C++ developers available from the Confidential Computing Consortium as contributing projects</a:t>
            </a:r>
          </a:p>
          <a:p>
            <a:pPr lvl="0">
              <a:spcBef>
                <a:spcPts val="1200"/>
              </a:spcBef>
            </a:pPr>
            <a:r>
              <a:rPr lang="fr-FR" sz="1800">
                <a:solidFill>
                  <a:schemeClr val="tx1"/>
                </a:solidFill>
              </a:rPr>
              <a:t>Intel SGX SDK</a:t>
            </a:r>
          </a:p>
          <a:p>
            <a:r>
              <a:rPr lang="fr-FR" sz="1600">
                <a:solidFill>
                  <a:srgbClr val="0366D6"/>
                </a:solidFill>
                <a:latin typeface="Segoe UI" panose="020B0502040204020203" pitchFamily="34" charset="0"/>
                <a:cs typeface="Segoe UI" panose="020B0502040204020203" pitchFamily="34" charset="0"/>
                <a:hlinkClick r:id="rId3"/>
              </a:rPr>
              <a:t>https://01.org/intel-softwareguard-extensions</a:t>
            </a:r>
            <a:r>
              <a:rPr lang="fr-FR" sz="1600">
                <a:solidFill>
                  <a:srgbClr val="0366D6"/>
                </a:solidFill>
                <a:latin typeface="Segoe UI" panose="020B0502040204020203" pitchFamily="34" charset="0"/>
                <a:cs typeface="Segoe UI" panose="020B0502040204020203" pitchFamily="34" charset="0"/>
              </a:rPr>
              <a:t> </a:t>
            </a:r>
          </a:p>
          <a:p>
            <a:pPr lvl="1"/>
            <a:r>
              <a:rPr lang="en-US">
                <a:latin typeface="Segoe UI" panose="020B0502040204020203" pitchFamily="34" charset="0"/>
                <a:cs typeface="Segoe UI" panose="020B0502040204020203" pitchFamily="34" charset="0"/>
              </a:rPr>
              <a:t>Intel SGX Activation App</a:t>
            </a:r>
          </a:p>
          <a:p>
            <a:pPr lvl="1"/>
            <a:r>
              <a:rPr lang="en-US">
                <a:latin typeface="Segoe UI" panose="020B0502040204020203" pitchFamily="34" charset="0"/>
                <a:cs typeface="Segoe UI" panose="020B0502040204020203" pitchFamily="34" charset="0"/>
              </a:rPr>
              <a:t>Integration w/ Visual Studio 2015/2017</a:t>
            </a:r>
            <a:endParaRPr lang="fr-FR"/>
          </a:p>
          <a:p>
            <a:pPr lvl="0">
              <a:spcBef>
                <a:spcPts val="1200"/>
              </a:spcBef>
            </a:pPr>
            <a:r>
              <a:rPr lang="fr-FR" sz="1800">
                <a:solidFill>
                  <a:schemeClr val="tx1"/>
                </a:solidFill>
              </a:rPr>
              <a:t>Open Enclave SDK</a:t>
            </a:r>
          </a:p>
          <a:p>
            <a:pPr lvl="0"/>
            <a:r>
              <a:rPr lang="fr-FR" sz="1600" b="0" i="0" u="none" strike="noStrike">
                <a:solidFill>
                  <a:srgbClr val="0366D6"/>
                </a:solidFill>
                <a:effectLst/>
                <a:latin typeface="Segoe UI" panose="020B0502040204020203" pitchFamily="34" charset="0"/>
                <a:cs typeface="Segoe UI" panose="020B0502040204020203" pitchFamily="34" charset="0"/>
                <a:hlinkClick r:id="rId4"/>
              </a:rPr>
              <a:t>https://openenclave.io/sdk/</a:t>
            </a:r>
            <a:endParaRPr lang="fr-FR" sz="1600" b="0" i="0" u="none" strike="noStrike">
              <a:solidFill>
                <a:srgbClr val="0366D6"/>
              </a:solidFill>
              <a:effectLst/>
              <a:latin typeface="Segoe UI" panose="020B0502040204020203" pitchFamily="34" charset="0"/>
              <a:cs typeface="Segoe UI" panose="020B0502040204020203" pitchFamily="34" charset="0"/>
            </a:endParaRPr>
          </a:p>
          <a:p>
            <a:r>
              <a:rPr lang="fr-FR" sz="1600">
                <a:solidFill>
                  <a:srgbClr val="0366D6"/>
                </a:solidFill>
                <a:latin typeface="Segoe UI" panose="020B0502040204020203" pitchFamily="34" charset="0"/>
                <a:cs typeface="Segoe UI" panose="020B0502040204020203" pitchFamily="34" charset="0"/>
                <a:hlinkClick r:id="rId5"/>
              </a:rPr>
              <a:t>https://github.com/openenclave/openenclave</a:t>
            </a:r>
            <a:r>
              <a:rPr lang="fr-FR" sz="1600">
                <a:solidFill>
                  <a:srgbClr val="0366D6"/>
                </a:solidFill>
                <a:latin typeface="Segoe UI" panose="020B0502040204020203" pitchFamily="34" charset="0"/>
                <a:cs typeface="Segoe UI" panose="020B0502040204020203" pitchFamily="34" charset="0"/>
              </a:rPr>
              <a:t>  </a:t>
            </a:r>
          </a:p>
          <a:p>
            <a:pPr marL="514350" lvl="2" indent="-285750">
              <a:buFont typeface="Arial" panose="020B0604020202020204" pitchFamily="34" charset="0"/>
              <a:buChar char="•"/>
              <a:defRPr/>
            </a:pPr>
            <a:endParaRPr lang="fr-FR"/>
          </a:p>
        </p:txBody>
      </p:sp>
      <p:pic>
        <p:nvPicPr>
          <p:cNvPr id="5" name="Picture 4">
            <a:extLst>
              <a:ext uri="{FF2B5EF4-FFF2-40B4-BE49-F238E27FC236}">
                <a16:creationId xmlns:a16="http://schemas.microsoft.com/office/drawing/2014/main" id="{7F5504CE-8921-4E83-BB39-1D6517386C5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494837" y="4942228"/>
            <a:ext cx="2280060" cy="1143000"/>
          </a:xfrm>
          <a:prstGeom prst="rect">
            <a:avLst/>
          </a:prstGeom>
        </p:spPr>
      </p:pic>
      <p:pic>
        <p:nvPicPr>
          <p:cNvPr id="7" name="Picture 6">
            <a:extLst>
              <a:ext uri="{FF2B5EF4-FFF2-40B4-BE49-F238E27FC236}">
                <a16:creationId xmlns:a16="http://schemas.microsoft.com/office/drawing/2014/main" id="{988FDDE9-5EB4-4F4B-B6AC-3C64E9DC1E67}"/>
              </a:ext>
            </a:extLst>
          </p:cNvPr>
          <p:cNvPicPr>
            <a:picLocks noChangeAspect="1"/>
          </p:cNvPicPr>
          <p:nvPr/>
        </p:nvPicPr>
        <p:blipFill>
          <a:blip r:embed="rId7"/>
          <a:stretch>
            <a:fillRect/>
          </a:stretch>
        </p:blipFill>
        <p:spPr>
          <a:xfrm>
            <a:off x="-1" y="6293192"/>
            <a:ext cx="12436475" cy="701334"/>
          </a:xfrm>
          <a:prstGeom prst="rect">
            <a:avLst/>
          </a:prstGeom>
        </p:spPr>
      </p:pic>
      <p:pic>
        <p:nvPicPr>
          <p:cNvPr id="11" name="Picture 2" descr="See the source image">
            <a:extLst>
              <a:ext uri="{FF2B5EF4-FFF2-40B4-BE49-F238E27FC236}">
                <a16:creationId xmlns:a16="http://schemas.microsoft.com/office/drawing/2014/main" id="{3C81395B-75F8-492A-855A-D94FD97DF3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6837" y="101670"/>
            <a:ext cx="1765302" cy="65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5631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My (very) first SGX program </a:t>
            </a:r>
          </a:p>
          <a:p>
            <a:pPr marL="0" indent="0">
              <a:buNone/>
            </a:pPr>
            <a:r>
              <a:rPr lang="en-US" sz="2000">
                <a:solidFill>
                  <a:schemeClr val="tx1"/>
                </a:solidFill>
                <a:latin typeface="+mn-lt"/>
              </a:rPr>
              <a:t>with the Intel SDK in Visual Studio 2017</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7807255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9" y="1303458"/>
            <a:ext cx="5486399" cy="2954655"/>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Intel Software Guard Extensions Developer Guide</a:t>
            </a:r>
          </a:p>
          <a:p>
            <a:pPr lvl="2">
              <a:lnSpc>
                <a:spcPct val="100000"/>
              </a:lnSpc>
              <a:spcBef>
                <a:spcPts val="0"/>
              </a:spcBef>
            </a:pPr>
            <a:r>
              <a:rPr lang="fr-FR">
                <a:hlinkClick r:id="rId4"/>
              </a:rPr>
              <a:t>https://download.01.org/intel-sgx/linux-1.5/docs/Intel_SGX_Developer_Guide.pdf</a:t>
            </a:r>
            <a:endParaRPr lang="en-US"/>
          </a:p>
          <a:p>
            <a:pPr lvl="1">
              <a:lnSpc>
                <a:spcPct val="100000"/>
              </a:lnSpc>
              <a:spcBef>
                <a:spcPts val="1200"/>
              </a:spcBef>
            </a:pPr>
            <a:r>
              <a:rPr lang="en-US" sz="2400" b="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Microsoft:</a:t>
            </a:r>
          </a:p>
          <a:p>
            <a:pPr lvl="2">
              <a:lnSpc>
                <a:spcPct val="100000"/>
              </a:lnSpc>
              <a:spcBef>
                <a:spcPts val="600"/>
              </a:spcBef>
            </a:pPr>
            <a:r>
              <a:rPr lang="en-US"/>
              <a:t>Protect Your Data with Azure Confidential Computing</a:t>
            </a:r>
          </a:p>
          <a:p>
            <a:pPr lvl="2">
              <a:lnSpc>
                <a:spcPct val="100000"/>
              </a:lnSpc>
              <a:spcBef>
                <a:spcPts val="0"/>
              </a:spcBef>
            </a:pPr>
            <a:r>
              <a:rPr lang="fr-FR">
                <a:hlinkClick r:id="rId5"/>
              </a:rPr>
              <a:t>https://docs.microsoft.com/en-us/archive/msdn-magazine/2019/february/azure-protect-your-data-with-azure-confidential-computing</a:t>
            </a:r>
            <a:endParaRPr lang="fr-FR"/>
          </a:p>
        </p:txBody>
      </p:sp>
      <p:sp>
        <p:nvSpPr>
          <p:cNvPr id="4" name="Text Placeholder 3">
            <a:extLst>
              <a:ext uri="{FF2B5EF4-FFF2-40B4-BE49-F238E27FC236}">
                <a16:creationId xmlns:a16="http://schemas.microsoft.com/office/drawing/2014/main" id="{96293930-AEB4-4FE9-B282-852C4E3CA29F}"/>
              </a:ext>
            </a:extLst>
          </p:cNvPr>
          <p:cNvSpPr>
            <a:spLocks noGrp="1"/>
          </p:cNvSpPr>
          <p:nvPr>
            <p:ph type="body" sz="quarter" idx="11"/>
          </p:nvPr>
        </p:nvSpPr>
        <p:spPr>
          <a:xfrm>
            <a:off x="6675439" y="1303458"/>
            <a:ext cx="5486399" cy="5410712"/>
          </a:xfrm>
        </p:spPr>
        <p:txBody>
          <a:bodyPr/>
          <a:lstStyle/>
          <a:p>
            <a:pPr>
              <a:spcBef>
                <a:spcPts val="1200"/>
              </a:spcBef>
            </a:pPr>
            <a:r>
              <a:rPr lang="en-US"/>
              <a:t>Blog posts and papers of interest</a:t>
            </a:r>
          </a:p>
          <a:p>
            <a:pPr lvl="2">
              <a:lnSpc>
                <a:spcPct val="100000"/>
              </a:lnSpc>
              <a:spcBef>
                <a:spcPts val="600"/>
              </a:spcBef>
            </a:pPr>
            <a:r>
              <a:rPr lang="en-US"/>
              <a:t>Impressions of Intel® SGX performance</a:t>
            </a:r>
          </a:p>
          <a:p>
            <a:pPr lvl="2">
              <a:lnSpc>
                <a:spcPct val="100000"/>
              </a:lnSpc>
              <a:spcBef>
                <a:spcPts val="0"/>
              </a:spcBef>
            </a:pPr>
            <a:r>
              <a:rPr lang="fr-FR">
                <a:hlinkClick r:id="rId6"/>
              </a:rPr>
              <a:t>https://medium.com/@danny_harnik/impressions-of-intel-sgx-performance-22442093595a</a:t>
            </a:r>
            <a:endParaRPr lang="en-US"/>
          </a:p>
          <a:p>
            <a:pPr lvl="2">
              <a:lnSpc>
                <a:spcPct val="100000"/>
              </a:lnSpc>
              <a:spcBef>
                <a:spcPts val="600"/>
              </a:spcBef>
            </a:pPr>
            <a:r>
              <a:rPr lang="en-US"/>
              <a:t>Performance principles for trusted computing with intel SGX </a:t>
            </a:r>
          </a:p>
          <a:p>
            <a:pPr lvl="2">
              <a:lnSpc>
                <a:spcPct val="100000"/>
              </a:lnSpc>
              <a:spcBef>
                <a:spcPts val="0"/>
              </a:spcBef>
            </a:pPr>
            <a:r>
              <a:rPr lang="fr-FR">
                <a:hlinkClick r:id="rId7"/>
              </a:rPr>
              <a:t>https://munin.uit.no/handle/10037/14666</a:t>
            </a:r>
            <a:endParaRPr lang="fr-FR"/>
          </a:p>
          <a:p>
            <a:pPr lvl="2">
              <a:lnSpc>
                <a:spcPct val="100000"/>
              </a:lnSpc>
              <a:spcBef>
                <a:spcPts val="600"/>
              </a:spcBef>
            </a:pPr>
            <a:r>
              <a:rPr lang="en-US"/>
              <a:t>Performance of Trusted Computing in Cloud Infrastructures with Intel SGX</a:t>
            </a:r>
            <a:endParaRPr lang="fr-FR"/>
          </a:p>
          <a:p>
            <a:pPr lvl="2">
              <a:lnSpc>
                <a:spcPct val="100000"/>
              </a:lnSpc>
              <a:spcBef>
                <a:spcPts val="0"/>
              </a:spcBef>
            </a:pPr>
            <a:r>
              <a:rPr lang="fr-FR">
                <a:hlinkClick r:id="rId8"/>
              </a:rPr>
              <a:t>https://www.scitepress.org/Papers/2017/63737/63737.pdf</a:t>
            </a:r>
            <a:endParaRPr lang="fr-FR"/>
          </a:p>
          <a:p>
            <a:pPr lvl="2">
              <a:lnSpc>
                <a:spcPct val="100000"/>
              </a:lnSpc>
              <a:spcBef>
                <a:spcPts val="600"/>
              </a:spcBef>
            </a:pPr>
            <a:r>
              <a:rPr lang="en-US"/>
              <a:t>Everything You Should Know About Intel SGX Performance on Virtualized Systems</a:t>
            </a:r>
            <a:endParaRPr lang="fr-FR"/>
          </a:p>
          <a:p>
            <a:pPr lvl="2">
              <a:lnSpc>
                <a:spcPct val="100000"/>
              </a:lnSpc>
              <a:spcBef>
                <a:spcPts val="0"/>
              </a:spcBef>
            </a:pPr>
            <a:r>
              <a:rPr lang="fr-FR">
                <a:hlinkClick r:id="rId9"/>
              </a:rPr>
              <a:t>https://dl.acm.org/doi/10.1145/3322205.3311076</a:t>
            </a:r>
            <a:endParaRPr lang="fr-FR"/>
          </a:p>
          <a:p>
            <a:pPr lvl="2">
              <a:lnSpc>
                <a:spcPct val="100000"/>
              </a:lnSpc>
              <a:spcBef>
                <a:spcPts val="600"/>
              </a:spcBef>
            </a:pPr>
            <a:r>
              <a:rPr lang="en-US"/>
              <a:t>Regaining Lost Cycles with </a:t>
            </a:r>
            <a:r>
              <a:rPr lang="en-US" err="1"/>
              <a:t>HotCalls</a:t>
            </a:r>
            <a:r>
              <a:rPr lang="en-US"/>
              <a:t>: A Fast Interface for SGX Secure Enclaves</a:t>
            </a:r>
            <a:endParaRPr lang="fr-FR"/>
          </a:p>
          <a:p>
            <a:pPr lvl="2">
              <a:lnSpc>
                <a:spcPct val="100000"/>
              </a:lnSpc>
              <a:spcBef>
                <a:spcPts val="0"/>
              </a:spcBef>
            </a:pPr>
            <a:r>
              <a:rPr lang="fr-FR">
                <a:hlinkClick r:id="rId10"/>
              </a:rPr>
              <a:t>http://www.ofirweisse.com/ISCA17_Ofir_Weisse.pdf</a:t>
            </a:r>
            <a:endParaRPr lang="fr-FR"/>
          </a:p>
          <a:p>
            <a:pPr lvl="2">
              <a:lnSpc>
                <a:spcPct val="100000"/>
              </a:lnSpc>
              <a:spcBef>
                <a:spcPts val="600"/>
              </a:spcBef>
            </a:pPr>
            <a:r>
              <a:rPr lang="pt-BR"/>
              <a:t>Eleos: ExitLess OS Services for SGX Enclaves</a:t>
            </a:r>
            <a:endParaRPr lang="fr-FR"/>
          </a:p>
          <a:p>
            <a:pPr lvl="2">
              <a:lnSpc>
                <a:spcPct val="100000"/>
              </a:lnSpc>
              <a:spcBef>
                <a:spcPts val="0"/>
              </a:spcBef>
            </a:pPr>
            <a:r>
              <a:rPr lang="fr-FR">
                <a:hlinkClick r:id="rId11"/>
              </a:rPr>
              <a:t>https://dl.acm.org/doi/pdf/10.1145/3064176.3064219</a:t>
            </a:r>
            <a:endParaRPr lang="en-US"/>
          </a:p>
        </p:txBody>
      </p:sp>
    </p:spTree>
    <p:extLst>
      <p:ext uri="{BB962C8B-B14F-4D97-AF65-F5344CB8AC3E}">
        <p14:creationId xmlns:p14="http://schemas.microsoft.com/office/powerpoint/2010/main" val="149010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an enclave</a:t>
            </a:r>
            <a:br>
              <a:rPr lang="en-US" spc="-102">
                <a:solidFill>
                  <a:schemeClr val="tx1">
                    <a:lumMod val="50000"/>
                  </a:schemeClr>
                </a:solidFill>
              </a:rPr>
            </a:br>
            <a:endParaRPr lang="en-US" spc="-102">
              <a:solidFill>
                <a:schemeClr val="tx1">
                  <a:lumMod val="50000"/>
                </a:schemeClr>
              </a:solidFill>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Provisioning secrets to an enclave</a:t>
            </a:r>
            <a:endParaRPr lang="en-US"/>
          </a:p>
        </p:txBody>
      </p:sp>
      <p:sp>
        <p:nvSpPr>
          <p:cNvPr id="3" name="Espace réservé du texte 2"/>
          <p:cNvSpPr>
            <a:spLocks noGrp="1"/>
          </p:cNvSpPr>
          <p:nvPr>
            <p:ph type="body" sz="quarter" idx="10"/>
          </p:nvPr>
        </p:nvSpPr>
        <p:spPr>
          <a:xfrm>
            <a:off x="274638" y="1212850"/>
            <a:ext cx="11887200" cy="4722812"/>
          </a:xfrm>
        </p:spPr>
        <p:txBody>
          <a:bodyPr>
            <a:normAutofit/>
          </a:bodyPr>
          <a:lstStyle/>
          <a:p>
            <a:pPr lvl="0"/>
            <a:r>
              <a:rPr lang="en-US"/>
              <a:t>An enclave is in the clear before instantiation</a:t>
            </a:r>
          </a:p>
          <a:p>
            <a:pPr lvl="1"/>
            <a:r>
              <a:rPr lang="en-US"/>
              <a:t>Sections of code and data could be encrypted, but their decryption key can’t be pre-installed</a:t>
            </a:r>
          </a:p>
          <a:p>
            <a:pPr lvl="0">
              <a:spcBef>
                <a:spcPts val="1200"/>
              </a:spcBef>
            </a:pPr>
            <a:r>
              <a:rPr lang="en-US"/>
              <a:t>Secrets come from outside the enclave</a:t>
            </a:r>
          </a:p>
          <a:p>
            <a:pPr lvl="1"/>
            <a:r>
              <a:rPr lang="en-US"/>
              <a:t>Keys, passwords, and your (most) sensitive data</a:t>
            </a:r>
          </a:p>
          <a:p>
            <a:pPr lvl="0">
              <a:spcBef>
                <a:spcPts val="1200"/>
              </a:spcBef>
            </a:pPr>
            <a:r>
              <a:rPr lang="en-US"/>
              <a:t>The enclave must be able to convince a relying party that it’s trustworthy and can be provisioned with the secrets </a:t>
            </a:r>
          </a:p>
          <a:p>
            <a:pPr lvl="0">
              <a:spcBef>
                <a:spcPts val="1200"/>
              </a:spcBef>
            </a:pPr>
            <a:r>
              <a:rPr lang="en-US"/>
              <a:t>Subsequent runs should be able to use the secrets that have already been provisioned</a:t>
            </a:r>
          </a:p>
        </p:txBody>
      </p:sp>
      <p:sp>
        <p:nvSpPr>
          <p:cNvPr id="5" name="Rectangle 4">
            <a:extLst>
              <a:ext uri="{FF2B5EF4-FFF2-40B4-BE49-F238E27FC236}">
                <a16:creationId xmlns:a16="http://schemas.microsoft.com/office/drawing/2014/main" id="{8722E2DF-6841-4C12-93EB-4D768E6621D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016922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E2439C4-0D68-4BCF-A4D2-0A3CEAA8CCAA}"/>
              </a:ext>
            </a:extLst>
          </p:cNvPr>
          <p:cNvSpPr txBox="1">
            <a:spLocks/>
          </p:cNvSpPr>
          <p:nvPr/>
        </p:nvSpPr>
        <p:spPr>
          <a:xfrm>
            <a:off x="6617811" y="632779"/>
            <a:ext cx="5342414"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fr-FR"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and Intel</a:t>
            </a:r>
          </a:p>
        </p:txBody>
      </p:sp>
      <p:sp>
        <p:nvSpPr>
          <p:cNvPr id="10" name="Rectangle 9">
            <a:extLst>
              <a:ext uri="{FF2B5EF4-FFF2-40B4-BE49-F238E27FC236}">
                <a16:creationId xmlns:a16="http://schemas.microsoft.com/office/drawing/2014/main" id="{93E107C1-A64A-4698-9E3A-BE9F8FE2DE69}"/>
              </a:ext>
            </a:extLst>
          </p:cNvPr>
          <p:cNvSpPr/>
          <p:nvPr/>
        </p:nvSpPr>
        <p:spPr bwMode="auto">
          <a:xfrm>
            <a:off x="6118224" y="1347538"/>
            <a:ext cx="5891213" cy="4626226"/>
          </a:xfrm>
          <a:prstGeom prst="rect">
            <a:avLst/>
          </a:prstGeom>
          <a:solidFill>
            <a:srgbClr val="EBEBEB"/>
          </a:solidFill>
          <a:ln w="10795" cap="flat" cmpd="sng" algn="ctr">
            <a:noFill/>
            <a:prstDash val="solid"/>
            <a:headEnd type="none" w="med" len="med"/>
            <a:tailEnd type="none" w="med" len="med"/>
          </a:ln>
          <a:effectLst/>
        </p:spPr>
        <p:txBody>
          <a:bodyPr vert="horz" wrap="square" lIns="0" tIns="0" rIns="0" bIns="457200" numCol="1" rtlCol="0" anchor="b" anchorCtr="0" compatLnSpc="1">
            <a:prstTxWarp prst="textNoShape">
              <a:avLst/>
            </a:prstTxWarp>
          </a:bodyPr>
          <a:lstStyle/>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r>
              <a:rPr kumimoji="0" lang="en-US" sz="1600" b="1" i="0" u="none" strike="noStrike" kern="0" cap="none" spc="0" normalizeH="0" baseline="0" noProof="0">
                <a:ln>
                  <a:noFill/>
                </a:ln>
                <a:solidFill>
                  <a:srgbClr val="0078D3"/>
                </a:solidFill>
                <a:effectLst/>
                <a:uLnTx/>
                <a:uFillTx/>
                <a:latin typeface="Segoe UI Semibold"/>
                <a:ea typeface="+mn-ea"/>
                <a:cs typeface="+mn-cs"/>
              </a:rPr>
              <a:t>Infrastructure</a:t>
            </a:r>
            <a:br>
              <a:rPr kumimoji="0" lang="en-US" sz="1600" b="1" i="0" u="none" strike="noStrike" kern="0" cap="none" spc="0" normalizeH="0" baseline="0" noProof="0">
                <a:ln>
                  <a:noFill/>
                </a:ln>
                <a:solidFill>
                  <a:srgbClr val="0078D3"/>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Azure DCsv2-Series virtual machines</a:t>
            </a:r>
          </a:p>
        </p:txBody>
      </p:sp>
      <p:pic>
        <p:nvPicPr>
          <p:cNvPr id="11" name="Picture 10" descr="A person sitting at a desk in front of a computer&#10;&#10;Description automatically generated">
            <a:extLst>
              <a:ext uri="{FF2B5EF4-FFF2-40B4-BE49-F238E27FC236}">
                <a16:creationId xmlns:a16="http://schemas.microsoft.com/office/drawing/2014/main" id="{BE651DA6-E54E-4CD6-9141-52B27ADE342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8163" r="33523"/>
          <a:stretch/>
        </p:blipFill>
        <p:spPr>
          <a:xfrm>
            <a:off x="0" y="0"/>
            <a:ext cx="6118226" cy="6994525"/>
          </a:xfrm>
          <a:prstGeom prst="rect">
            <a:avLst/>
          </a:prstGeom>
          <a:solidFill>
            <a:srgbClr val="FFFFFF"/>
          </a:solidFill>
          <a:ln>
            <a:noFill/>
            <a:headEnd type="none" w="med" len="med"/>
            <a:tailEnd type="none" w="med" len="med"/>
          </a:ln>
          <a:effectLst>
            <a:outerShdw blurRad="190500" dist="50800" dir="2700000" algn="ctr" rotWithShape="0">
              <a:srgbClr val="000000">
                <a:alpha val="25000"/>
              </a:srgbClr>
            </a:outerShdw>
          </a:effectLst>
        </p:spPr>
      </p:pic>
      <p:sp>
        <p:nvSpPr>
          <p:cNvPr id="12" name="Rectangle 11">
            <a:extLst>
              <a:ext uri="{FF2B5EF4-FFF2-40B4-BE49-F238E27FC236}">
                <a16:creationId xmlns:a16="http://schemas.microsoft.com/office/drawing/2014/main" id="{2BB74FBC-D175-4D7B-A71E-B512729C4E6F}"/>
              </a:ext>
            </a:extLst>
          </p:cNvPr>
          <p:cNvSpPr/>
          <p:nvPr/>
        </p:nvSpPr>
        <p:spPr bwMode="auto">
          <a:xfrm>
            <a:off x="6617811" y="1903741"/>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Intel Software Guard Extensions (Intel SGX)</a:t>
            </a:r>
          </a:p>
        </p:txBody>
      </p:sp>
      <p:sp>
        <p:nvSpPr>
          <p:cNvPr id="13" name="Rectangle 12">
            <a:extLst>
              <a:ext uri="{FF2B5EF4-FFF2-40B4-BE49-F238E27FC236}">
                <a16:creationId xmlns:a16="http://schemas.microsoft.com/office/drawing/2014/main" id="{B06A276E-9EFF-4592-A86A-A66AC8512119}"/>
              </a:ext>
            </a:extLst>
          </p:cNvPr>
          <p:cNvSpPr/>
          <p:nvPr/>
        </p:nvSpPr>
        <p:spPr bwMode="auto">
          <a:xfrm>
            <a:off x="6617811" y="2855820"/>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Now 2x compute and enclave size</a:t>
            </a:r>
          </a:p>
        </p:txBody>
      </p:sp>
      <p:sp>
        <p:nvSpPr>
          <p:cNvPr id="14" name="Rectangle 13">
            <a:extLst>
              <a:ext uri="{FF2B5EF4-FFF2-40B4-BE49-F238E27FC236}">
                <a16:creationId xmlns:a16="http://schemas.microsoft.com/office/drawing/2014/main" id="{3287AFD6-5363-47C1-917B-8D724ADCA4F7}"/>
              </a:ext>
            </a:extLst>
          </p:cNvPr>
          <p:cNvSpPr/>
          <p:nvPr/>
        </p:nvSpPr>
        <p:spPr bwMode="auto">
          <a:xfrm>
            <a:off x="6617811" y="3807899"/>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Available in Azure today and expanding</a:t>
            </a:r>
          </a:p>
        </p:txBody>
      </p:sp>
    </p:spTree>
    <p:extLst>
      <p:ext uri="{BB962C8B-B14F-4D97-AF65-F5344CB8AC3E}">
        <p14:creationId xmlns:p14="http://schemas.microsoft.com/office/powerpoint/2010/main" val="3185918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500"/>
                                  </p:stCondLst>
                                  <p:childTnLst>
                                    <p:animMotion origin="layout" path="M -1.78708E-6 -1.87018E-6 L -1.78708E-6 0.05947 " pathEditMode="relative" rAng="0" ptsTypes="AA">
                                      <p:cBhvr>
                                        <p:cTn id="9" dur="750" spd="-100000" fill="hold"/>
                                        <p:tgtEl>
                                          <p:spTgt spid="12"/>
                                        </p:tgtEl>
                                        <p:attrNameLst>
                                          <p:attrName>ppt_x</p:attrName>
                                          <p:attrName>ppt_y</p:attrName>
                                        </p:attrNameLst>
                                      </p:cBhvr>
                                      <p:rCtr x="0" y="2973"/>
                                    </p:animMotion>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750"/>
                                  </p:stCondLst>
                                  <p:childTnLst>
                                    <p:animMotion origin="layout" path="M -1.78708E-6 1.90649E-7 L -1.78708E-6 0.05946 " pathEditMode="relative" rAng="0" ptsTypes="AA">
                                      <p:cBhvr>
                                        <p:cTn id="14" dur="750" spd="-100000" fill="hold"/>
                                        <p:tgtEl>
                                          <p:spTgt spid="13"/>
                                        </p:tgtEl>
                                        <p:attrNameLst>
                                          <p:attrName>ppt_x</p:attrName>
                                          <p:attrName>ppt_y</p:attrName>
                                        </p:attrNameLst>
                                      </p:cBhvr>
                                      <p:rCtr x="0" y="2973"/>
                                    </p:animMotion>
                                  </p:childTnLst>
                                </p:cTn>
                              </p:par>
                              <p:par>
                                <p:cTn id="15" presetID="10" presetClass="entr" presetSubtype="0" fill="hold" grpId="0"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0"/>
                                  </p:stCondLst>
                                  <p:childTnLst>
                                    <p:animMotion origin="layout" path="M -1.78708E-6 2.25148E-6 L -1.78708E-6 0.05946 " pathEditMode="relative" rAng="0" ptsTypes="AA">
                                      <p:cBhvr>
                                        <p:cTn id="19" dur="750" spd="-100000" fill="hold"/>
                                        <p:tgtEl>
                                          <p:spTgt spid="14"/>
                                        </p:tgtEl>
                                        <p:attrNameLst>
                                          <p:attrName>ppt_x</p:attrName>
                                          <p:attrName>ppt_y</p:attrName>
                                        </p:attrNameLst>
                                      </p:cBhvr>
                                      <p:rCtr x="0" y="2973"/>
                                    </p:animMotion>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63" presetClass="path" presetSubtype="0" accel="50000" decel="50000" fill="hold" grpId="1" nodeType="withEffect">
                                  <p:stCondLst>
                                    <p:cond delay="0"/>
                                  </p:stCondLst>
                                  <p:childTnLst>
                                    <p:animMotion origin="layout" path="M -0.02234 -0.00068 L -0.00358 -0.00068 " pathEditMode="relative" rAng="0" ptsTypes="AA">
                                      <p:cBhvr>
                                        <p:cTn id="25" dur="750" fill="hold"/>
                                        <p:tgtEl>
                                          <p:spTgt spid="10"/>
                                        </p:tgtEl>
                                        <p:attrNameLst>
                                          <p:attrName>ppt_x</p:attrName>
                                          <p:attrName>ppt_y</p:attrName>
                                        </p:attrNameLst>
                                      </p:cBhvr>
                                      <p:rCtr x="9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3" grpId="1" animBg="1"/>
      <p:bldP spid="14" grpId="0" animBg="1"/>
      <p:bldP spid="1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Trustworthiness</a:t>
            </a:r>
          </a:p>
        </p:txBody>
      </p:sp>
      <p:sp>
        <p:nvSpPr>
          <p:cNvPr id="3" name="Espace réservé du texte 2"/>
          <p:cNvSpPr>
            <a:spLocks noGrp="1"/>
          </p:cNvSpPr>
          <p:nvPr>
            <p:ph type="body" sz="quarter" idx="10"/>
          </p:nvPr>
        </p:nvSpPr>
        <p:spPr>
          <a:xfrm>
            <a:off x="274638" y="1212850"/>
            <a:ext cx="11887200" cy="2905411"/>
          </a:xfrm>
        </p:spPr>
        <p:txBody>
          <a:bodyPr/>
          <a:lstStyle/>
          <a:p>
            <a:pPr lvl="0"/>
            <a:r>
              <a:rPr lang="en-US"/>
              <a:t>Intel SGX supports enclave attestation to a relying party:</a:t>
            </a:r>
          </a:p>
          <a:p>
            <a:pPr marL="285750" lvl="1" indent="-285750">
              <a:buFont typeface="Arial" panose="020B0604020202020204" pitchFamily="34" charset="0"/>
              <a:buChar char="•"/>
            </a:pPr>
            <a:r>
              <a:rPr lang="en-US"/>
              <a:t>What software is running inside the enclave</a:t>
            </a:r>
          </a:p>
          <a:p>
            <a:pPr marL="285750" lvl="1" indent="-285750">
              <a:buFont typeface="Arial" panose="020B0604020202020204" pitchFamily="34" charset="0"/>
              <a:buChar char="•"/>
            </a:pPr>
            <a:r>
              <a:rPr lang="en-US"/>
              <a:t>Which execution environment the enclave is running at</a:t>
            </a:r>
          </a:p>
          <a:p>
            <a:pPr marL="285750" lvl="1" indent="-285750">
              <a:buFont typeface="Arial" panose="020B0604020202020204" pitchFamily="34" charset="0"/>
              <a:buChar char="•"/>
            </a:pPr>
            <a:r>
              <a:rPr lang="en-US"/>
              <a:t>Which Sealing Identity will be used by the enclave</a:t>
            </a:r>
          </a:p>
          <a:p>
            <a:pPr marL="285750" lvl="1" indent="-285750">
              <a:buFont typeface="Arial" panose="020B0604020202020204" pitchFamily="34" charset="0"/>
              <a:buChar char="•"/>
            </a:pPr>
            <a:r>
              <a:rPr lang="en-US"/>
              <a:t>What’s the CPU’s security level </a:t>
            </a:r>
            <a:endParaRPr lang="fr-FR"/>
          </a:p>
          <a:p>
            <a:pPr lvl="0">
              <a:spcBef>
                <a:spcPts val="1200"/>
              </a:spcBef>
            </a:pPr>
            <a:r>
              <a:rPr lang="en-US"/>
              <a:t>This </a:t>
            </a:r>
            <a:r>
              <a:rPr lang="en-US" dirty="0"/>
              <a:t>is </a:t>
            </a:r>
            <a:r>
              <a:rPr lang="en-US"/>
              <a:t>accomplished via a combination of SGX instructions that supports local attestation and an Intel provided attestation enclave to support remote attestation</a:t>
            </a:r>
          </a:p>
          <a:p>
            <a:pPr lvl="0">
              <a:spcBef>
                <a:spcPts val="1200"/>
              </a:spcBef>
            </a:pPr>
            <a:r>
              <a:rPr lang="en-US"/>
              <a:t>Once provisioned a secret, an enclave can seal its data using SGX instructions</a:t>
            </a:r>
            <a:endParaRPr lang="fr-FR"/>
          </a:p>
        </p:txBody>
      </p:sp>
      <p:sp>
        <p:nvSpPr>
          <p:cNvPr id="7" name="Rectangle 6">
            <a:extLst>
              <a:ext uri="{FF2B5EF4-FFF2-40B4-BE49-F238E27FC236}">
                <a16:creationId xmlns:a16="http://schemas.microsoft.com/office/drawing/2014/main" id="{5AF21F91-606E-41FB-8DE7-F07A1A036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3755074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9E0D-16F2-43BD-8B48-6AF29B7E91B4}"/>
              </a:ext>
            </a:extLst>
          </p:cNvPr>
          <p:cNvSpPr>
            <a:spLocks noGrp="1"/>
          </p:cNvSpPr>
          <p:nvPr>
            <p:ph type="title"/>
          </p:nvPr>
        </p:nvSpPr>
        <p:spPr>
          <a:xfrm>
            <a:off x="274638" y="331192"/>
            <a:ext cx="11889564" cy="860424"/>
          </a:xfrm>
        </p:spPr>
        <p:txBody>
          <a:bodyPr/>
          <a:lstStyle/>
          <a:p>
            <a:r>
              <a:rPr lang="en-US"/>
              <a:t>SGX Key hierarchy</a:t>
            </a:r>
            <a:br>
              <a:rPr lang="en-US"/>
            </a:br>
            <a:endParaRPr lang="en-US"/>
          </a:p>
        </p:txBody>
      </p:sp>
      <p:sp>
        <p:nvSpPr>
          <p:cNvPr id="5" name="Text Placeholder 4">
            <a:extLst>
              <a:ext uri="{FF2B5EF4-FFF2-40B4-BE49-F238E27FC236}">
                <a16:creationId xmlns:a16="http://schemas.microsoft.com/office/drawing/2014/main" id="{71D8ED55-75A1-4864-99BF-621BE9C08AAB}"/>
              </a:ext>
            </a:extLst>
          </p:cNvPr>
          <p:cNvSpPr>
            <a:spLocks noGrp="1"/>
          </p:cNvSpPr>
          <p:nvPr>
            <p:ph type="body" sz="quarter" idx="10"/>
          </p:nvPr>
        </p:nvSpPr>
        <p:spPr>
          <a:xfrm>
            <a:off x="274638" y="1212850"/>
            <a:ext cx="6502710" cy="4118050"/>
          </a:xfrm>
        </p:spPr>
        <p:txBody>
          <a:bodyPr/>
          <a:lstStyle/>
          <a:p>
            <a:pPr>
              <a:spcBef>
                <a:spcPts val="1200"/>
              </a:spcBef>
            </a:pPr>
            <a:r>
              <a:rPr lang="en-US"/>
              <a:t>Platform unique keys are made available to enclave software via EGETKEY </a:t>
            </a:r>
          </a:p>
          <a:p>
            <a:pPr>
              <a:spcBef>
                <a:spcPts val="1200"/>
              </a:spcBef>
            </a:pPr>
            <a:r>
              <a:rPr lang="en-US"/>
              <a:t>SGX offers various keys for different types of operations (attestation vs data protection) </a:t>
            </a:r>
          </a:p>
          <a:p>
            <a:pPr>
              <a:spcBef>
                <a:spcPts val="1200"/>
              </a:spcBef>
            </a:pPr>
            <a:r>
              <a:rPr lang="en-US"/>
              <a:t>EGETKEY uses a key derivation algorithm to generate enclave specific keys </a:t>
            </a:r>
          </a:p>
          <a:p>
            <a:pPr>
              <a:spcBef>
                <a:spcPts val="1200"/>
              </a:spcBef>
            </a:pPr>
            <a:r>
              <a:rPr lang="en-US"/>
              <a:t>Inputs to this algorithm are: </a:t>
            </a:r>
          </a:p>
          <a:p>
            <a:pPr marL="285750" lvl="1" indent="-285750">
              <a:buFont typeface="Arial" panose="020B0604020202020204" pitchFamily="34" charset="0"/>
              <a:buChar char="•"/>
            </a:pPr>
            <a:r>
              <a:rPr lang="en-US"/>
              <a:t>Enclave’s identity, </a:t>
            </a:r>
          </a:p>
          <a:p>
            <a:pPr marL="285750" lvl="1" indent="-285750">
              <a:buFont typeface="Arial" panose="020B0604020202020204" pitchFamily="34" charset="0"/>
              <a:buChar char="•"/>
            </a:pPr>
            <a:r>
              <a:rPr lang="en-US"/>
              <a:t>OwnerEpoch, </a:t>
            </a:r>
          </a:p>
          <a:p>
            <a:pPr marL="285750" lvl="1" indent="-285750">
              <a:buFont typeface="Arial" panose="020B0604020202020204" pitchFamily="34" charset="0"/>
              <a:buChar char="•"/>
            </a:pPr>
            <a:r>
              <a:rPr lang="en-US"/>
              <a:t>Key type</a:t>
            </a:r>
          </a:p>
        </p:txBody>
      </p:sp>
      <p:sp>
        <p:nvSpPr>
          <p:cNvPr id="7" name="Rectangle 6">
            <a:extLst>
              <a:ext uri="{FF2B5EF4-FFF2-40B4-BE49-F238E27FC236}">
                <a16:creationId xmlns:a16="http://schemas.microsoft.com/office/drawing/2014/main" id="{E0473BA5-5D3F-488C-9516-FDB5093F16A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
        <p:nvSpPr>
          <p:cNvPr id="3" name="Rectangle 2">
            <a:extLst>
              <a:ext uri="{FF2B5EF4-FFF2-40B4-BE49-F238E27FC236}">
                <a16:creationId xmlns:a16="http://schemas.microsoft.com/office/drawing/2014/main" id="{B366784E-5BFC-4094-9D93-7C03BDFD1888}"/>
              </a:ext>
            </a:extLst>
          </p:cNvPr>
          <p:cNvSpPr/>
          <p:nvPr/>
        </p:nvSpPr>
        <p:spPr>
          <a:xfrm>
            <a:off x="7224774"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Seal Key</a:t>
            </a:r>
          </a:p>
        </p:txBody>
      </p:sp>
      <p:sp>
        <p:nvSpPr>
          <p:cNvPr id="4" name="Rectangle 3">
            <a:extLst>
              <a:ext uri="{FF2B5EF4-FFF2-40B4-BE49-F238E27FC236}">
                <a16:creationId xmlns:a16="http://schemas.microsoft.com/office/drawing/2014/main" id="{06152F85-B4CF-4DAB-9D5C-A85817477F9E}"/>
              </a:ext>
            </a:extLst>
          </p:cNvPr>
          <p:cNvSpPr/>
          <p:nvPr/>
        </p:nvSpPr>
        <p:spPr>
          <a:xfrm>
            <a:off x="8580437"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Provisioning Key</a:t>
            </a:r>
          </a:p>
        </p:txBody>
      </p:sp>
      <p:sp>
        <p:nvSpPr>
          <p:cNvPr id="15" name="Rectangle 14">
            <a:extLst>
              <a:ext uri="{FF2B5EF4-FFF2-40B4-BE49-F238E27FC236}">
                <a16:creationId xmlns:a16="http://schemas.microsoft.com/office/drawing/2014/main" id="{D8B97EDA-6271-4093-84FE-C5F672AAF898}"/>
              </a:ext>
            </a:extLst>
          </p:cNvPr>
          <p:cNvSpPr/>
          <p:nvPr/>
        </p:nvSpPr>
        <p:spPr>
          <a:xfrm>
            <a:off x="10374575" y="5140662"/>
            <a:ext cx="1457656" cy="452990"/>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1050" kern="0">
                <a:latin typeface="Segoe UI Semibold"/>
                <a:cs typeface="Segoe UI Light" panose="020B0502040204020203" pitchFamily="34" charset="0"/>
              </a:rPr>
              <a:t>Platform Identity</a:t>
            </a:r>
          </a:p>
        </p:txBody>
      </p:sp>
      <p:sp>
        <p:nvSpPr>
          <p:cNvPr id="17" name="Rectangle 16">
            <a:extLst>
              <a:ext uri="{FF2B5EF4-FFF2-40B4-BE49-F238E27FC236}">
                <a16:creationId xmlns:a16="http://schemas.microsoft.com/office/drawing/2014/main" id="{207AFD21-7876-4EF0-B347-8B8CD623B3E5}"/>
              </a:ext>
            </a:extLst>
          </p:cNvPr>
          <p:cNvSpPr/>
          <p:nvPr/>
        </p:nvSpPr>
        <p:spPr>
          <a:xfrm>
            <a:off x="7156419" y="4167256"/>
            <a:ext cx="971006"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Provision</a:t>
            </a:r>
          </a:p>
        </p:txBody>
      </p:sp>
      <p:sp>
        <p:nvSpPr>
          <p:cNvPr id="21" name="Flowchart: Terminator 20">
            <a:extLst>
              <a:ext uri="{FF2B5EF4-FFF2-40B4-BE49-F238E27FC236}">
                <a16:creationId xmlns:a16="http://schemas.microsoft.com/office/drawing/2014/main" id="{F2B16137-FE98-4DEA-9140-1795C1571D32}"/>
              </a:ext>
            </a:extLst>
          </p:cNvPr>
          <p:cNvSpPr/>
          <p:nvPr/>
        </p:nvSpPr>
        <p:spPr>
          <a:xfrm>
            <a:off x="8444312" y="2527149"/>
            <a:ext cx="1506689"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Key Recovery Transformations</a:t>
            </a:r>
          </a:p>
        </p:txBody>
      </p:sp>
      <p:cxnSp>
        <p:nvCxnSpPr>
          <p:cNvPr id="45" name="Connector: Elbow 44">
            <a:extLst>
              <a:ext uri="{FF2B5EF4-FFF2-40B4-BE49-F238E27FC236}">
                <a16:creationId xmlns:a16="http://schemas.microsoft.com/office/drawing/2014/main" id="{0EDA9615-201B-48CA-8986-314C97C64AE1}"/>
              </a:ext>
            </a:extLst>
          </p:cNvPr>
          <p:cNvCxnSpPr>
            <a:cxnSpLocks/>
            <a:stCxn id="3" idx="2"/>
            <a:endCxn id="71" idx="0"/>
          </p:cNvCxnSpPr>
          <p:nvPr/>
        </p:nvCxnSpPr>
        <p:spPr>
          <a:xfrm rot="16200000" flipH="1">
            <a:off x="7728738" y="2349822"/>
            <a:ext cx="1107162" cy="880653"/>
          </a:xfrm>
          <a:prstGeom prst="bentConnector3">
            <a:avLst>
              <a:gd name="adj1" fmla="val 8097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D3CB32F-B80E-4FB0-A94A-C46716E1C45B}"/>
              </a:ext>
            </a:extLst>
          </p:cNvPr>
          <p:cNvCxnSpPr>
            <a:cxnSpLocks/>
            <a:stCxn id="4" idx="2"/>
            <a:endCxn id="21" idx="0"/>
          </p:cNvCxnSpPr>
          <p:nvPr/>
        </p:nvCxnSpPr>
        <p:spPr>
          <a:xfrm rot="16200000" flipH="1">
            <a:off x="9052366" y="2381857"/>
            <a:ext cx="290581"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Flowchart: Terminator 70">
            <a:extLst>
              <a:ext uri="{FF2B5EF4-FFF2-40B4-BE49-F238E27FC236}">
                <a16:creationId xmlns:a16="http://schemas.microsoft.com/office/drawing/2014/main" id="{C52B9E56-A8CC-4F21-A043-CC1D8AE592D3}"/>
              </a:ext>
            </a:extLst>
          </p:cNvPr>
          <p:cNvSpPr/>
          <p:nvPr/>
        </p:nvSpPr>
        <p:spPr>
          <a:xfrm>
            <a:off x="7453312" y="3343730"/>
            <a:ext cx="2538668"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Derives</a:t>
            </a:r>
          </a:p>
        </p:txBody>
      </p:sp>
      <p:cxnSp>
        <p:nvCxnSpPr>
          <p:cNvPr id="82" name="Connector: Elbow 81">
            <a:extLst>
              <a:ext uri="{FF2B5EF4-FFF2-40B4-BE49-F238E27FC236}">
                <a16:creationId xmlns:a16="http://schemas.microsoft.com/office/drawing/2014/main" id="{8F0D86CA-6652-4058-BA1F-7F22A30B345C}"/>
              </a:ext>
            </a:extLst>
          </p:cNvPr>
          <p:cNvCxnSpPr>
            <a:cxnSpLocks/>
            <a:stCxn id="21" idx="2"/>
            <a:endCxn id="71" idx="0"/>
          </p:cNvCxnSpPr>
          <p:nvPr/>
        </p:nvCxnSpPr>
        <p:spPr>
          <a:xfrm rot="5400000">
            <a:off x="8778357" y="2924429"/>
            <a:ext cx="363591" cy="475011"/>
          </a:xfrm>
          <a:prstGeom prst="bentConnector3">
            <a:avLst>
              <a:gd name="adj1" fmla="val 4043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245EE63-55C5-41FA-B0CE-50C98B1A954D}"/>
              </a:ext>
            </a:extLst>
          </p:cNvPr>
          <p:cNvSpPr/>
          <p:nvPr/>
        </p:nvSpPr>
        <p:spPr>
          <a:xfrm>
            <a:off x="8232245"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Report</a:t>
            </a:r>
          </a:p>
        </p:txBody>
      </p:sp>
      <p:sp>
        <p:nvSpPr>
          <p:cNvPr id="93" name="Rectangle 92">
            <a:extLst>
              <a:ext uri="{FF2B5EF4-FFF2-40B4-BE49-F238E27FC236}">
                <a16:creationId xmlns:a16="http://schemas.microsoft.com/office/drawing/2014/main" id="{7FCBEB80-6159-436B-862E-19EDBE895CA5}"/>
              </a:ext>
            </a:extLst>
          </p:cNvPr>
          <p:cNvSpPr/>
          <p:nvPr/>
        </p:nvSpPr>
        <p:spPr>
          <a:xfrm>
            <a:off x="9299816"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Seal</a:t>
            </a:r>
          </a:p>
        </p:txBody>
      </p:sp>
      <p:sp>
        <p:nvSpPr>
          <p:cNvPr id="99" name="Rectangle 98">
            <a:extLst>
              <a:ext uri="{FF2B5EF4-FFF2-40B4-BE49-F238E27FC236}">
                <a16:creationId xmlns:a16="http://schemas.microsoft.com/office/drawing/2014/main" id="{305EECB1-5AA7-4227-84C0-4CC24B07FB3F}"/>
              </a:ext>
            </a:extLst>
          </p:cNvPr>
          <p:cNvSpPr/>
          <p:nvPr/>
        </p:nvSpPr>
        <p:spPr>
          <a:xfrm>
            <a:off x="10389498" y="2525553"/>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Current Security Versions</a:t>
            </a:r>
          </a:p>
        </p:txBody>
      </p:sp>
      <p:sp>
        <p:nvSpPr>
          <p:cNvPr id="100" name="Rectangle 99">
            <a:extLst>
              <a:ext uri="{FF2B5EF4-FFF2-40B4-BE49-F238E27FC236}">
                <a16:creationId xmlns:a16="http://schemas.microsoft.com/office/drawing/2014/main" id="{DB2901EB-C909-4C18-914A-67F4C78168DA}"/>
              </a:ext>
            </a:extLst>
          </p:cNvPr>
          <p:cNvSpPr/>
          <p:nvPr/>
        </p:nvSpPr>
        <p:spPr>
          <a:xfrm>
            <a:off x="10389498" y="3634486"/>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OwnerEpoch</a:t>
            </a:r>
          </a:p>
        </p:txBody>
      </p:sp>
      <p:sp>
        <p:nvSpPr>
          <p:cNvPr id="102" name="Rectangle 101">
            <a:extLst>
              <a:ext uri="{FF2B5EF4-FFF2-40B4-BE49-F238E27FC236}">
                <a16:creationId xmlns:a16="http://schemas.microsoft.com/office/drawing/2014/main" id="{E9340DC8-FCE4-4234-9311-B7B3A575A8CE}"/>
              </a:ext>
            </a:extLst>
          </p:cNvPr>
          <p:cNvSpPr/>
          <p:nvPr/>
        </p:nvSpPr>
        <p:spPr>
          <a:xfrm>
            <a:off x="10389498" y="3074768"/>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Enclave Measurements</a:t>
            </a:r>
          </a:p>
        </p:txBody>
      </p:sp>
      <p:cxnSp>
        <p:nvCxnSpPr>
          <p:cNvPr id="106" name="Connector: Elbow 105">
            <a:extLst>
              <a:ext uri="{FF2B5EF4-FFF2-40B4-BE49-F238E27FC236}">
                <a16:creationId xmlns:a16="http://schemas.microsoft.com/office/drawing/2014/main" id="{73A5A1FE-F563-4B08-A8D6-6AE8B1409EA0}"/>
              </a:ext>
            </a:extLst>
          </p:cNvPr>
          <p:cNvCxnSpPr>
            <a:cxnSpLocks/>
            <a:stCxn id="99" idx="1"/>
            <a:endCxn id="21" idx="3"/>
          </p:cNvCxnSpPr>
          <p:nvPr/>
        </p:nvCxnSpPr>
        <p:spPr>
          <a:xfrm rot="10800000" flipV="1">
            <a:off x="9951002" y="2752048"/>
            <a:ext cx="438497" cy="159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F3AA952-2DE3-442A-B262-C7CF7B1DC0C0}"/>
              </a:ext>
            </a:extLst>
          </p:cNvPr>
          <p:cNvCxnSpPr>
            <a:cxnSpLocks/>
            <a:stCxn id="102" idx="1"/>
            <a:endCxn id="71" idx="3"/>
          </p:cNvCxnSpPr>
          <p:nvPr/>
        </p:nvCxnSpPr>
        <p:spPr>
          <a:xfrm rot="10800000" flipV="1">
            <a:off x="9991980" y="3301263"/>
            <a:ext cx="397518" cy="2689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CBCCA418-5E80-4E25-9033-12058211C290}"/>
              </a:ext>
            </a:extLst>
          </p:cNvPr>
          <p:cNvCxnSpPr>
            <a:cxnSpLocks/>
            <a:stCxn id="100" idx="1"/>
            <a:endCxn id="71" idx="3"/>
          </p:cNvCxnSpPr>
          <p:nvPr/>
        </p:nvCxnSpPr>
        <p:spPr>
          <a:xfrm rot="10800000">
            <a:off x="9991980" y="3570225"/>
            <a:ext cx="397518" cy="29075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348C2B01-1728-4589-83EB-D9FDF645CD8A}"/>
              </a:ext>
            </a:extLst>
          </p:cNvPr>
          <p:cNvCxnSpPr>
            <a:cxnSpLocks/>
            <a:stCxn id="71" idx="2"/>
            <a:endCxn id="91" idx="0"/>
          </p:cNvCxnSpPr>
          <p:nvPr/>
        </p:nvCxnSpPr>
        <p:spPr>
          <a:xfrm rot="16200000" flipH="1">
            <a:off x="8537378" y="3981987"/>
            <a:ext cx="370536"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4B8DEF68-3780-4E28-AB0F-9FDC7A87AEA9}"/>
              </a:ext>
            </a:extLst>
          </p:cNvPr>
          <p:cNvCxnSpPr>
            <a:cxnSpLocks/>
            <a:stCxn id="71" idx="2"/>
            <a:endCxn id="93" idx="0"/>
          </p:cNvCxnSpPr>
          <p:nvPr/>
        </p:nvCxnSpPr>
        <p:spPr>
          <a:xfrm rot="16200000" flipH="1">
            <a:off x="9071164" y="3448202"/>
            <a:ext cx="370536" cy="106757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142780A7-F671-4BBC-84D1-F27BA075D7BE}"/>
              </a:ext>
            </a:extLst>
          </p:cNvPr>
          <p:cNvCxnSpPr>
            <a:cxnSpLocks/>
            <a:stCxn id="71" idx="2"/>
            <a:endCxn id="17" idx="0"/>
          </p:cNvCxnSpPr>
          <p:nvPr/>
        </p:nvCxnSpPr>
        <p:spPr>
          <a:xfrm rot="5400000">
            <a:off x="7997016" y="3441626"/>
            <a:ext cx="370536" cy="1080724"/>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Graphic 133" descr="Cloud">
            <a:extLst>
              <a:ext uri="{FF2B5EF4-FFF2-40B4-BE49-F238E27FC236}">
                <a16:creationId xmlns:a16="http://schemas.microsoft.com/office/drawing/2014/main" id="{05EF384C-5C23-488A-A693-7913AB361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4872" y="4773672"/>
            <a:ext cx="1186970" cy="1186970"/>
          </a:xfrm>
          <a:prstGeom prst="rect">
            <a:avLst/>
          </a:prstGeom>
        </p:spPr>
      </p:pic>
      <p:cxnSp>
        <p:nvCxnSpPr>
          <p:cNvPr id="136" name="Connector: Elbow 135">
            <a:extLst>
              <a:ext uri="{FF2B5EF4-FFF2-40B4-BE49-F238E27FC236}">
                <a16:creationId xmlns:a16="http://schemas.microsoft.com/office/drawing/2014/main" id="{AA69A97D-5B07-4646-88DE-38C2BDAA4A21}"/>
              </a:ext>
            </a:extLst>
          </p:cNvPr>
          <p:cNvCxnSpPr>
            <a:cxnSpLocks/>
            <a:stCxn id="17" idx="2"/>
            <a:endCxn id="134" idx="1"/>
          </p:cNvCxnSpPr>
          <p:nvPr/>
        </p:nvCxnSpPr>
        <p:spPr>
          <a:xfrm rot="16200000" flipH="1">
            <a:off x="7574942" y="4687226"/>
            <a:ext cx="746911" cy="612950"/>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EE44B70-BA61-424C-B7A0-A26B5ADC3316}"/>
              </a:ext>
            </a:extLst>
          </p:cNvPr>
          <p:cNvCxnSpPr>
            <a:cxnSpLocks/>
            <a:stCxn id="134" idx="3"/>
            <a:endCxn id="15" idx="1"/>
          </p:cNvCxnSpPr>
          <p:nvPr/>
        </p:nvCxnSpPr>
        <p:spPr>
          <a:xfrm>
            <a:off x="9441842" y="5367157"/>
            <a:ext cx="932733"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E6A073C-E2B5-4DAA-886E-0BEE115733B3}"/>
              </a:ext>
            </a:extLst>
          </p:cNvPr>
          <p:cNvSpPr txBox="1"/>
          <p:nvPr/>
        </p:nvSpPr>
        <p:spPr>
          <a:xfrm>
            <a:off x="8133154" y="5730886"/>
            <a:ext cx="1398667" cy="383182"/>
          </a:xfrm>
          <a:prstGeom prst="rect">
            <a:avLst/>
          </a:prstGeom>
          <a:noFill/>
        </p:spPr>
        <p:txBody>
          <a:bodyPr wrap="square">
            <a:spAutoFit/>
          </a:bodyPr>
          <a:lstStyle/>
          <a:p>
            <a:pPr algn="ctr" defTabSz="932472" fontAlgn="base">
              <a:lnSpc>
                <a:spcPct val="90000"/>
              </a:lnSpc>
              <a:spcBef>
                <a:spcPct val="0"/>
              </a:spcBef>
              <a:spcAft>
                <a:spcPct val="0"/>
              </a:spcAft>
            </a:pPr>
            <a:r>
              <a:rPr lang="en-US" sz="1050" kern="0">
                <a:solidFill>
                  <a:srgbClr val="000000"/>
                </a:solidFill>
                <a:latin typeface="Segoe UI Semibold"/>
                <a:cs typeface="Segoe UI" pitchFamily="34" charset="0"/>
              </a:rPr>
              <a:t>Intel Provisioning Service</a:t>
            </a:r>
          </a:p>
        </p:txBody>
      </p:sp>
      <p:sp>
        <p:nvSpPr>
          <p:cNvPr id="167" name="Rectangle 166">
            <a:extLst>
              <a:ext uri="{FF2B5EF4-FFF2-40B4-BE49-F238E27FC236}">
                <a16:creationId xmlns:a16="http://schemas.microsoft.com/office/drawing/2014/main" id="{BDD816D2-D7D8-4650-A619-CF9F87B0B5DC}"/>
              </a:ext>
            </a:extLst>
          </p:cNvPr>
          <p:cNvSpPr/>
          <p:nvPr/>
        </p:nvSpPr>
        <p:spPr>
          <a:xfrm>
            <a:off x="10617003" y="309958"/>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169" name="Rectangle 168">
            <a:extLst>
              <a:ext uri="{FF2B5EF4-FFF2-40B4-BE49-F238E27FC236}">
                <a16:creationId xmlns:a16="http://schemas.microsoft.com/office/drawing/2014/main" id="{10B8D0F9-B5E1-4AEE-95F6-2E6FB44EB0D3}"/>
              </a:ext>
            </a:extLst>
          </p:cNvPr>
          <p:cNvSpPr/>
          <p:nvPr/>
        </p:nvSpPr>
        <p:spPr>
          <a:xfrm>
            <a:off x="10617003" y="601662"/>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sp>
        <p:nvSpPr>
          <p:cNvPr id="171" name="Rectangle 170">
            <a:extLst>
              <a:ext uri="{FF2B5EF4-FFF2-40B4-BE49-F238E27FC236}">
                <a16:creationId xmlns:a16="http://schemas.microsoft.com/office/drawing/2014/main" id="{93AEB785-EEAB-4BD2-B000-1A2C3362C9C4}"/>
              </a:ext>
            </a:extLst>
          </p:cNvPr>
          <p:cNvSpPr/>
          <p:nvPr/>
        </p:nvSpPr>
        <p:spPr>
          <a:xfrm>
            <a:off x="10637837" y="950447"/>
            <a:ext cx="1082675" cy="24030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900" kern="0">
                <a:latin typeface="Segoe UI Semibold"/>
                <a:cs typeface="Segoe UI Light" panose="020B0502040204020203" pitchFamily="34" charset="0"/>
              </a:rPr>
              <a:t>Enclave SW</a:t>
            </a:r>
          </a:p>
        </p:txBody>
      </p:sp>
      <p:sp>
        <p:nvSpPr>
          <p:cNvPr id="173" name="Rectangle 172">
            <a:extLst>
              <a:ext uri="{FF2B5EF4-FFF2-40B4-BE49-F238E27FC236}">
                <a16:creationId xmlns:a16="http://schemas.microsoft.com/office/drawing/2014/main" id="{1F5D9216-103E-4FD9-BBE9-35AE526CF7EB}"/>
              </a:ext>
            </a:extLst>
          </p:cNvPr>
          <p:cNvSpPr/>
          <p:nvPr/>
        </p:nvSpPr>
        <p:spPr>
          <a:xfrm>
            <a:off x="10617003" y="1258454"/>
            <a:ext cx="1124342" cy="268154"/>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Derived Key</a:t>
            </a:r>
          </a:p>
        </p:txBody>
      </p:sp>
    </p:spTree>
    <p:extLst>
      <p:ext uri="{BB962C8B-B14F-4D97-AF65-F5344CB8AC3E}">
        <p14:creationId xmlns:p14="http://schemas.microsoft.com/office/powerpoint/2010/main" val="7463710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73148D2B-8E3E-40D8-8D31-E182F09F186A}"/>
              </a:ext>
            </a:extLst>
          </p:cNvPr>
          <p:cNvSpPr/>
          <p:nvPr/>
        </p:nvSpPr>
        <p:spPr>
          <a:xfrm rot="16200000">
            <a:off x="69352" y="3231386"/>
            <a:ext cx="4430021" cy="1276251"/>
          </a:xfrm>
          <a:prstGeom prst="rect">
            <a:avLst/>
          </a:prstGeom>
          <a:solidFill>
            <a:schemeClr val="tx1">
              <a:lumMod val="20000"/>
              <a:lumOff val="80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E3AA8B74-3ECC-47FE-BC8B-053853FAD4C7}"/>
              </a:ext>
            </a:extLst>
          </p:cNvPr>
          <p:cNvGrpSpPr/>
          <p:nvPr/>
        </p:nvGrpSpPr>
        <p:grpSpPr>
          <a:xfrm>
            <a:off x="3579169" y="4445302"/>
            <a:ext cx="479701" cy="1108154"/>
            <a:chOff x="2747159" y="1620737"/>
            <a:chExt cx="470338" cy="1086524"/>
          </a:xfrm>
          <a:solidFill>
            <a:schemeClr val="bg2"/>
          </a:solidFill>
        </p:grpSpPr>
        <p:sp>
          <p:nvSpPr>
            <p:cNvPr id="116" name="Rectangle 115">
              <a:extLst>
                <a:ext uri="{FF2B5EF4-FFF2-40B4-BE49-F238E27FC236}">
                  <a16:creationId xmlns:a16="http://schemas.microsoft.com/office/drawing/2014/main" id="{9AF20285-D0CD-40D2-971E-1AFF34531579}"/>
                </a:ext>
              </a:extLst>
            </p:cNvPr>
            <p:cNvSpPr/>
            <p:nvPr/>
          </p:nvSpPr>
          <p:spPr>
            <a:xfrm rot="16200000">
              <a:off x="2439066" y="1928830"/>
              <a:ext cx="1086524" cy="470338"/>
            </a:xfrm>
            <a:prstGeom prst="rect">
              <a:avLst/>
            </a:prstGeom>
            <a:grp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118" name="TextBox 117">
              <a:extLst>
                <a:ext uri="{FF2B5EF4-FFF2-40B4-BE49-F238E27FC236}">
                  <a16:creationId xmlns:a16="http://schemas.microsoft.com/office/drawing/2014/main" id="{F7844486-8860-4B7B-90BA-CC054A30A0EB}"/>
                </a:ext>
              </a:extLst>
            </p:cNvPr>
            <p:cNvSpPr txBox="1"/>
            <p:nvPr/>
          </p:nvSpPr>
          <p:spPr>
            <a:xfrm rot="16200000">
              <a:off x="2575555" y="2026346"/>
              <a:ext cx="834894" cy="256504"/>
            </a:xfrm>
            <a:prstGeom prst="rect">
              <a:avLst/>
            </a:prstGeom>
            <a:grp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cxnSp>
        <p:nvCxnSpPr>
          <p:cNvPr id="59" name="Straight Arrow Connector 58">
            <a:extLst>
              <a:ext uri="{FF2B5EF4-FFF2-40B4-BE49-F238E27FC236}">
                <a16:creationId xmlns:a16="http://schemas.microsoft.com/office/drawing/2014/main" id="{E364B8D5-330D-49BD-A324-4460A97F2768}"/>
              </a:ext>
            </a:extLst>
          </p:cNvPr>
          <p:cNvCxnSpPr>
            <a:cxnSpLocks/>
          </p:cNvCxnSpPr>
          <p:nvPr/>
        </p:nvCxnSpPr>
        <p:spPr>
          <a:xfrm>
            <a:off x="4076063" y="2418011"/>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AF9BAD6-9760-4726-A6CC-524E06ECE3EA}"/>
              </a:ext>
            </a:extLst>
          </p:cNvPr>
          <p:cNvCxnSpPr>
            <a:cxnSpLocks/>
            <a:stCxn id="47" idx="0"/>
            <a:endCxn id="12" idx="1"/>
          </p:cNvCxnSpPr>
          <p:nvPr/>
        </p:nvCxnSpPr>
        <p:spPr>
          <a:xfrm flipV="1">
            <a:off x="3815854" y="2964571"/>
            <a:ext cx="8840" cy="464063"/>
          </a:xfrm>
          <a:prstGeom prst="straightConnector1">
            <a:avLst/>
          </a:prstGeom>
          <a:ln w="19050">
            <a:solidFill>
              <a:srgbClr val="0078D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61F9572-7BFD-48C4-B650-2D13D86598EF}"/>
              </a:ext>
            </a:extLst>
          </p:cNvPr>
          <p:cNvCxnSpPr>
            <a:cxnSpLocks/>
            <a:stCxn id="47" idx="2"/>
          </p:cNvCxnSpPr>
          <p:nvPr/>
        </p:nvCxnSpPr>
        <p:spPr>
          <a:xfrm flipH="1">
            <a:off x="3815606" y="3859521"/>
            <a:ext cx="248" cy="6060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7DF48160-8381-4E96-9E38-30BDC838348B}"/>
              </a:ext>
            </a:extLst>
          </p:cNvPr>
          <p:cNvGrpSpPr/>
          <p:nvPr/>
        </p:nvGrpSpPr>
        <p:grpSpPr>
          <a:xfrm>
            <a:off x="4941126" y="5467881"/>
            <a:ext cx="1253869" cy="773957"/>
            <a:chOff x="4420570" y="3429001"/>
            <a:chExt cx="1229395" cy="758850"/>
          </a:xfrm>
        </p:grpSpPr>
        <p:pic>
          <p:nvPicPr>
            <p:cNvPr id="94" name="Graphic 93" descr="Key">
              <a:extLst>
                <a:ext uri="{FF2B5EF4-FFF2-40B4-BE49-F238E27FC236}">
                  <a16:creationId xmlns:a16="http://schemas.microsoft.com/office/drawing/2014/main" id="{2D3D54BE-1CAD-46DF-B3DF-5C3EF936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5" name="TextBox 94">
              <a:extLst>
                <a:ext uri="{FF2B5EF4-FFF2-40B4-BE49-F238E27FC236}">
                  <a16:creationId xmlns:a16="http://schemas.microsoft.com/office/drawing/2014/main" id="{C9F4AB39-27F7-49AF-B107-C80B1B889DD0}"/>
                </a:ext>
              </a:extLst>
            </p:cNvPr>
            <p:cNvSpPr txBox="1"/>
            <p:nvPr/>
          </p:nvSpPr>
          <p:spPr>
            <a:xfrm>
              <a:off x="4420570" y="3928015"/>
              <a:ext cx="1229395" cy="259836"/>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EINIT Token Key</a:t>
              </a:r>
            </a:p>
          </p:txBody>
        </p:sp>
      </p:grpSp>
      <p:grpSp>
        <p:nvGrpSpPr>
          <p:cNvPr id="50" name="Group 49">
            <a:extLst>
              <a:ext uri="{FF2B5EF4-FFF2-40B4-BE49-F238E27FC236}">
                <a16:creationId xmlns:a16="http://schemas.microsoft.com/office/drawing/2014/main" id="{159351A4-1232-4EB8-B906-5F9A71F3FDBE}"/>
              </a:ext>
            </a:extLst>
          </p:cNvPr>
          <p:cNvGrpSpPr/>
          <p:nvPr/>
        </p:nvGrpSpPr>
        <p:grpSpPr>
          <a:xfrm>
            <a:off x="6215278" y="2097276"/>
            <a:ext cx="1086007" cy="632199"/>
            <a:chOff x="5981822" y="2268047"/>
            <a:chExt cx="1086007" cy="632199"/>
          </a:xfrm>
        </p:grpSpPr>
        <p:sp>
          <p:nvSpPr>
            <p:cNvPr id="8" name="Rectangle 7">
              <a:extLst>
                <a:ext uri="{FF2B5EF4-FFF2-40B4-BE49-F238E27FC236}">
                  <a16:creationId xmlns:a16="http://schemas.microsoft.com/office/drawing/2014/main" id="{503B0204-425B-438F-A1D4-BCFBEFCD33A4}"/>
                </a:ext>
              </a:extLst>
            </p:cNvPr>
            <p:cNvSpPr/>
            <p:nvPr/>
          </p:nvSpPr>
          <p:spPr>
            <a:xfrm>
              <a:off x="5981822" y="2268047"/>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28" name="TextBox 127">
              <a:extLst>
                <a:ext uri="{FF2B5EF4-FFF2-40B4-BE49-F238E27FC236}">
                  <a16:creationId xmlns:a16="http://schemas.microsoft.com/office/drawing/2014/main" id="{39F4A774-F46D-49BE-9558-E346462717EB}"/>
                </a:ext>
              </a:extLst>
            </p:cNvPr>
            <p:cNvSpPr txBox="1"/>
            <p:nvPr/>
          </p:nvSpPr>
          <p:spPr>
            <a:xfrm>
              <a:off x="6056277" y="2345835"/>
              <a:ext cx="981358"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Provisioning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grpSp>
        <p:nvGrpSpPr>
          <p:cNvPr id="143" name="Group 142">
            <a:extLst>
              <a:ext uri="{FF2B5EF4-FFF2-40B4-BE49-F238E27FC236}">
                <a16:creationId xmlns:a16="http://schemas.microsoft.com/office/drawing/2014/main" id="{3AA1495C-EE0C-4B30-8622-B705A82F5C2F}"/>
              </a:ext>
            </a:extLst>
          </p:cNvPr>
          <p:cNvGrpSpPr/>
          <p:nvPr/>
        </p:nvGrpSpPr>
        <p:grpSpPr>
          <a:xfrm>
            <a:off x="7678663" y="1480595"/>
            <a:ext cx="1267386" cy="769861"/>
            <a:chOff x="4431607" y="3429001"/>
            <a:chExt cx="1242648" cy="754834"/>
          </a:xfrm>
        </p:grpSpPr>
        <p:pic>
          <p:nvPicPr>
            <p:cNvPr id="141" name="Graphic 140" descr="Key">
              <a:extLst>
                <a:ext uri="{FF2B5EF4-FFF2-40B4-BE49-F238E27FC236}">
                  <a16:creationId xmlns:a16="http://schemas.microsoft.com/office/drawing/2014/main" id="{A24B2196-DD16-487B-97B0-306FD27FE3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142" name="TextBox 141">
              <a:extLst>
                <a:ext uri="{FF2B5EF4-FFF2-40B4-BE49-F238E27FC236}">
                  <a16:creationId xmlns:a16="http://schemas.microsoft.com/office/drawing/2014/main" id="{C61E0D84-6211-4681-8AA4-4AC518097A39}"/>
                </a:ext>
              </a:extLst>
            </p:cNvPr>
            <p:cNvSpPr txBox="1"/>
            <p:nvPr/>
          </p:nvSpPr>
          <p:spPr>
            <a:xfrm>
              <a:off x="4431607" y="3918826"/>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147" name="Group 146">
            <a:extLst>
              <a:ext uri="{FF2B5EF4-FFF2-40B4-BE49-F238E27FC236}">
                <a16:creationId xmlns:a16="http://schemas.microsoft.com/office/drawing/2014/main" id="{814D9666-EA3F-47E9-95D8-6F7EA68CECD8}"/>
              </a:ext>
            </a:extLst>
          </p:cNvPr>
          <p:cNvGrpSpPr/>
          <p:nvPr/>
        </p:nvGrpSpPr>
        <p:grpSpPr>
          <a:xfrm>
            <a:off x="4753136" y="2031091"/>
            <a:ext cx="1285370" cy="779233"/>
            <a:chOff x="4420570" y="3429001"/>
            <a:chExt cx="1260281" cy="764023"/>
          </a:xfrm>
        </p:grpSpPr>
        <p:pic>
          <p:nvPicPr>
            <p:cNvPr id="145" name="Graphic 144" descr="Key">
              <a:extLst>
                <a:ext uri="{FF2B5EF4-FFF2-40B4-BE49-F238E27FC236}">
                  <a16:creationId xmlns:a16="http://schemas.microsoft.com/office/drawing/2014/main" id="{2035F7F4-DA33-4FB1-AB7F-1214FB08D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146" name="TextBox 145">
              <a:extLst>
                <a:ext uri="{FF2B5EF4-FFF2-40B4-BE49-F238E27FC236}">
                  <a16:creationId xmlns:a16="http://schemas.microsoft.com/office/drawing/2014/main" id="{3448B2DF-ADAB-4CC3-8D7F-10F33A7BB0A2}"/>
                </a:ext>
              </a:extLst>
            </p:cNvPr>
            <p:cNvSpPr txBox="1"/>
            <p:nvPr/>
          </p:nvSpPr>
          <p:spPr>
            <a:xfrm>
              <a:off x="4420570" y="3928015"/>
              <a:ext cx="1260281"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13" name="Group 12">
            <a:extLst>
              <a:ext uri="{FF2B5EF4-FFF2-40B4-BE49-F238E27FC236}">
                <a16:creationId xmlns:a16="http://schemas.microsoft.com/office/drawing/2014/main" id="{EEE62D47-F243-4665-B768-997C232D573A}"/>
              </a:ext>
            </a:extLst>
          </p:cNvPr>
          <p:cNvGrpSpPr/>
          <p:nvPr/>
        </p:nvGrpSpPr>
        <p:grpSpPr>
          <a:xfrm>
            <a:off x="3584842" y="1856416"/>
            <a:ext cx="479701" cy="1108154"/>
            <a:chOff x="2747159" y="1620737"/>
            <a:chExt cx="470338" cy="1086524"/>
          </a:xfrm>
          <a:solidFill>
            <a:srgbClr val="00B050"/>
          </a:solidFill>
        </p:grpSpPr>
        <p:sp>
          <p:nvSpPr>
            <p:cNvPr id="12" name="Rectangle 11">
              <a:extLst>
                <a:ext uri="{FF2B5EF4-FFF2-40B4-BE49-F238E27FC236}">
                  <a16:creationId xmlns:a16="http://schemas.microsoft.com/office/drawing/2014/main" id="{E253E1E8-A80E-42C9-9C96-14A4C719DB38}"/>
                </a:ext>
              </a:extLst>
            </p:cNvPr>
            <p:cNvSpPr/>
            <p:nvPr/>
          </p:nvSpPr>
          <p:spPr>
            <a:xfrm rot="16200000">
              <a:off x="2439066" y="1928830"/>
              <a:ext cx="1086524" cy="470338"/>
            </a:xfrm>
            <a:prstGeom prst="rect">
              <a:avLst/>
            </a:prstGeom>
            <a:solidFill>
              <a:schemeClr val="bg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61" name="TextBox 60">
              <a:extLst>
                <a:ext uri="{FF2B5EF4-FFF2-40B4-BE49-F238E27FC236}">
                  <a16:creationId xmlns:a16="http://schemas.microsoft.com/office/drawing/2014/main" id="{85BA8AEA-50F3-40E7-B89C-3D6426199E1A}"/>
                </a:ext>
              </a:extLst>
            </p:cNvPr>
            <p:cNvSpPr txBox="1"/>
            <p:nvPr/>
          </p:nvSpPr>
          <p:spPr>
            <a:xfrm rot="16200000">
              <a:off x="2575555" y="2026346"/>
              <a:ext cx="834894" cy="256504"/>
            </a:xfrm>
            <a:prstGeom prst="rect">
              <a:avLst/>
            </a:prstGeom>
            <a:no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grpSp>
        <p:nvGrpSpPr>
          <p:cNvPr id="210" name="Group 209">
            <a:extLst>
              <a:ext uri="{FF2B5EF4-FFF2-40B4-BE49-F238E27FC236}">
                <a16:creationId xmlns:a16="http://schemas.microsoft.com/office/drawing/2014/main" id="{20AE1A34-4E1D-44C1-AD1D-0D630558D0AF}"/>
              </a:ext>
            </a:extLst>
          </p:cNvPr>
          <p:cNvGrpSpPr/>
          <p:nvPr/>
        </p:nvGrpSpPr>
        <p:grpSpPr>
          <a:xfrm>
            <a:off x="7749298" y="4038570"/>
            <a:ext cx="1267386" cy="759118"/>
            <a:chOff x="4421509" y="3429001"/>
            <a:chExt cx="1242648" cy="744301"/>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421509" y="3908293"/>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214" name="Group 213">
            <a:extLst>
              <a:ext uri="{FF2B5EF4-FFF2-40B4-BE49-F238E27FC236}">
                <a16:creationId xmlns:a16="http://schemas.microsoft.com/office/drawing/2014/main" id="{FE55DB7A-2877-4D78-8B5D-B2E4213FBAA3}"/>
              </a:ext>
            </a:extLst>
          </p:cNvPr>
          <p:cNvGrpSpPr/>
          <p:nvPr/>
        </p:nvGrpSpPr>
        <p:grpSpPr>
          <a:xfrm>
            <a:off x="1524133" y="2001155"/>
            <a:ext cx="1503257" cy="970349"/>
            <a:chOff x="4037520" y="3429001"/>
            <a:chExt cx="1473915" cy="951409"/>
          </a:xfrm>
        </p:grpSpPr>
        <p:pic>
          <p:nvPicPr>
            <p:cNvPr id="212" name="Graphic 211" descr="Key">
              <a:extLst>
                <a:ext uri="{FF2B5EF4-FFF2-40B4-BE49-F238E27FC236}">
                  <a16:creationId xmlns:a16="http://schemas.microsoft.com/office/drawing/2014/main" id="{14627D79-0AD0-475C-AB8A-9FEF08B756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3" name="TextBox 212">
              <a:extLst>
                <a:ext uri="{FF2B5EF4-FFF2-40B4-BE49-F238E27FC236}">
                  <a16:creationId xmlns:a16="http://schemas.microsoft.com/office/drawing/2014/main" id="{18DD1692-4746-4FBF-B2FA-76C612736E5B}"/>
                </a:ext>
              </a:extLst>
            </p:cNvPr>
            <p:cNvSpPr txBox="1"/>
            <p:nvPr/>
          </p:nvSpPr>
          <p:spPr>
            <a:xfrm>
              <a:off x="4037520" y="3942726"/>
              <a:ext cx="1473915" cy="437684"/>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Root </a:t>
              </a:r>
            </a:p>
            <a:p>
              <a:pPr algn="ctr"/>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218" name="Group 217">
            <a:extLst>
              <a:ext uri="{FF2B5EF4-FFF2-40B4-BE49-F238E27FC236}">
                <a16:creationId xmlns:a16="http://schemas.microsoft.com/office/drawing/2014/main" id="{3C093543-C932-47A2-937B-2B00E6A0B515}"/>
              </a:ext>
            </a:extLst>
          </p:cNvPr>
          <p:cNvGrpSpPr/>
          <p:nvPr/>
        </p:nvGrpSpPr>
        <p:grpSpPr>
          <a:xfrm>
            <a:off x="1813309" y="4633284"/>
            <a:ext cx="1097355" cy="823344"/>
            <a:chOff x="4325297" y="3429001"/>
            <a:chExt cx="1075936" cy="807273"/>
          </a:xfrm>
        </p:grpSpPr>
        <p:pic>
          <p:nvPicPr>
            <p:cNvPr id="216" name="Graphic 215" descr="Key">
              <a:extLst>
                <a:ext uri="{FF2B5EF4-FFF2-40B4-BE49-F238E27FC236}">
                  <a16:creationId xmlns:a16="http://schemas.microsoft.com/office/drawing/2014/main" id="{D8FC8182-5702-4207-8747-933BD4A81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7" name="TextBox 216">
              <a:extLst>
                <a:ext uri="{FF2B5EF4-FFF2-40B4-BE49-F238E27FC236}">
                  <a16:creationId xmlns:a16="http://schemas.microsoft.com/office/drawing/2014/main" id="{AA8D058C-CC3F-4C7A-9DB8-634EAA4856B8}"/>
                </a:ext>
              </a:extLst>
            </p:cNvPr>
            <p:cNvSpPr txBox="1"/>
            <p:nvPr/>
          </p:nvSpPr>
          <p:spPr>
            <a:xfrm>
              <a:off x="4325297" y="3971265"/>
              <a:ext cx="1075936"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Root Seal Key</a:t>
              </a:r>
              <a:endParaRPr lang="en-US" sz="1100">
                <a:latin typeface="Segoe UI Semibold" panose="020B0702040204020203" pitchFamily="34" charset="0"/>
                <a:cs typeface="Segoe UI Semibold" panose="020B0702040204020203" pitchFamily="34" charset="0"/>
              </a:endParaRPr>
            </a:p>
          </p:txBody>
        </p:sp>
      </p:grpSp>
      <p:grpSp>
        <p:nvGrpSpPr>
          <p:cNvPr id="291" name="Group 290">
            <a:extLst>
              <a:ext uri="{FF2B5EF4-FFF2-40B4-BE49-F238E27FC236}">
                <a16:creationId xmlns:a16="http://schemas.microsoft.com/office/drawing/2014/main" id="{3EAB7A61-3950-443F-93B3-DFB50B394E4A}"/>
              </a:ext>
            </a:extLst>
          </p:cNvPr>
          <p:cNvGrpSpPr/>
          <p:nvPr/>
        </p:nvGrpSpPr>
        <p:grpSpPr>
          <a:xfrm>
            <a:off x="9943737" y="1603777"/>
            <a:ext cx="1530676" cy="1315175"/>
            <a:chOff x="9666458" y="1470300"/>
            <a:chExt cx="1500799" cy="1289504"/>
          </a:xfrm>
        </p:grpSpPr>
        <p:pic>
          <p:nvPicPr>
            <p:cNvPr id="254" name="Graphic 253" descr="Cloud">
              <a:extLst>
                <a:ext uri="{FF2B5EF4-FFF2-40B4-BE49-F238E27FC236}">
                  <a16:creationId xmlns:a16="http://schemas.microsoft.com/office/drawing/2014/main" id="{2F0A9AD1-D062-4EE6-9339-B7F8139404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63584" y="1470300"/>
              <a:ext cx="1163802" cy="1163802"/>
            </a:xfrm>
            <a:prstGeom prst="rect">
              <a:avLst/>
            </a:prstGeom>
          </p:spPr>
        </p:pic>
        <p:sp>
          <p:nvSpPr>
            <p:cNvPr id="256" name="TextBox 255">
              <a:extLst>
                <a:ext uri="{FF2B5EF4-FFF2-40B4-BE49-F238E27FC236}">
                  <a16:creationId xmlns:a16="http://schemas.microsoft.com/office/drawing/2014/main" id="{48332F9F-347F-4E92-A788-F7A30F03BC68}"/>
                </a:ext>
              </a:extLst>
            </p:cNvPr>
            <p:cNvSpPr txBox="1"/>
            <p:nvPr/>
          </p:nvSpPr>
          <p:spPr>
            <a:xfrm>
              <a:off x="9666458" y="2370522"/>
              <a:ext cx="1500799" cy="389282"/>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 </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Provisioning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58" name="Straight Arrow Connector 257">
            <a:extLst>
              <a:ext uri="{FF2B5EF4-FFF2-40B4-BE49-F238E27FC236}">
                <a16:creationId xmlns:a16="http://schemas.microsoft.com/office/drawing/2014/main" id="{3DBBC231-C228-4421-B6A2-B179AA99BEA4}"/>
              </a:ext>
            </a:extLst>
          </p:cNvPr>
          <p:cNvCxnSpPr>
            <a:cxnSpLocks/>
          </p:cNvCxnSpPr>
          <p:nvPr/>
        </p:nvCxnSpPr>
        <p:spPr>
          <a:xfrm flipV="1">
            <a:off x="7418310" y="2390507"/>
            <a:ext cx="2561033" cy="1"/>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2" name="Group 271">
            <a:extLst>
              <a:ext uri="{FF2B5EF4-FFF2-40B4-BE49-F238E27FC236}">
                <a16:creationId xmlns:a16="http://schemas.microsoft.com/office/drawing/2014/main" id="{E48E98F9-9D05-40FE-8265-6DB99AD67FC0}"/>
              </a:ext>
            </a:extLst>
          </p:cNvPr>
          <p:cNvGrpSpPr/>
          <p:nvPr/>
        </p:nvGrpSpPr>
        <p:grpSpPr>
          <a:xfrm>
            <a:off x="9918424" y="3047808"/>
            <a:ext cx="1530676" cy="1387524"/>
            <a:chOff x="9723081" y="2817020"/>
            <a:chExt cx="1500799" cy="1360441"/>
          </a:xfrm>
        </p:grpSpPr>
        <p:pic>
          <p:nvPicPr>
            <p:cNvPr id="262" name="Graphic 261" descr="Cloud">
              <a:extLst>
                <a:ext uri="{FF2B5EF4-FFF2-40B4-BE49-F238E27FC236}">
                  <a16:creationId xmlns:a16="http://schemas.microsoft.com/office/drawing/2014/main" id="{80CF4402-1AFE-48B9-B6AB-CAD914FD41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4012" y="2817020"/>
              <a:ext cx="1163802" cy="1163802"/>
            </a:xfrm>
            <a:prstGeom prst="rect">
              <a:avLst/>
            </a:prstGeom>
          </p:spPr>
        </p:pic>
        <p:sp>
          <p:nvSpPr>
            <p:cNvPr id="264" name="TextBox 263">
              <a:extLst>
                <a:ext uri="{FF2B5EF4-FFF2-40B4-BE49-F238E27FC236}">
                  <a16:creationId xmlns:a16="http://schemas.microsoft.com/office/drawing/2014/main" id="{6E059144-FE2B-43EB-8452-4FF4570DB63B}"/>
                </a:ext>
              </a:extLst>
            </p:cNvPr>
            <p:cNvSpPr txBox="1"/>
            <p:nvPr/>
          </p:nvSpPr>
          <p:spPr>
            <a:xfrm>
              <a:off x="9723081" y="3782144"/>
              <a:ext cx="1500799" cy="395317"/>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Attestation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68" name="Straight Arrow Connector 267">
            <a:extLst>
              <a:ext uri="{FF2B5EF4-FFF2-40B4-BE49-F238E27FC236}">
                <a16:creationId xmlns:a16="http://schemas.microsoft.com/office/drawing/2014/main" id="{D8B26341-62E1-40F9-BDE7-58ECB9D0E887}"/>
              </a:ext>
            </a:extLst>
          </p:cNvPr>
          <p:cNvCxnSpPr>
            <a:cxnSpLocks/>
          </p:cNvCxnSpPr>
          <p:nvPr/>
        </p:nvCxnSpPr>
        <p:spPr>
          <a:xfrm flipV="1">
            <a:off x="8689299" y="3640614"/>
            <a:ext cx="1317645" cy="7932"/>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3659B1A1-815A-44ED-A0E6-E4FCAC7D6D24}"/>
              </a:ext>
            </a:extLst>
          </p:cNvPr>
          <p:cNvGrpSpPr/>
          <p:nvPr/>
        </p:nvGrpSpPr>
        <p:grpSpPr>
          <a:xfrm>
            <a:off x="4941126" y="3700680"/>
            <a:ext cx="974947" cy="770558"/>
            <a:chOff x="4420570" y="3429001"/>
            <a:chExt cx="955916" cy="755517"/>
          </a:xfrm>
        </p:grpSpPr>
        <p:pic>
          <p:nvPicPr>
            <p:cNvPr id="81" name="Graphic 80" descr="Key">
              <a:extLst>
                <a:ext uri="{FF2B5EF4-FFF2-40B4-BE49-F238E27FC236}">
                  <a16:creationId xmlns:a16="http://schemas.microsoft.com/office/drawing/2014/main" id="{15F15BFF-1A90-4DE2-83AF-5FAF2E93A1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2" name="TextBox 81">
              <a:extLst>
                <a:ext uri="{FF2B5EF4-FFF2-40B4-BE49-F238E27FC236}">
                  <a16:creationId xmlns:a16="http://schemas.microsoft.com/office/drawing/2014/main" id="{D5BA9D24-8F62-4AD3-A45D-7E759555CA9D}"/>
                </a:ext>
              </a:extLst>
            </p:cNvPr>
            <p:cNvSpPr txBox="1"/>
            <p:nvPr/>
          </p:nvSpPr>
          <p:spPr>
            <a:xfrm>
              <a:off x="4420570" y="3928015"/>
              <a:ext cx="955916" cy="256503"/>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REPORT Key</a:t>
              </a:r>
              <a:endParaRPr lang="en-US" sz="1100">
                <a:latin typeface="Segoe UI Semibold" panose="020B0702040204020203" pitchFamily="34" charset="0"/>
                <a:cs typeface="Segoe UI Semibold" panose="020B0702040204020203" pitchFamily="34" charset="0"/>
              </a:endParaRPr>
            </a:p>
          </p:txBody>
        </p:sp>
      </p:grpSp>
      <p:grpSp>
        <p:nvGrpSpPr>
          <p:cNvPr id="88" name="Group 87">
            <a:extLst>
              <a:ext uri="{FF2B5EF4-FFF2-40B4-BE49-F238E27FC236}">
                <a16:creationId xmlns:a16="http://schemas.microsoft.com/office/drawing/2014/main" id="{2CCBDCB6-141F-4699-8E92-AE643C6BCB4E}"/>
              </a:ext>
            </a:extLst>
          </p:cNvPr>
          <p:cNvGrpSpPr/>
          <p:nvPr/>
        </p:nvGrpSpPr>
        <p:grpSpPr>
          <a:xfrm>
            <a:off x="4941126" y="4310858"/>
            <a:ext cx="1602544" cy="779233"/>
            <a:chOff x="4420570" y="3429001"/>
            <a:chExt cx="1571264" cy="764023"/>
          </a:xfrm>
        </p:grpSpPr>
        <p:pic>
          <p:nvPicPr>
            <p:cNvPr id="86" name="Graphic 85" descr="Key">
              <a:extLst>
                <a:ext uri="{FF2B5EF4-FFF2-40B4-BE49-F238E27FC236}">
                  <a16:creationId xmlns:a16="http://schemas.microsoft.com/office/drawing/2014/main" id="{D6F4D04D-F9F8-421C-AC06-8AA0FF32E7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7" name="TextBox 86">
              <a:extLst>
                <a:ext uri="{FF2B5EF4-FFF2-40B4-BE49-F238E27FC236}">
                  <a16:creationId xmlns:a16="http://schemas.microsoft.com/office/drawing/2014/main" id="{D74F134A-3BE2-420C-ADE4-150413721B27}"/>
                </a:ext>
              </a:extLst>
            </p:cNvPr>
            <p:cNvSpPr txBox="1"/>
            <p:nvPr/>
          </p:nvSpPr>
          <p:spPr>
            <a:xfrm>
              <a:off x="4420570" y="3928015"/>
              <a:ext cx="1571264"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Seal Key</a:t>
              </a:r>
              <a:endParaRPr lang="en-US" sz="1100">
                <a:latin typeface="Segoe UI Semibold" panose="020B0702040204020203" pitchFamily="34" charset="0"/>
                <a:cs typeface="Segoe UI Semibold" panose="020B0702040204020203" pitchFamily="34" charset="0"/>
              </a:endParaRPr>
            </a:p>
          </p:txBody>
        </p:sp>
      </p:grpSp>
      <p:grpSp>
        <p:nvGrpSpPr>
          <p:cNvPr id="92" name="Group 91">
            <a:extLst>
              <a:ext uri="{FF2B5EF4-FFF2-40B4-BE49-F238E27FC236}">
                <a16:creationId xmlns:a16="http://schemas.microsoft.com/office/drawing/2014/main" id="{32679C77-1DDF-49C3-BE58-7513D44EB8B6}"/>
              </a:ext>
            </a:extLst>
          </p:cNvPr>
          <p:cNvGrpSpPr/>
          <p:nvPr/>
        </p:nvGrpSpPr>
        <p:grpSpPr>
          <a:xfrm>
            <a:off x="4941126" y="4900547"/>
            <a:ext cx="761083" cy="773957"/>
            <a:chOff x="4420570" y="3429001"/>
            <a:chExt cx="746228" cy="758850"/>
          </a:xfrm>
        </p:grpSpPr>
        <p:pic>
          <p:nvPicPr>
            <p:cNvPr id="90" name="Graphic 89" descr="Key">
              <a:extLst>
                <a:ext uri="{FF2B5EF4-FFF2-40B4-BE49-F238E27FC236}">
                  <a16:creationId xmlns:a16="http://schemas.microsoft.com/office/drawing/2014/main" id="{74A39F5C-5CF2-4EE3-982F-5A19319BE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1" name="TextBox 90">
              <a:extLst>
                <a:ext uri="{FF2B5EF4-FFF2-40B4-BE49-F238E27FC236}">
                  <a16:creationId xmlns:a16="http://schemas.microsoft.com/office/drawing/2014/main" id="{37568568-721B-4D17-9C3E-1CC7BB91EF56}"/>
                </a:ext>
              </a:extLst>
            </p:cNvPr>
            <p:cNvSpPr txBox="1"/>
            <p:nvPr/>
          </p:nvSpPr>
          <p:spPr>
            <a:xfrm>
              <a:off x="4420570" y="3928015"/>
              <a:ext cx="717017" cy="259836"/>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Seal Key</a:t>
              </a:r>
              <a:endParaRPr lang="en-US" sz="1100">
                <a:latin typeface="Segoe UI Semibold" panose="020B0702040204020203" pitchFamily="34" charset="0"/>
                <a:cs typeface="Segoe UI Semibold" panose="020B0702040204020203" pitchFamily="34" charset="0"/>
              </a:endParaRPr>
            </a:p>
          </p:txBody>
        </p:sp>
      </p:grpSp>
      <p:cxnSp>
        <p:nvCxnSpPr>
          <p:cNvPr id="287" name="Straight Arrow Connector 286">
            <a:extLst>
              <a:ext uri="{FF2B5EF4-FFF2-40B4-BE49-F238E27FC236}">
                <a16:creationId xmlns:a16="http://schemas.microsoft.com/office/drawing/2014/main" id="{FFF93BC1-3922-47E3-AC60-7261BDCB5DB9}"/>
              </a:ext>
            </a:extLst>
          </p:cNvPr>
          <p:cNvCxnSpPr>
            <a:cxnSpLocks/>
            <a:endCxn id="12" idx="0"/>
          </p:cNvCxnSpPr>
          <p:nvPr/>
        </p:nvCxnSpPr>
        <p:spPr>
          <a:xfrm>
            <a:off x="2924044" y="240769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D36215B-1918-45E0-B286-25B2A411A73B}"/>
              </a:ext>
            </a:extLst>
          </p:cNvPr>
          <p:cNvSpPr txBox="1"/>
          <p:nvPr/>
        </p:nvSpPr>
        <p:spPr>
          <a:xfrm>
            <a:off x="1706506" y="1040491"/>
            <a:ext cx="1264116" cy="446397"/>
          </a:xfrm>
          <a:prstGeom prst="rect">
            <a:avLst/>
          </a:prstGeom>
          <a:noFill/>
        </p:spPr>
        <p:txBody>
          <a:bodyPr wrap="none" rtlCol="0">
            <a:spAutoFit/>
          </a:bodyPr>
          <a:lstStyle/>
          <a:p>
            <a:pPr algn="ctr"/>
            <a:r>
              <a:rPr lang="fr-FR" sz="1100">
                <a:latin typeface="Segoe UI Semibold" panose="020B0702040204020203" pitchFamily="34" charset="0"/>
                <a:cs typeface="Segoe UI Semibold" panose="020B0702040204020203" pitchFamily="34" charset="0"/>
              </a:rPr>
              <a:t>Root Keys</a:t>
            </a:r>
          </a:p>
          <a:p>
            <a:pPr algn="ctr"/>
            <a:r>
              <a:rPr lang="en-US" sz="1100">
                <a:latin typeface="Segoe UI Semibold" panose="020B0702040204020203" pitchFamily="34" charset="0"/>
                <a:cs typeface="Segoe UI Semibold" panose="020B0702040204020203" pitchFamily="34" charset="0"/>
              </a:rPr>
              <a:t>Hardware Fused</a:t>
            </a:r>
          </a:p>
        </p:txBody>
      </p:sp>
      <p:sp>
        <p:nvSpPr>
          <p:cNvPr id="47" name="TextBox 46">
            <a:extLst>
              <a:ext uri="{FF2B5EF4-FFF2-40B4-BE49-F238E27FC236}">
                <a16:creationId xmlns:a16="http://schemas.microsoft.com/office/drawing/2014/main" id="{3A94CB73-1C92-48C2-A703-96EFFC76592F}"/>
              </a:ext>
            </a:extLst>
          </p:cNvPr>
          <p:cNvSpPr txBox="1"/>
          <p:nvPr/>
        </p:nvSpPr>
        <p:spPr>
          <a:xfrm>
            <a:off x="3251436" y="3428634"/>
            <a:ext cx="1128835" cy="430887"/>
          </a:xfrm>
          <a:prstGeom prst="rect">
            <a:avLst/>
          </a:prstGeom>
          <a:solidFill>
            <a:srgbClr val="0070C0"/>
          </a:solidFill>
          <a:ln>
            <a:solidFill>
              <a:srgbClr val="0070C0"/>
            </a:solidFill>
          </a:ln>
        </p:spPr>
        <p:txBody>
          <a:bodyPr wrap="none" rtlCol="0">
            <a:spAutoFit/>
          </a:bodyPr>
          <a:lstStyle/>
          <a:p>
            <a:pPr algn="ctr"/>
            <a:r>
              <a:rPr lang="fr-FR" sz="1100">
                <a:solidFill>
                  <a:schemeClr val="bg1"/>
                </a:solidFill>
                <a:latin typeface="Segoe UI Semibold" panose="020B0702040204020203" pitchFamily="34" charset="0"/>
                <a:cs typeface="Segoe UI Semibold" panose="020B0702040204020203" pitchFamily="34" charset="0"/>
              </a:rPr>
              <a:t>Enclave</a:t>
            </a:r>
          </a:p>
          <a:p>
            <a:pPr algn="ctr"/>
            <a:r>
              <a:rPr lang="en-US" sz="1100">
                <a:solidFill>
                  <a:schemeClr val="bg1"/>
                </a:solidFill>
                <a:latin typeface="Segoe UI Semibold" panose="020B0702040204020203" pitchFamily="34" charset="0"/>
                <a:cs typeface="Segoe UI Semibold" panose="020B0702040204020203" pitchFamily="34" charset="0"/>
              </a:rPr>
              <a:t>Measurements</a:t>
            </a:r>
          </a:p>
        </p:txBody>
      </p:sp>
      <p:sp>
        <p:nvSpPr>
          <p:cNvPr id="148" name="Rectangle 147">
            <a:extLst>
              <a:ext uri="{FF2B5EF4-FFF2-40B4-BE49-F238E27FC236}">
                <a16:creationId xmlns:a16="http://schemas.microsoft.com/office/drawing/2014/main" id="{9774FCDA-98AE-40FD-9699-CCB6C5B6C47F}"/>
              </a:ext>
            </a:extLst>
          </p:cNvPr>
          <p:cNvSpPr/>
          <p:nvPr/>
        </p:nvSpPr>
        <p:spPr>
          <a:xfrm>
            <a:off x="7582803" y="3350846"/>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49" name="TextBox 148">
            <a:extLst>
              <a:ext uri="{FF2B5EF4-FFF2-40B4-BE49-F238E27FC236}">
                <a16:creationId xmlns:a16="http://schemas.microsoft.com/office/drawing/2014/main" id="{CF1C99A2-2E9F-43B9-929A-AD888C98EA48}"/>
              </a:ext>
            </a:extLst>
          </p:cNvPr>
          <p:cNvSpPr txBox="1"/>
          <p:nvPr/>
        </p:nvSpPr>
        <p:spPr>
          <a:xfrm>
            <a:off x="7791109" y="3428634"/>
            <a:ext cx="713657"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Quoting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5601BD95-37C5-4DE4-898D-414C9317B1CB}"/>
              </a:ext>
            </a:extLst>
          </p:cNvPr>
          <p:cNvGrpSpPr/>
          <p:nvPr/>
        </p:nvGrpSpPr>
        <p:grpSpPr>
          <a:xfrm>
            <a:off x="8700485" y="2659724"/>
            <a:ext cx="937815" cy="929878"/>
            <a:chOff x="7119360" y="4657090"/>
            <a:chExt cx="919510" cy="911728"/>
          </a:xfrm>
        </p:grpSpPr>
        <p:sp>
          <p:nvSpPr>
            <p:cNvPr id="157" name="Rectangle 156">
              <a:extLst>
                <a:ext uri="{FF2B5EF4-FFF2-40B4-BE49-F238E27FC236}">
                  <a16:creationId xmlns:a16="http://schemas.microsoft.com/office/drawing/2014/main" id="{50AE0E45-AE99-47DF-A0B0-1CE623C9F596}"/>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162" name="Graphic 161" descr="Key">
              <a:extLst>
                <a:ext uri="{FF2B5EF4-FFF2-40B4-BE49-F238E27FC236}">
                  <a16:creationId xmlns:a16="http://schemas.microsoft.com/office/drawing/2014/main" id="{FEF89243-27BF-41AD-9BBA-66CCB45733FD}"/>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7535950" y="4993156"/>
              <a:ext cx="502920" cy="502920"/>
            </a:xfrm>
            <a:prstGeom prst="rect">
              <a:avLst/>
            </a:prstGeom>
          </p:spPr>
        </p:pic>
        <p:grpSp>
          <p:nvGrpSpPr>
            <p:cNvPr id="26" name="Group 25">
              <a:extLst>
                <a:ext uri="{FF2B5EF4-FFF2-40B4-BE49-F238E27FC236}">
                  <a16:creationId xmlns:a16="http://schemas.microsoft.com/office/drawing/2014/main" id="{6F807203-4FA3-4EFC-A8B7-F5E3E9D118E6}"/>
                </a:ext>
              </a:extLst>
            </p:cNvPr>
            <p:cNvGrpSpPr/>
            <p:nvPr/>
          </p:nvGrpSpPr>
          <p:grpSpPr>
            <a:xfrm>
              <a:off x="7256239" y="4740842"/>
              <a:ext cx="293635" cy="463635"/>
              <a:chOff x="6515767" y="4734998"/>
              <a:chExt cx="293635" cy="463635"/>
            </a:xfrm>
          </p:grpSpPr>
          <p:sp>
            <p:nvSpPr>
              <p:cNvPr id="166" name="Freeform: Shape 165">
                <a:extLst>
                  <a:ext uri="{FF2B5EF4-FFF2-40B4-BE49-F238E27FC236}">
                    <a16:creationId xmlns:a16="http://schemas.microsoft.com/office/drawing/2014/main" id="{5556E471-3421-4090-853A-394B0A0CE069}"/>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7" name="Freeform: Shape 166">
                <a:extLst>
                  <a:ext uri="{FF2B5EF4-FFF2-40B4-BE49-F238E27FC236}">
                    <a16:creationId xmlns:a16="http://schemas.microsoft.com/office/drawing/2014/main" id="{B26CC1E8-4C25-4771-A706-A15B2754B62F}"/>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8" name="Freeform: Shape 167">
                <a:extLst>
                  <a:ext uri="{FF2B5EF4-FFF2-40B4-BE49-F238E27FC236}">
                    <a16:creationId xmlns:a16="http://schemas.microsoft.com/office/drawing/2014/main" id="{CBB53004-F147-46FC-AB95-69AC7C339E56}"/>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0" name="Freeform: Shape 169">
                <a:extLst>
                  <a:ext uri="{FF2B5EF4-FFF2-40B4-BE49-F238E27FC236}">
                    <a16:creationId xmlns:a16="http://schemas.microsoft.com/office/drawing/2014/main" id="{36B54E78-8077-4786-9BC1-39853469D0E1}"/>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4" name="Freeform: Shape 173">
                <a:extLst>
                  <a:ext uri="{FF2B5EF4-FFF2-40B4-BE49-F238E27FC236}">
                    <a16:creationId xmlns:a16="http://schemas.microsoft.com/office/drawing/2014/main" id="{0F88B528-468C-4376-827C-5A719A27CAA6}"/>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8" name="Freeform: Shape 177">
                <a:extLst>
                  <a:ext uri="{FF2B5EF4-FFF2-40B4-BE49-F238E27FC236}">
                    <a16:creationId xmlns:a16="http://schemas.microsoft.com/office/drawing/2014/main" id="{93591793-DDB0-466E-8A8A-ECE84D3B3816}"/>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0" name="Freeform: Shape 179">
                <a:extLst>
                  <a:ext uri="{FF2B5EF4-FFF2-40B4-BE49-F238E27FC236}">
                    <a16:creationId xmlns:a16="http://schemas.microsoft.com/office/drawing/2014/main" id="{E56663B4-51B4-417D-8F48-9A0ADCE202B0}"/>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2" name="Freeform: Shape 181">
                <a:extLst>
                  <a:ext uri="{FF2B5EF4-FFF2-40B4-BE49-F238E27FC236}">
                    <a16:creationId xmlns:a16="http://schemas.microsoft.com/office/drawing/2014/main" id="{C1F42989-05A6-49C8-8B18-951D98411B24}"/>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161" name="TextBox 160">
              <a:extLst>
                <a:ext uri="{FF2B5EF4-FFF2-40B4-BE49-F238E27FC236}">
                  <a16:creationId xmlns:a16="http://schemas.microsoft.com/office/drawing/2014/main" id="{D015DF58-5637-4B81-9460-27AA028949B9}"/>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97" name="Titre 1">
            <a:extLst>
              <a:ext uri="{FF2B5EF4-FFF2-40B4-BE49-F238E27FC236}">
                <a16:creationId xmlns:a16="http://schemas.microsoft.com/office/drawing/2014/main" id="{1DD61963-5F69-4A57-84CC-A37360411227}"/>
              </a:ext>
            </a:extLst>
          </p:cNvPr>
          <p:cNvSpPr txBox="1">
            <a:spLocks/>
          </p:cNvSpPr>
          <p:nvPr/>
        </p:nvSpPr>
        <p:spPr>
          <a:xfrm>
            <a:off x="272274" y="144462"/>
            <a:ext cx="11889564" cy="8604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SGX Key hierarchy</a:t>
            </a:r>
          </a:p>
        </p:txBody>
      </p:sp>
      <p:pic>
        <p:nvPicPr>
          <p:cNvPr id="18" name="Picture 17">
            <a:extLst>
              <a:ext uri="{FF2B5EF4-FFF2-40B4-BE49-F238E27FC236}">
                <a16:creationId xmlns:a16="http://schemas.microsoft.com/office/drawing/2014/main" id="{619E03EC-F9DF-4B9B-BB44-569BD9D3F71A}"/>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4571" y="2637000"/>
            <a:ext cx="299734" cy="299170"/>
          </a:xfrm>
          <a:prstGeom prst="rect">
            <a:avLst/>
          </a:prstGeom>
        </p:spPr>
      </p:pic>
      <p:pic>
        <p:nvPicPr>
          <p:cNvPr id="19" name="Picture 18">
            <a:extLst>
              <a:ext uri="{FF2B5EF4-FFF2-40B4-BE49-F238E27FC236}">
                <a16:creationId xmlns:a16="http://schemas.microsoft.com/office/drawing/2014/main" id="{BE3A1BE6-42F5-455B-9A1D-7F9BC68095AE}"/>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59488" y="3784430"/>
            <a:ext cx="299734" cy="299170"/>
          </a:xfrm>
          <a:prstGeom prst="rect">
            <a:avLst/>
          </a:prstGeom>
        </p:spPr>
      </p:pic>
      <p:sp>
        <p:nvSpPr>
          <p:cNvPr id="20" name="chip" title="Icon of a computer chip">
            <a:extLst>
              <a:ext uri="{FF2B5EF4-FFF2-40B4-BE49-F238E27FC236}">
                <a16:creationId xmlns:a16="http://schemas.microsoft.com/office/drawing/2014/main" id="{B8E46BAE-BF92-4CFE-ABEC-3F0445E63DBF}"/>
              </a:ext>
            </a:extLst>
          </p:cNvPr>
          <p:cNvSpPr>
            <a:spLocks noChangeAspect="1" noEditPoints="1"/>
          </p:cNvSpPr>
          <p:nvPr/>
        </p:nvSpPr>
        <p:spPr bwMode="auto">
          <a:xfrm>
            <a:off x="1487487" y="5794609"/>
            <a:ext cx="422367" cy="43092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cxnSp>
        <p:nvCxnSpPr>
          <p:cNvPr id="31" name="Connector: Elbow 30">
            <a:extLst>
              <a:ext uri="{FF2B5EF4-FFF2-40B4-BE49-F238E27FC236}">
                <a16:creationId xmlns:a16="http://schemas.microsoft.com/office/drawing/2014/main" id="{15C7324F-9AA0-487E-97F5-06E3040F8755}"/>
              </a:ext>
            </a:extLst>
          </p:cNvPr>
          <p:cNvCxnSpPr>
            <a:cxnSpLocks/>
            <a:stCxn id="116" idx="2"/>
            <a:endCxn id="81" idx="1"/>
          </p:cNvCxnSpPr>
          <p:nvPr/>
        </p:nvCxnSpPr>
        <p:spPr>
          <a:xfrm flipV="1">
            <a:off x="4058871" y="4044941"/>
            <a:ext cx="930714" cy="954439"/>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8F320A4-FC34-451B-B9CE-FE99CA1C0D90}"/>
              </a:ext>
            </a:extLst>
          </p:cNvPr>
          <p:cNvCxnSpPr>
            <a:cxnSpLocks/>
            <a:stCxn id="116" idx="2"/>
            <a:endCxn id="94" idx="1"/>
          </p:cNvCxnSpPr>
          <p:nvPr/>
        </p:nvCxnSpPr>
        <p:spPr>
          <a:xfrm>
            <a:off x="4058871" y="4999380"/>
            <a:ext cx="930714" cy="8127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52F5BABA-703F-4D32-8FE7-B1E4B98F999D}"/>
              </a:ext>
            </a:extLst>
          </p:cNvPr>
          <p:cNvCxnSpPr>
            <a:cxnSpLocks/>
            <a:stCxn id="116" idx="2"/>
            <a:endCxn id="90" idx="1"/>
          </p:cNvCxnSpPr>
          <p:nvPr/>
        </p:nvCxnSpPr>
        <p:spPr>
          <a:xfrm>
            <a:off x="4058871" y="4999380"/>
            <a:ext cx="930714" cy="245428"/>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B5614E2-F3B3-4A93-9216-F7FE451E9F7B}"/>
              </a:ext>
            </a:extLst>
          </p:cNvPr>
          <p:cNvCxnSpPr>
            <a:cxnSpLocks/>
            <a:stCxn id="116" idx="2"/>
            <a:endCxn id="86" idx="1"/>
          </p:cNvCxnSpPr>
          <p:nvPr/>
        </p:nvCxnSpPr>
        <p:spPr>
          <a:xfrm flipV="1">
            <a:off x="4058871" y="4655119"/>
            <a:ext cx="930714" cy="34426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5CA1D8B-951E-44E5-8799-CA1D221DA8C8}"/>
              </a:ext>
            </a:extLst>
          </p:cNvPr>
          <p:cNvCxnSpPr>
            <a:cxnSpLocks/>
            <a:stCxn id="8" idx="2"/>
            <a:endCxn id="148" idx="1"/>
          </p:cNvCxnSpPr>
          <p:nvPr/>
        </p:nvCxnSpPr>
        <p:spPr>
          <a:xfrm rot="16200000" flipH="1">
            <a:off x="6701807" y="2785949"/>
            <a:ext cx="937471" cy="824521"/>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364A5DD-AACA-41DE-AF1D-DB52429DD0F3}"/>
              </a:ext>
            </a:extLst>
          </p:cNvPr>
          <p:cNvCxnSpPr>
            <a:cxnSpLocks/>
          </p:cNvCxnSpPr>
          <p:nvPr/>
        </p:nvCxnSpPr>
        <p:spPr>
          <a:xfrm>
            <a:off x="5606862" y="2400905"/>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3612828-04D5-4513-8D49-76A162EF77CA}"/>
              </a:ext>
            </a:extLst>
          </p:cNvPr>
          <p:cNvCxnSpPr>
            <a:cxnSpLocks/>
          </p:cNvCxnSpPr>
          <p:nvPr/>
        </p:nvCxnSpPr>
        <p:spPr>
          <a:xfrm>
            <a:off x="2924043" y="499937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3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SGX </a:t>
            </a:r>
            <a:r>
              <a:rPr lang="en-US"/>
              <a:t>measurement</a:t>
            </a:r>
          </a:p>
        </p:txBody>
      </p:sp>
      <p:sp>
        <p:nvSpPr>
          <p:cNvPr id="3" name="Espace réservé du texte 2"/>
          <p:cNvSpPr>
            <a:spLocks noGrp="1"/>
          </p:cNvSpPr>
          <p:nvPr>
            <p:ph type="body" sz="quarter" idx="10"/>
          </p:nvPr>
        </p:nvSpPr>
        <p:spPr>
          <a:xfrm>
            <a:off x="275949" y="952874"/>
            <a:ext cx="11887200" cy="3351212"/>
          </a:xfrm>
        </p:spPr>
        <p:txBody>
          <a:bodyPr>
            <a:normAutofit lnSpcReduction="10000"/>
          </a:bodyPr>
          <a:lstStyle/>
          <a:p>
            <a:pPr lvl="0"/>
            <a:r>
              <a:rPr lang="en-US"/>
              <a:t>When building an enclave, Intel SGX generates a cryptographic log of all the build activities</a:t>
            </a:r>
          </a:p>
          <a:p>
            <a:pPr lvl="1"/>
            <a:r>
              <a:rPr lang="en-US"/>
              <a:t>Content: Code, Data, Stack, Heap</a:t>
            </a:r>
          </a:p>
          <a:p>
            <a:pPr lvl="1"/>
            <a:r>
              <a:rPr lang="en-US"/>
              <a:t>Location of each page within the enclave</a:t>
            </a:r>
          </a:p>
          <a:p>
            <a:pPr lvl="1"/>
            <a:r>
              <a:rPr lang="en-US"/>
              <a:t>Security flags being used </a:t>
            </a:r>
          </a:p>
          <a:p>
            <a:pPr lvl="0">
              <a:spcBef>
                <a:spcPts val="1200"/>
              </a:spcBef>
            </a:pPr>
            <a:r>
              <a:rPr lang="en-US"/>
              <a:t>MRENCLAVE (“Enclave Identity”) is a 256-bit digest of an internal log that records all the activity done while the enclave is built</a:t>
            </a:r>
          </a:p>
          <a:p>
            <a:pPr lvl="1"/>
            <a:r>
              <a:rPr lang="en-US"/>
              <a:t>Represents the enclave’s software TCB</a:t>
            </a:r>
          </a:p>
          <a:p>
            <a:pPr lvl="1"/>
            <a:r>
              <a:rPr lang="en-US"/>
              <a:t>Identifies cryptographically, the code, data, and stack placed inside the enclave, the order and position of enclave pages and the security properties of each page</a:t>
            </a:r>
          </a:p>
          <a:p>
            <a:pPr lvl="1"/>
            <a:r>
              <a:rPr lang="en-US"/>
              <a:t>Provided during </a:t>
            </a:r>
            <a:r>
              <a:rPr lang="en-US" sz="1600"/>
              <a:t>attestation to remote platform</a:t>
            </a:r>
            <a:endParaRPr lang="en-US"/>
          </a:p>
        </p:txBody>
      </p:sp>
      <p:sp>
        <p:nvSpPr>
          <p:cNvPr id="6" name="Rectangle 5">
            <a:extLst>
              <a:ext uri="{FF2B5EF4-FFF2-40B4-BE49-F238E27FC236}">
                <a16:creationId xmlns:a16="http://schemas.microsoft.com/office/drawing/2014/main" id="{83305293-AB14-4493-BC01-D3D53649BFA8}"/>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grpSp>
        <p:nvGrpSpPr>
          <p:cNvPr id="4" name="Group 3">
            <a:extLst>
              <a:ext uri="{FF2B5EF4-FFF2-40B4-BE49-F238E27FC236}">
                <a16:creationId xmlns:a16="http://schemas.microsoft.com/office/drawing/2014/main" id="{7C9DDFC5-53BE-4C59-8682-D454D37B37B4}"/>
              </a:ext>
            </a:extLst>
          </p:cNvPr>
          <p:cNvGrpSpPr/>
          <p:nvPr/>
        </p:nvGrpSpPr>
        <p:grpSpPr>
          <a:xfrm>
            <a:off x="1722437" y="4487862"/>
            <a:ext cx="9237511" cy="1635205"/>
            <a:chOff x="1247926" y="4406446"/>
            <a:chExt cx="9662891" cy="1798859"/>
          </a:xfrm>
        </p:grpSpPr>
        <p:sp>
          <p:nvSpPr>
            <p:cNvPr id="9" name="Rectangle 8">
              <a:extLst>
                <a:ext uri="{FF2B5EF4-FFF2-40B4-BE49-F238E27FC236}">
                  <a16:creationId xmlns:a16="http://schemas.microsoft.com/office/drawing/2014/main" id="{6B3D8ABA-26BA-470A-8400-3B2BBD5587B0}"/>
                </a:ext>
              </a:extLst>
            </p:cNvPr>
            <p:cNvSpPr/>
            <p:nvPr/>
          </p:nvSpPr>
          <p:spPr>
            <a:xfrm>
              <a:off x="23909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1</a:t>
              </a:r>
            </a:p>
          </p:txBody>
        </p:sp>
        <p:sp>
          <p:nvSpPr>
            <p:cNvPr id="16" name="Rectangle 15">
              <a:extLst>
                <a:ext uri="{FF2B5EF4-FFF2-40B4-BE49-F238E27FC236}">
                  <a16:creationId xmlns:a16="http://schemas.microsoft.com/office/drawing/2014/main" id="{D566B586-F569-4A3E-94E3-5BB6808C6E24}"/>
                </a:ext>
              </a:extLst>
            </p:cNvPr>
            <p:cNvSpPr/>
            <p:nvPr/>
          </p:nvSpPr>
          <p:spPr>
            <a:xfrm>
              <a:off x="36274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1 Metadata</a:t>
              </a:r>
            </a:p>
          </p:txBody>
        </p:sp>
        <p:sp>
          <p:nvSpPr>
            <p:cNvPr id="18" name="Rectangle 17">
              <a:extLst>
                <a:ext uri="{FF2B5EF4-FFF2-40B4-BE49-F238E27FC236}">
                  <a16:creationId xmlns:a16="http://schemas.microsoft.com/office/drawing/2014/main" id="{E8171666-86FD-4EE1-BD0A-B5AAC4FB0947}"/>
                </a:ext>
              </a:extLst>
            </p:cNvPr>
            <p:cNvSpPr/>
            <p:nvPr/>
          </p:nvSpPr>
          <p:spPr>
            <a:xfrm>
              <a:off x="51341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2</a:t>
              </a:r>
            </a:p>
          </p:txBody>
        </p:sp>
        <p:sp>
          <p:nvSpPr>
            <p:cNvPr id="20" name="Rectangle 19">
              <a:extLst>
                <a:ext uri="{FF2B5EF4-FFF2-40B4-BE49-F238E27FC236}">
                  <a16:creationId xmlns:a16="http://schemas.microsoft.com/office/drawing/2014/main" id="{F7381559-8AD9-40DC-8BF8-C1022539E655}"/>
                </a:ext>
              </a:extLst>
            </p:cNvPr>
            <p:cNvSpPr/>
            <p:nvPr/>
          </p:nvSpPr>
          <p:spPr>
            <a:xfrm>
              <a:off x="63706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2 Metadata</a:t>
              </a:r>
            </a:p>
          </p:txBody>
        </p:sp>
        <p:sp>
          <p:nvSpPr>
            <p:cNvPr id="22" name="Rectangle 21">
              <a:extLst>
                <a:ext uri="{FF2B5EF4-FFF2-40B4-BE49-F238E27FC236}">
                  <a16:creationId xmlns:a16="http://schemas.microsoft.com/office/drawing/2014/main" id="{0B6B9465-6BF3-4F5F-A481-80B9C8C3EA61}"/>
                </a:ext>
              </a:extLst>
            </p:cNvPr>
            <p:cNvSpPr/>
            <p:nvPr/>
          </p:nvSpPr>
          <p:spPr>
            <a:xfrm>
              <a:off x="7877326"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a:t>
              </a:r>
              <a:r>
                <a:rPr lang="en-US" sz="1200" i="1" kern="0">
                  <a:solidFill>
                    <a:schemeClr val="bg1"/>
                  </a:solidFill>
                  <a:latin typeface="Segoe UI Semibold"/>
                  <a:cs typeface="Segoe UI" pitchFamily="34" charset="0"/>
                </a:rPr>
                <a:t>n</a:t>
              </a:r>
            </a:p>
          </p:txBody>
        </p:sp>
        <p:sp>
          <p:nvSpPr>
            <p:cNvPr id="24" name="Rectangle 23">
              <a:extLst>
                <a:ext uri="{FF2B5EF4-FFF2-40B4-BE49-F238E27FC236}">
                  <a16:creationId xmlns:a16="http://schemas.microsoft.com/office/drawing/2014/main" id="{7905F274-5029-4885-A128-9D089DCA2C53}"/>
                </a:ext>
              </a:extLst>
            </p:cNvPr>
            <p:cNvSpPr/>
            <p:nvPr/>
          </p:nvSpPr>
          <p:spPr>
            <a:xfrm>
              <a:off x="9113837"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a:t>
              </a:r>
              <a:r>
                <a:rPr lang="en-US" sz="1200" i="1" kern="0">
                  <a:solidFill>
                    <a:schemeClr val="bg1"/>
                  </a:solidFill>
                  <a:latin typeface="Segoe UI Semibold"/>
                  <a:cs typeface="Segoe UI" pitchFamily="34" charset="0"/>
                </a:rPr>
                <a:t>n</a:t>
              </a:r>
              <a:r>
                <a:rPr lang="en-US" sz="1200" kern="0">
                  <a:solidFill>
                    <a:schemeClr val="bg1"/>
                  </a:solidFill>
                  <a:latin typeface="Segoe UI Semibold"/>
                  <a:cs typeface="Segoe UI" pitchFamily="34" charset="0"/>
                </a:rPr>
                <a:t> Metadata</a:t>
              </a:r>
            </a:p>
          </p:txBody>
        </p:sp>
        <p:sp>
          <p:nvSpPr>
            <p:cNvPr id="26" name="Flowchart: Terminator 25">
              <a:extLst>
                <a:ext uri="{FF2B5EF4-FFF2-40B4-BE49-F238E27FC236}">
                  <a16:creationId xmlns:a16="http://schemas.microsoft.com/office/drawing/2014/main" id="{B4C63916-53E2-499A-A043-D6D3D7D4891A}"/>
                </a:ext>
              </a:extLst>
            </p:cNvPr>
            <p:cNvSpPr/>
            <p:nvPr/>
          </p:nvSpPr>
          <p:spPr>
            <a:xfrm>
              <a:off x="57991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7" name="Flowchart: Terminator 26">
              <a:extLst>
                <a:ext uri="{FF2B5EF4-FFF2-40B4-BE49-F238E27FC236}">
                  <a16:creationId xmlns:a16="http://schemas.microsoft.com/office/drawing/2014/main" id="{11E077FB-2598-498F-9A50-EDED45C54ADF}"/>
                </a:ext>
              </a:extLst>
            </p:cNvPr>
            <p:cNvSpPr/>
            <p:nvPr/>
          </p:nvSpPr>
          <p:spPr>
            <a:xfrm>
              <a:off x="30559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9" name="Flowchart: Terminator 28">
              <a:extLst>
                <a:ext uri="{FF2B5EF4-FFF2-40B4-BE49-F238E27FC236}">
                  <a16:creationId xmlns:a16="http://schemas.microsoft.com/office/drawing/2014/main" id="{6559135E-0F20-480A-B296-71B1A7359E50}"/>
                </a:ext>
              </a:extLst>
            </p:cNvPr>
            <p:cNvSpPr/>
            <p:nvPr/>
          </p:nvSpPr>
          <p:spPr>
            <a:xfrm>
              <a:off x="8533709" y="5213699"/>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31" name="Rectangle 30">
              <a:extLst>
                <a:ext uri="{FF2B5EF4-FFF2-40B4-BE49-F238E27FC236}">
                  <a16:creationId xmlns:a16="http://schemas.microsoft.com/office/drawing/2014/main" id="{B90FC8FB-EAE0-411E-8353-7DAFCB95BFA1}"/>
                </a:ext>
              </a:extLst>
            </p:cNvPr>
            <p:cNvSpPr/>
            <p:nvPr/>
          </p:nvSpPr>
          <p:spPr>
            <a:xfrm>
              <a:off x="67488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2</a:t>
              </a:r>
            </a:p>
          </p:txBody>
        </p:sp>
        <p:sp>
          <p:nvSpPr>
            <p:cNvPr id="32" name="Rectangle 31">
              <a:extLst>
                <a:ext uri="{FF2B5EF4-FFF2-40B4-BE49-F238E27FC236}">
                  <a16:creationId xmlns:a16="http://schemas.microsoft.com/office/drawing/2014/main" id="{F07E091E-6E6D-4E2A-A5A6-DFF0B52E1594}"/>
                </a:ext>
              </a:extLst>
            </p:cNvPr>
            <p:cNvSpPr/>
            <p:nvPr/>
          </p:nvSpPr>
          <p:spPr>
            <a:xfrm>
              <a:off x="1247926" y="5752315"/>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p>
          </p:txBody>
        </p:sp>
        <p:sp>
          <p:nvSpPr>
            <p:cNvPr id="34" name="Rectangle 33">
              <a:extLst>
                <a:ext uri="{FF2B5EF4-FFF2-40B4-BE49-F238E27FC236}">
                  <a16:creationId xmlns:a16="http://schemas.microsoft.com/office/drawing/2014/main" id="{988EAAEF-2EAB-4B82-8F21-2B16A8799334}"/>
                </a:ext>
              </a:extLst>
            </p:cNvPr>
            <p:cNvSpPr/>
            <p:nvPr/>
          </p:nvSpPr>
          <p:spPr>
            <a:xfrm>
              <a:off x="40056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1</a:t>
              </a:r>
            </a:p>
          </p:txBody>
        </p:sp>
        <p:sp>
          <p:nvSpPr>
            <p:cNvPr id="36" name="Rectangle 35">
              <a:extLst>
                <a:ext uri="{FF2B5EF4-FFF2-40B4-BE49-F238E27FC236}">
                  <a16:creationId xmlns:a16="http://schemas.microsoft.com/office/drawing/2014/main" id="{B9B88DB8-4504-423C-AEE9-F38955CA0621}"/>
                </a:ext>
              </a:extLst>
            </p:cNvPr>
            <p:cNvSpPr/>
            <p:nvPr/>
          </p:nvSpPr>
          <p:spPr>
            <a:xfrm>
              <a:off x="9477526" y="5733652"/>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i="1" kern="0" baseline="30000">
                  <a:solidFill>
                    <a:schemeClr val="bg1"/>
                  </a:solidFill>
                  <a:latin typeface="Segoe UI Semibold"/>
                  <a:cs typeface="Segoe UI" pitchFamily="34" charset="0"/>
                </a:rPr>
                <a:t>n</a:t>
              </a:r>
            </a:p>
          </p:txBody>
        </p:sp>
        <p:cxnSp>
          <p:nvCxnSpPr>
            <p:cNvPr id="38" name="Connector: Elbow 37">
              <a:extLst>
                <a:ext uri="{FF2B5EF4-FFF2-40B4-BE49-F238E27FC236}">
                  <a16:creationId xmlns:a16="http://schemas.microsoft.com/office/drawing/2014/main" id="{258CE16B-87A3-41DA-8CD6-C12440DD13B7}"/>
                </a:ext>
              </a:extLst>
            </p:cNvPr>
            <p:cNvCxnSpPr>
              <a:stCxn id="32" idx="3"/>
              <a:endCxn id="27" idx="1"/>
            </p:cNvCxnSpPr>
            <p:nvPr/>
          </p:nvCxnSpPr>
          <p:spPr>
            <a:xfrm flipV="1">
              <a:off x="2681217" y="5445410"/>
              <a:ext cx="374720" cy="533400"/>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CC9D1F4-4233-4DD3-949D-38D8A6CA40A9}"/>
                </a:ext>
              </a:extLst>
            </p:cNvPr>
            <p:cNvCxnSpPr>
              <a:cxnSpLocks/>
            </p:cNvCxnSpPr>
            <p:nvPr/>
          </p:nvCxnSpPr>
          <p:spPr>
            <a:xfrm flipV="1">
              <a:off x="5438926" y="5445410"/>
              <a:ext cx="360211" cy="530958"/>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022A38-76D9-4ADD-A324-E929906BCB27}"/>
                </a:ext>
              </a:extLst>
            </p:cNvPr>
            <p:cNvCxnSpPr>
              <a:cxnSpLocks/>
              <a:stCxn id="31" idx="3"/>
              <a:endCxn id="29" idx="1"/>
            </p:cNvCxnSpPr>
            <p:nvPr/>
          </p:nvCxnSpPr>
          <p:spPr>
            <a:xfrm flipV="1">
              <a:off x="8182126" y="5440194"/>
              <a:ext cx="351583" cy="536174"/>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48E715D-37D3-443E-9208-7E374F95AAAB}"/>
                </a:ext>
              </a:extLst>
            </p:cNvPr>
            <p:cNvCxnSpPr>
              <a:cxnSpLocks/>
              <a:stCxn id="29" idx="2"/>
              <a:endCxn id="36" idx="1"/>
            </p:cNvCxnSpPr>
            <p:nvPr/>
          </p:nvCxnSpPr>
          <p:spPr>
            <a:xfrm rot="16200000" flipH="1">
              <a:off x="9144638" y="5627259"/>
              <a:ext cx="293458" cy="372317"/>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C075200-F04E-425F-8BFD-68D2A0E6F6DE}"/>
                </a:ext>
              </a:extLst>
            </p:cNvPr>
            <p:cNvCxnSpPr>
              <a:cxnSpLocks/>
              <a:stCxn id="26" idx="2"/>
              <a:endCxn id="31" idx="1"/>
            </p:cNvCxnSpPr>
            <p:nvPr/>
          </p:nvCxnSpPr>
          <p:spPr>
            <a:xfrm rot="16200000" flipH="1">
              <a:off x="64075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B93EDD8-C181-4763-B00C-F62A3EECDB7C}"/>
                </a:ext>
              </a:extLst>
            </p:cNvPr>
            <p:cNvCxnSpPr>
              <a:cxnSpLocks/>
              <a:stCxn id="27" idx="2"/>
              <a:endCxn id="34" idx="1"/>
            </p:cNvCxnSpPr>
            <p:nvPr/>
          </p:nvCxnSpPr>
          <p:spPr>
            <a:xfrm rot="16200000" flipH="1">
              <a:off x="36643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DF3B7BF-6F34-4876-8DCF-2B5A77D5EFD4}"/>
                </a:ext>
              </a:extLst>
            </p:cNvPr>
            <p:cNvCxnSpPr>
              <a:cxnSpLocks/>
              <a:stCxn id="9" idx="2"/>
              <a:endCxn id="27" idx="0"/>
            </p:cNvCxnSpPr>
            <p:nvPr/>
          </p:nvCxnSpPr>
          <p:spPr>
            <a:xfrm rot="16200000" flipH="1">
              <a:off x="31178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5E91D-3F5B-4F06-B3FC-91729DC3BE5E}"/>
                </a:ext>
              </a:extLst>
            </p:cNvPr>
            <p:cNvCxnSpPr>
              <a:cxnSpLocks/>
              <a:stCxn id="18" idx="2"/>
              <a:endCxn id="26" idx="0"/>
            </p:cNvCxnSpPr>
            <p:nvPr/>
          </p:nvCxnSpPr>
          <p:spPr>
            <a:xfrm rot="16200000" flipH="1">
              <a:off x="58610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57973172-FCCA-4188-9204-540E236667A1}"/>
                </a:ext>
              </a:extLst>
            </p:cNvPr>
            <p:cNvCxnSpPr>
              <a:cxnSpLocks/>
              <a:stCxn id="22" idx="2"/>
              <a:endCxn id="29" idx="0"/>
            </p:cNvCxnSpPr>
            <p:nvPr/>
          </p:nvCxnSpPr>
          <p:spPr>
            <a:xfrm rot="16200000" flipH="1">
              <a:off x="8599886" y="4708375"/>
              <a:ext cx="354263" cy="656383"/>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E99733C-CD86-42CF-B2E9-BE61CCF9573F}"/>
                </a:ext>
              </a:extLst>
            </p:cNvPr>
            <p:cNvCxnSpPr>
              <a:cxnSpLocks/>
              <a:stCxn id="24" idx="2"/>
              <a:endCxn id="29" idx="0"/>
            </p:cNvCxnSpPr>
            <p:nvPr/>
          </p:nvCxnSpPr>
          <p:spPr>
            <a:xfrm rot="5400000">
              <a:off x="9218142" y="4746503"/>
              <a:ext cx="354263" cy="580128"/>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4E2259F-3339-4D48-B998-FFF566F9E84A}"/>
                </a:ext>
              </a:extLst>
            </p:cNvPr>
            <p:cNvCxnSpPr>
              <a:cxnSpLocks/>
              <a:stCxn id="20" idx="2"/>
              <a:endCxn id="26" idx="0"/>
            </p:cNvCxnSpPr>
            <p:nvPr/>
          </p:nvCxnSpPr>
          <p:spPr>
            <a:xfrm rot="5400000">
              <a:off x="64792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59759A17-E17B-498B-A2D2-889F55F4AC96}"/>
                </a:ext>
              </a:extLst>
            </p:cNvPr>
            <p:cNvCxnSpPr>
              <a:cxnSpLocks/>
              <a:stCxn id="16" idx="2"/>
              <a:endCxn id="27" idx="0"/>
            </p:cNvCxnSpPr>
            <p:nvPr/>
          </p:nvCxnSpPr>
          <p:spPr>
            <a:xfrm rot="5400000">
              <a:off x="37360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2775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Attestation</a:t>
            </a:r>
            <a:endParaRPr lang="en-US"/>
          </a:p>
        </p:txBody>
      </p:sp>
      <p:sp>
        <p:nvSpPr>
          <p:cNvPr id="3" name="Espace réservé du texte 2"/>
          <p:cNvSpPr>
            <a:spLocks noGrp="1"/>
          </p:cNvSpPr>
          <p:nvPr>
            <p:ph type="body" sz="quarter" idx="10"/>
          </p:nvPr>
        </p:nvSpPr>
        <p:spPr>
          <a:xfrm>
            <a:off x="274638" y="1212850"/>
            <a:ext cx="11887200" cy="2425279"/>
          </a:xfrm>
        </p:spPr>
        <p:txBody>
          <a:bodyPr/>
          <a:lstStyle/>
          <a:p>
            <a:pPr>
              <a:spcBef>
                <a:spcPts val="1200"/>
              </a:spcBef>
            </a:pPr>
            <a:r>
              <a:rPr lang="en-US"/>
              <a:t>SGX provides both LOCAL and REMOTE attestation capabilities</a:t>
            </a:r>
          </a:p>
          <a:p>
            <a:pPr>
              <a:spcBef>
                <a:spcPts val="1200"/>
              </a:spcBef>
            </a:pPr>
            <a:r>
              <a:rPr lang="en-US"/>
              <a:t>Local attestation allows an enclave to attest its identity and its TCB to another enclave on the same platform</a:t>
            </a:r>
          </a:p>
          <a:p>
            <a:pPr>
              <a:spcBef>
                <a:spcPts val="1200"/>
              </a:spcBef>
            </a:pPr>
            <a:r>
              <a:rPr lang="en-US"/>
              <a:t>Remote attestation allows an enclave to attest its identity and its TCB to another entity outside of the platform</a:t>
            </a:r>
            <a:endParaRPr lang="fr-FR"/>
          </a:p>
          <a:p>
            <a:pPr lvl="2"/>
            <a:endParaRPr lang="fr-FR"/>
          </a:p>
        </p:txBody>
      </p:sp>
      <p:sp>
        <p:nvSpPr>
          <p:cNvPr id="7" name="Rectangle 6">
            <a:extLst>
              <a:ext uri="{FF2B5EF4-FFF2-40B4-BE49-F238E27FC236}">
                <a16:creationId xmlns:a16="http://schemas.microsoft.com/office/drawing/2014/main" id="{B6264B4B-19BE-43C1-AEC3-26730BE932B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180567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Local attestation</a:t>
            </a:r>
            <a:endParaRPr lang="en-US"/>
          </a:p>
        </p:txBody>
      </p:sp>
      <p:sp>
        <p:nvSpPr>
          <p:cNvPr id="3" name="Espace réservé du texte 2"/>
          <p:cNvSpPr>
            <a:spLocks noGrp="1"/>
          </p:cNvSpPr>
          <p:nvPr>
            <p:ph type="body" sz="quarter" idx="10"/>
          </p:nvPr>
        </p:nvSpPr>
        <p:spPr>
          <a:xfrm>
            <a:off x="274638" y="1212850"/>
            <a:ext cx="5638799" cy="3262432"/>
          </a:xfrm>
        </p:spPr>
        <p:txBody>
          <a:bodyPr/>
          <a:lstStyle/>
          <a:p>
            <a:pPr lvl="0"/>
            <a:r>
              <a:rPr lang="en-US"/>
              <a:t>SGX provides a hardware assertion, REPORT, that contains calling enclaves Attributes, Measurements and User supplied data</a:t>
            </a:r>
          </a:p>
          <a:p>
            <a:pPr lvl="1"/>
            <a:r>
              <a:rPr lang="en-US"/>
              <a:t>Enclave calls EREPORT instruction to generate REPORT structure for a desired destination enclave </a:t>
            </a:r>
          </a:p>
          <a:p>
            <a:pPr lvl="1"/>
            <a:r>
              <a:rPr lang="en-US"/>
              <a:t>REPORT structure is secured using the REPORT key of the destination enclave</a:t>
            </a:r>
          </a:p>
          <a:p>
            <a:pPr lvl="1"/>
            <a:r>
              <a:rPr lang="en-US"/>
              <a:t>EGETKEY is used by the destination to retrieve REPORT key and then verifies structure using software</a:t>
            </a:r>
            <a:endParaRPr lang="fr-FR"/>
          </a:p>
          <a:p>
            <a:pPr lvl="2"/>
            <a:endParaRPr lang="fr-FR"/>
          </a:p>
        </p:txBody>
      </p:sp>
      <p:sp>
        <p:nvSpPr>
          <p:cNvPr id="8" name="Rectangle 7">
            <a:extLst>
              <a:ext uri="{FF2B5EF4-FFF2-40B4-BE49-F238E27FC236}">
                <a16:creationId xmlns:a16="http://schemas.microsoft.com/office/drawing/2014/main" id="{243C23C0-6A95-48DF-9425-EC0B9A8D2E33}"/>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4" name="Rectangle 3">
            <a:extLst>
              <a:ext uri="{FF2B5EF4-FFF2-40B4-BE49-F238E27FC236}">
                <a16:creationId xmlns:a16="http://schemas.microsoft.com/office/drawing/2014/main" id="{C74D51E3-3AA6-4AE8-AD9B-23A1E4F30A61}"/>
              </a:ext>
            </a:extLst>
          </p:cNvPr>
          <p:cNvSpPr/>
          <p:nvPr/>
        </p:nvSpPr>
        <p:spPr>
          <a:xfrm>
            <a:off x="7894637" y="1212849"/>
            <a:ext cx="2507968" cy="118728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1" name="Rectangle 10">
            <a:extLst>
              <a:ext uri="{FF2B5EF4-FFF2-40B4-BE49-F238E27FC236}">
                <a16:creationId xmlns:a16="http://schemas.microsoft.com/office/drawing/2014/main" id="{73DB52DC-3BD8-4418-84EC-FDD2D0401D59}"/>
              </a:ext>
            </a:extLst>
          </p:cNvPr>
          <p:cNvSpPr/>
          <p:nvPr/>
        </p:nvSpPr>
        <p:spPr>
          <a:xfrm>
            <a:off x="8279400" y="1744727"/>
            <a:ext cx="1739555"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EREPORT</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(Symmetric Key)</a:t>
            </a:r>
          </a:p>
        </p:txBody>
      </p:sp>
      <p:sp>
        <p:nvSpPr>
          <p:cNvPr id="13" name="Rectangle 12">
            <a:extLst>
              <a:ext uri="{FF2B5EF4-FFF2-40B4-BE49-F238E27FC236}">
                <a16:creationId xmlns:a16="http://schemas.microsoft.com/office/drawing/2014/main" id="{A99AADDA-ABD8-4690-BD44-2BFE3954F87C}"/>
              </a:ext>
            </a:extLst>
          </p:cNvPr>
          <p:cNvSpPr/>
          <p:nvPr/>
        </p:nvSpPr>
        <p:spPr>
          <a:xfrm>
            <a:off x="7894637" y="2760930"/>
            <a:ext cx="2507968" cy="218413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5" name="Rectangle 14">
            <a:extLst>
              <a:ext uri="{FF2B5EF4-FFF2-40B4-BE49-F238E27FC236}">
                <a16:creationId xmlns:a16="http://schemas.microsoft.com/office/drawing/2014/main" id="{915A180A-6494-490B-B414-A10C6F5C2427}"/>
              </a:ext>
            </a:extLst>
          </p:cNvPr>
          <p:cNvSpPr/>
          <p:nvPr/>
        </p:nvSpPr>
        <p:spPr>
          <a:xfrm>
            <a:off x="8279400" y="3412957"/>
            <a:ext cx="1739556"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EGETKEY</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(REPORT KEY)</a:t>
            </a:r>
          </a:p>
        </p:txBody>
      </p:sp>
      <p:sp>
        <p:nvSpPr>
          <p:cNvPr id="17" name="Rectangle 16">
            <a:extLst>
              <a:ext uri="{FF2B5EF4-FFF2-40B4-BE49-F238E27FC236}">
                <a16:creationId xmlns:a16="http://schemas.microsoft.com/office/drawing/2014/main" id="{883577FF-E559-4E7B-93E0-38959908F1BF}"/>
              </a:ext>
            </a:extLst>
          </p:cNvPr>
          <p:cNvSpPr/>
          <p:nvPr/>
        </p:nvSpPr>
        <p:spPr>
          <a:xfrm>
            <a:off x="8279400" y="4190200"/>
            <a:ext cx="1739556" cy="452990"/>
          </a:xfrm>
          <a:prstGeom prst="rect">
            <a:avLst/>
          </a:prstGeom>
          <a:solidFill>
            <a:srgbClr val="D6B61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latin typeface="Segoe UI Semibold"/>
                <a:cs typeface="Segoe UI" pitchFamily="34" charset="0"/>
              </a:rPr>
              <a:t>VERIFYREPORT</a:t>
            </a:r>
          </a:p>
          <a:p>
            <a:pPr algn="ctr" defTabSz="951028" fontAlgn="base">
              <a:lnSpc>
                <a:spcPct val="90000"/>
              </a:lnSpc>
              <a:spcBef>
                <a:spcPct val="0"/>
              </a:spcBef>
              <a:spcAft>
                <a:spcPct val="0"/>
              </a:spcAft>
            </a:pPr>
            <a:r>
              <a:rPr lang="en-US" sz="1050" kern="0">
                <a:latin typeface="Segoe UI Semibold"/>
                <a:cs typeface="Segoe UI" pitchFamily="34" charset="0"/>
              </a:rPr>
              <a:t>(Symmetric Key)</a:t>
            </a:r>
          </a:p>
        </p:txBody>
      </p:sp>
      <p:cxnSp>
        <p:nvCxnSpPr>
          <p:cNvPr id="19" name="Connector: Elbow 18">
            <a:extLst>
              <a:ext uri="{FF2B5EF4-FFF2-40B4-BE49-F238E27FC236}">
                <a16:creationId xmlns:a16="http://schemas.microsoft.com/office/drawing/2014/main" id="{8C021B93-4727-45BA-B59D-8F66268EBAC1}"/>
              </a:ext>
            </a:extLst>
          </p:cNvPr>
          <p:cNvCxnSpPr>
            <a:cxnSpLocks/>
            <a:stCxn id="11" idx="3"/>
            <a:endCxn id="17" idx="3"/>
          </p:cNvCxnSpPr>
          <p:nvPr/>
        </p:nvCxnSpPr>
        <p:spPr>
          <a:xfrm>
            <a:off x="10018955" y="1971222"/>
            <a:ext cx="1" cy="2445473"/>
          </a:xfrm>
          <a:prstGeom prst="bentConnector3">
            <a:avLst>
              <a:gd name="adj1" fmla="val 228601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C38515B-56A9-430D-B740-7CB13DA36632}"/>
              </a:ext>
            </a:extLst>
          </p:cNvPr>
          <p:cNvCxnSpPr>
            <a:cxnSpLocks/>
            <a:stCxn id="15" idx="2"/>
            <a:endCxn id="17" idx="0"/>
          </p:cNvCxnSpPr>
          <p:nvPr/>
        </p:nvCxnSpPr>
        <p:spPr>
          <a:xfrm>
            <a:off x="9149178" y="3865947"/>
            <a:ext cx="0" cy="3242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770028A-AC40-4FA7-8871-5D56C0D7FBF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9870" y="4868862"/>
            <a:ext cx="349533" cy="348875"/>
          </a:xfrm>
          <a:prstGeom prst="rect">
            <a:avLst/>
          </a:prstGeom>
        </p:spPr>
      </p:pic>
      <p:pic>
        <p:nvPicPr>
          <p:cNvPr id="63" name="Picture 62">
            <a:extLst>
              <a:ext uri="{FF2B5EF4-FFF2-40B4-BE49-F238E27FC236}">
                <a16:creationId xmlns:a16="http://schemas.microsoft.com/office/drawing/2014/main" id="{66A31E02-D397-4D0D-862C-9023725C9B7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4770" y="2287323"/>
            <a:ext cx="299734" cy="299170"/>
          </a:xfrm>
          <a:prstGeom prst="rect">
            <a:avLst/>
          </a:prstGeom>
        </p:spPr>
      </p:pic>
    </p:spTree>
    <p:extLst>
      <p:ext uri="{BB962C8B-B14F-4D97-AF65-F5344CB8AC3E}">
        <p14:creationId xmlns:p14="http://schemas.microsoft.com/office/powerpoint/2010/main" val="42394689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1BAF983-9055-44BF-BDBC-80039050369F}"/>
              </a:ext>
            </a:extLst>
          </p:cNvPr>
          <p:cNvSpPr/>
          <p:nvPr/>
        </p:nvSpPr>
        <p:spPr>
          <a:xfrm>
            <a:off x="6218237" y="1897062"/>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App</a:t>
            </a:r>
          </a:p>
        </p:txBody>
      </p:sp>
      <p:sp>
        <p:nvSpPr>
          <p:cNvPr id="2" name="Titre 1"/>
          <p:cNvSpPr>
            <a:spLocks noGrp="1"/>
          </p:cNvSpPr>
          <p:nvPr>
            <p:ph type="title"/>
          </p:nvPr>
        </p:nvSpPr>
        <p:spPr>
          <a:xfrm>
            <a:off x="272274" y="144462"/>
            <a:ext cx="11889564" cy="860424"/>
          </a:xfrm>
        </p:spPr>
        <p:txBody>
          <a:bodyPr/>
          <a:lstStyle/>
          <a:p>
            <a:r>
              <a:rPr lang="fr-FR" err="1"/>
              <a:t>Remote</a:t>
            </a:r>
            <a:r>
              <a:rPr lang="fr-FR"/>
              <a:t> attestation</a:t>
            </a:r>
            <a:endParaRPr lang="en-US"/>
          </a:p>
        </p:txBody>
      </p:sp>
      <p:sp>
        <p:nvSpPr>
          <p:cNvPr id="3" name="Espace réservé du texte 2"/>
          <p:cNvSpPr>
            <a:spLocks noGrp="1"/>
          </p:cNvSpPr>
          <p:nvPr>
            <p:ph type="body" sz="quarter" idx="10"/>
          </p:nvPr>
        </p:nvSpPr>
        <p:spPr>
          <a:xfrm>
            <a:off x="274638" y="1212850"/>
            <a:ext cx="5591201" cy="2739211"/>
          </a:xfrm>
        </p:spPr>
        <p:txBody>
          <a:bodyPr>
            <a:normAutofit lnSpcReduction="10000"/>
          </a:bodyPr>
          <a:lstStyle/>
          <a:p>
            <a:pPr lvl="0"/>
            <a:r>
              <a:rPr lang="en-US"/>
              <a:t>SGX uses a quoting enclave to convert LOCAL attestations to REMOTELY verifiable assertion (QUOTE)</a:t>
            </a:r>
          </a:p>
          <a:p>
            <a:pPr lvl="1"/>
            <a:r>
              <a:rPr lang="en-US"/>
              <a:t>Quoting Enclave (QE) locally verifies REPORT produced by Application Enclave and signs as a QUOTE</a:t>
            </a:r>
          </a:p>
          <a:p>
            <a:pPr lvl="1"/>
            <a:r>
              <a:rPr lang="en-US"/>
              <a:t>QE uses an asymmetric attestation key that reflects the platforms trustworthiness</a:t>
            </a:r>
          </a:p>
          <a:p>
            <a:pPr lvl="1"/>
            <a:r>
              <a:rPr lang="en-US"/>
              <a:t>App sends Quote to the Relying Party to verify</a:t>
            </a:r>
            <a:endParaRPr lang="fr-FR"/>
          </a:p>
        </p:txBody>
      </p:sp>
      <p:sp>
        <p:nvSpPr>
          <p:cNvPr id="6" name="Rectangle 5">
            <a:extLst>
              <a:ext uri="{FF2B5EF4-FFF2-40B4-BE49-F238E27FC236}">
                <a16:creationId xmlns:a16="http://schemas.microsoft.com/office/drawing/2014/main" id="{B4F471AE-EB6F-42EF-B0E2-F2093FE73EC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5" name="Rectangle 4">
            <a:extLst>
              <a:ext uri="{FF2B5EF4-FFF2-40B4-BE49-F238E27FC236}">
                <a16:creationId xmlns:a16="http://schemas.microsoft.com/office/drawing/2014/main" id="{53F7635D-CF11-4B60-9084-F12FE48260D3}"/>
              </a:ext>
            </a:extLst>
          </p:cNvPr>
          <p:cNvSpPr/>
          <p:nvPr/>
        </p:nvSpPr>
        <p:spPr>
          <a:xfrm>
            <a:off x="6523037" y="2103852"/>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Application Enclave</a:t>
            </a:r>
          </a:p>
        </p:txBody>
      </p:sp>
      <p:pic>
        <p:nvPicPr>
          <p:cNvPr id="11" name="Picture 10">
            <a:extLst>
              <a:ext uri="{FF2B5EF4-FFF2-40B4-BE49-F238E27FC236}">
                <a16:creationId xmlns:a16="http://schemas.microsoft.com/office/drawing/2014/main" id="{0966DBD0-A47D-4FC4-AD7F-C87E8286042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2698171"/>
            <a:ext cx="299734" cy="299170"/>
          </a:xfrm>
          <a:prstGeom prst="rect">
            <a:avLst/>
          </a:prstGeom>
        </p:spPr>
      </p:pic>
      <p:sp>
        <p:nvSpPr>
          <p:cNvPr id="21" name="Rectangle 20">
            <a:extLst>
              <a:ext uri="{FF2B5EF4-FFF2-40B4-BE49-F238E27FC236}">
                <a16:creationId xmlns:a16="http://schemas.microsoft.com/office/drawing/2014/main" id="{A512A1E1-E9F7-4B64-A031-886C843507AC}"/>
              </a:ext>
            </a:extLst>
          </p:cNvPr>
          <p:cNvSpPr/>
          <p:nvPr/>
        </p:nvSpPr>
        <p:spPr>
          <a:xfrm>
            <a:off x="6218237" y="344207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AESM</a:t>
            </a:r>
          </a:p>
        </p:txBody>
      </p:sp>
      <p:sp>
        <p:nvSpPr>
          <p:cNvPr id="23" name="Rectangle 22">
            <a:extLst>
              <a:ext uri="{FF2B5EF4-FFF2-40B4-BE49-F238E27FC236}">
                <a16:creationId xmlns:a16="http://schemas.microsoft.com/office/drawing/2014/main" id="{46D824E7-EA12-4CA0-A667-CEEB4D36A70B}"/>
              </a:ext>
            </a:extLst>
          </p:cNvPr>
          <p:cNvSpPr/>
          <p:nvPr/>
        </p:nvSpPr>
        <p:spPr>
          <a:xfrm>
            <a:off x="6523037" y="3648864"/>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Quoting Enclave</a:t>
            </a:r>
          </a:p>
        </p:txBody>
      </p:sp>
      <p:pic>
        <p:nvPicPr>
          <p:cNvPr id="25" name="Picture 24">
            <a:extLst>
              <a:ext uri="{FF2B5EF4-FFF2-40B4-BE49-F238E27FC236}">
                <a16:creationId xmlns:a16="http://schemas.microsoft.com/office/drawing/2014/main" id="{3B341C82-33BA-40F3-A913-21F391ECC7B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4243183"/>
            <a:ext cx="299734" cy="299170"/>
          </a:xfrm>
          <a:prstGeom prst="rect">
            <a:avLst/>
          </a:prstGeom>
        </p:spPr>
      </p:pic>
      <p:sp>
        <p:nvSpPr>
          <p:cNvPr id="27" name="Rectangle 26">
            <a:extLst>
              <a:ext uri="{FF2B5EF4-FFF2-40B4-BE49-F238E27FC236}">
                <a16:creationId xmlns:a16="http://schemas.microsoft.com/office/drawing/2014/main" id="{BB9EC825-4863-4B82-9B11-C146E4373FD3}"/>
              </a:ext>
            </a:extLst>
          </p:cNvPr>
          <p:cNvSpPr/>
          <p:nvPr/>
        </p:nvSpPr>
        <p:spPr>
          <a:xfrm>
            <a:off x="9418637" y="341121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Attestation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Verification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Service</a:t>
            </a:r>
          </a:p>
        </p:txBody>
      </p:sp>
      <p:sp>
        <p:nvSpPr>
          <p:cNvPr id="29" name="Rectangle 28">
            <a:extLst>
              <a:ext uri="{FF2B5EF4-FFF2-40B4-BE49-F238E27FC236}">
                <a16:creationId xmlns:a16="http://schemas.microsoft.com/office/drawing/2014/main" id="{F9959B5A-BE9D-42CE-80FF-BAA8A2E41638}"/>
              </a:ext>
            </a:extLst>
          </p:cNvPr>
          <p:cNvSpPr/>
          <p:nvPr/>
        </p:nvSpPr>
        <p:spPr>
          <a:xfrm>
            <a:off x="9494837" y="3679722"/>
            <a:ext cx="1493947" cy="743903"/>
          </a:xfrm>
          <a:prstGeom prst="rect">
            <a:avLst/>
          </a:prstGeom>
          <a:solidFill>
            <a:srgbClr val="0072C6"/>
          </a:solidFill>
          <a:ln w="12700" cap="flat" cmpd="sng" algn="ctr">
            <a:noFill/>
            <a:prstDash val="solid"/>
            <a:miter lim="800000"/>
          </a:ln>
          <a:effectLst/>
        </p:spPr>
        <p:txBody>
          <a:bodyPr rtlCol="0" anchor="ctr" anchorCtr="0"/>
          <a:lstStyle/>
          <a:p>
            <a:pPr algn="ctr" defTabSz="932418"/>
            <a:r>
              <a:rPr lang="en-GB" sz="1050" kern="0">
                <a:solidFill>
                  <a:schemeClr val="bg1"/>
                </a:solidFill>
                <a:latin typeface="Segoe UI Semibold"/>
                <a:cs typeface="Segoe UI Light" panose="020B0502040204020203" pitchFamily="34" charset="0"/>
              </a:rPr>
              <a:t>AK Revocation Data</a:t>
            </a:r>
          </a:p>
        </p:txBody>
      </p:sp>
      <p:grpSp>
        <p:nvGrpSpPr>
          <p:cNvPr id="43" name="Group 42">
            <a:extLst>
              <a:ext uri="{FF2B5EF4-FFF2-40B4-BE49-F238E27FC236}">
                <a16:creationId xmlns:a16="http://schemas.microsoft.com/office/drawing/2014/main" id="{88E60340-5086-44D2-9E1E-30306400762B}"/>
              </a:ext>
            </a:extLst>
          </p:cNvPr>
          <p:cNvGrpSpPr/>
          <p:nvPr/>
        </p:nvGrpSpPr>
        <p:grpSpPr>
          <a:xfrm>
            <a:off x="8766571" y="1106312"/>
            <a:ext cx="937815" cy="929878"/>
            <a:chOff x="7119360" y="4657090"/>
            <a:chExt cx="919510" cy="911728"/>
          </a:xfrm>
        </p:grpSpPr>
        <p:sp>
          <p:nvSpPr>
            <p:cNvPr id="31" name="Rectangle 30">
              <a:extLst>
                <a:ext uri="{FF2B5EF4-FFF2-40B4-BE49-F238E27FC236}">
                  <a16:creationId xmlns:a16="http://schemas.microsoft.com/office/drawing/2014/main" id="{F2C1E019-137F-4874-9AED-8DAA40980132}"/>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32" name="Graphic 31" descr="Key">
              <a:extLst>
                <a:ext uri="{FF2B5EF4-FFF2-40B4-BE49-F238E27FC236}">
                  <a16:creationId xmlns:a16="http://schemas.microsoft.com/office/drawing/2014/main" id="{ED267858-6B9C-4AC0-92EB-A469F922EF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5950" y="4993156"/>
              <a:ext cx="502920" cy="502920"/>
            </a:xfrm>
            <a:prstGeom prst="rect">
              <a:avLst/>
            </a:prstGeom>
          </p:spPr>
        </p:pic>
        <p:grpSp>
          <p:nvGrpSpPr>
            <p:cNvPr id="33" name="Group 32">
              <a:extLst>
                <a:ext uri="{FF2B5EF4-FFF2-40B4-BE49-F238E27FC236}">
                  <a16:creationId xmlns:a16="http://schemas.microsoft.com/office/drawing/2014/main" id="{92EE2EC9-B56A-40BB-9D50-B0FFBF9C9BF9}"/>
                </a:ext>
              </a:extLst>
            </p:cNvPr>
            <p:cNvGrpSpPr/>
            <p:nvPr/>
          </p:nvGrpSpPr>
          <p:grpSpPr>
            <a:xfrm>
              <a:off x="7256239" y="4740842"/>
              <a:ext cx="293635" cy="463635"/>
              <a:chOff x="6515767" y="4734998"/>
              <a:chExt cx="293635" cy="463635"/>
            </a:xfrm>
          </p:grpSpPr>
          <p:sp>
            <p:nvSpPr>
              <p:cNvPr id="35" name="Freeform: Shape 34">
                <a:extLst>
                  <a:ext uri="{FF2B5EF4-FFF2-40B4-BE49-F238E27FC236}">
                    <a16:creationId xmlns:a16="http://schemas.microsoft.com/office/drawing/2014/main" id="{4EA5F1A9-5DCB-4F00-96AA-1501CCAE2E53}"/>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6" name="Freeform: Shape 35">
                <a:extLst>
                  <a:ext uri="{FF2B5EF4-FFF2-40B4-BE49-F238E27FC236}">
                    <a16:creationId xmlns:a16="http://schemas.microsoft.com/office/drawing/2014/main" id="{E61F1724-7DD8-46A9-8C20-D6B7EEF00F9D}"/>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7" name="Freeform: Shape 36">
                <a:extLst>
                  <a:ext uri="{FF2B5EF4-FFF2-40B4-BE49-F238E27FC236}">
                    <a16:creationId xmlns:a16="http://schemas.microsoft.com/office/drawing/2014/main" id="{9EEB1AD6-4C3A-449E-84C2-3B4359EF69F5}"/>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8" name="Freeform: Shape 37">
                <a:extLst>
                  <a:ext uri="{FF2B5EF4-FFF2-40B4-BE49-F238E27FC236}">
                    <a16:creationId xmlns:a16="http://schemas.microsoft.com/office/drawing/2014/main" id="{6B4294D4-5003-410F-8A01-9B2CC960F48F}"/>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9" name="Freeform: Shape 38">
                <a:extLst>
                  <a:ext uri="{FF2B5EF4-FFF2-40B4-BE49-F238E27FC236}">
                    <a16:creationId xmlns:a16="http://schemas.microsoft.com/office/drawing/2014/main" id="{18862E8B-DD84-40EE-AB9E-493EF7A92CF2}"/>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0" name="Freeform: Shape 39">
                <a:extLst>
                  <a:ext uri="{FF2B5EF4-FFF2-40B4-BE49-F238E27FC236}">
                    <a16:creationId xmlns:a16="http://schemas.microsoft.com/office/drawing/2014/main" id="{B9C94444-2BAC-44C1-ACDB-40F89FA10CFB}"/>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1" name="Freeform: Shape 40">
                <a:extLst>
                  <a:ext uri="{FF2B5EF4-FFF2-40B4-BE49-F238E27FC236}">
                    <a16:creationId xmlns:a16="http://schemas.microsoft.com/office/drawing/2014/main" id="{C4BFF574-079F-487C-B9E8-B913B0E79ED7}"/>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2" name="Freeform: Shape 41">
                <a:extLst>
                  <a:ext uri="{FF2B5EF4-FFF2-40B4-BE49-F238E27FC236}">
                    <a16:creationId xmlns:a16="http://schemas.microsoft.com/office/drawing/2014/main" id="{CC25D7A6-3799-4AEF-A37F-54DF5C3A1E52}"/>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34" name="TextBox 33">
              <a:extLst>
                <a:ext uri="{FF2B5EF4-FFF2-40B4-BE49-F238E27FC236}">
                  <a16:creationId xmlns:a16="http://schemas.microsoft.com/office/drawing/2014/main" id="{DB6ACA67-0E18-4280-9D08-BE0C14D7A31A}"/>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47" name="Rectangle 46">
            <a:extLst>
              <a:ext uri="{FF2B5EF4-FFF2-40B4-BE49-F238E27FC236}">
                <a16:creationId xmlns:a16="http://schemas.microsoft.com/office/drawing/2014/main" id="{5B78B9EA-BEC0-4C91-8E6C-744D2EE1A8C4}"/>
              </a:ext>
            </a:extLst>
          </p:cNvPr>
          <p:cNvSpPr/>
          <p:nvPr/>
        </p:nvSpPr>
        <p:spPr>
          <a:xfrm>
            <a:off x="9982324" y="1959492"/>
            <a:ext cx="1387225"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grpSp>
        <p:nvGrpSpPr>
          <p:cNvPr id="51" name="Group 50">
            <a:extLst>
              <a:ext uri="{FF2B5EF4-FFF2-40B4-BE49-F238E27FC236}">
                <a16:creationId xmlns:a16="http://schemas.microsoft.com/office/drawing/2014/main" id="{E7882B2B-41BD-45F4-9E7F-1E44B6E42FF9}"/>
              </a:ext>
            </a:extLst>
          </p:cNvPr>
          <p:cNvGrpSpPr/>
          <p:nvPr/>
        </p:nvGrpSpPr>
        <p:grpSpPr>
          <a:xfrm>
            <a:off x="6844837" y="4069362"/>
            <a:ext cx="742023" cy="385626"/>
            <a:chOff x="4468084" y="3725984"/>
            <a:chExt cx="727540" cy="378099"/>
          </a:xfrm>
        </p:grpSpPr>
        <p:pic>
          <p:nvPicPr>
            <p:cNvPr id="49" name="Graphic 48" descr="Key">
              <a:extLst>
                <a:ext uri="{FF2B5EF4-FFF2-40B4-BE49-F238E27FC236}">
                  <a16:creationId xmlns:a16="http://schemas.microsoft.com/office/drawing/2014/main" id="{AEC3F15E-73FA-455D-BB26-1B6B400BD4AC}"/>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4468084" y="3725986"/>
              <a:ext cx="391333" cy="378097"/>
            </a:xfrm>
            <a:prstGeom prst="rect">
              <a:avLst/>
            </a:prstGeom>
          </p:spPr>
        </p:pic>
        <p:sp>
          <p:nvSpPr>
            <p:cNvPr id="50" name="TextBox 49">
              <a:extLst>
                <a:ext uri="{FF2B5EF4-FFF2-40B4-BE49-F238E27FC236}">
                  <a16:creationId xmlns:a16="http://schemas.microsoft.com/office/drawing/2014/main" id="{5026445F-7447-4EB4-9655-5AEF805C15F2}"/>
                </a:ext>
              </a:extLst>
            </p:cNvPr>
            <p:cNvSpPr txBox="1"/>
            <p:nvPr/>
          </p:nvSpPr>
          <p:spPr>
            <a:xfrm>
              <a:off x="4836958" y="3725984"/>
              <a:ext cx="358666"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AK</a:t>
              </a:r>
              <a:endParaRPr lang="en-US" sz="1100">
                <a:latin typeface="Segoe UI Semibold" panose="020B0702040204020203" pitchFamily="34" charset="0"/>
                <a:cs typeface="Segoe UI Semibold" panose="020B0702040204020203" pitchFamily="34" charset="0"/>
              </a:endParaRPr>
            </a:p>
          </p:txBody>
        </p:sp>
      </p:grpSp>
      <p:cxnSp>
        <p:nvCxnSpPr>
          <p:cNvPr id="54" name="Straight Arrow Connector 53">
            <a:extLst>
              <a:ext uri="{FF2B5EF4-FFF2-40B4-BE49-F238E27FC236}">
                <a16:creationId xmlns:a16="http://schemas.microsoft.com/office/drawing/2014/main" id="{93D5CF13-1E8F-4B26-BC1B-844A0EBC1C36}"/>
              </a:ext>
            </a:extLst>
          </p:cNvPr>
          <p:cNvCxnSpPr>
            <a:cxnSpLocks/>
            <a:stCxn id="17" idx="3"/>
            <a:endCxn id="47" idx="1"/>
          </p:cNvCxnSpPr>
          <p:nvPr/>
        </p:nvCxnSpPr>
        <p:spPr>
          <a:xfrm flipV="1">
            <a:off x="8732837" y="2506662"/>
            <a:ext cx="1249487" cy="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9DA79BD-D2B8-4624-B3E6-09D536802F52}"/>
              </a:ext>
            </a:extLst>
          </p:cNvPr>
          <p:cNvCxnSpPr>
            <a:cxnSpLocks/>
            <a:stCxn id="27" idx="0"/>
            <a:endCxn id="47" idx="2"/>
          </p:cNvCxnSpPr>
          <p:nvPr/>
        </p:nvCxnSpPr>
        <p:spPr>
          <a:xfrm flipV="1">
            <a:off x="10675937" y="3053832"/>
            <a:ext cx="0" cy="35738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9A060B-2F8D-4370-A80E-40054DEAECAC}"/>
              </a:ext>
            </a:extLst>
          </p:cNvPr>
          <p:cNvCxnSpPr>
            <a:cxnSpLocks/>
            <a:stCxn id="21" idx="0"/>
            <a:endCxn id="17" idx="2"/>
          </p:cNvCxnSpPr>
          <p:nvPr/>
        </p:nvCxnSpPr>
        <p:spPr>
          <a:xfrm flipV="1">
            <a:off x="7475537" y="3116263"/>
            <a:ext cx="0" cy="32581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906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Provisioning SGX with HW-based keys</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696123"/>
          </a:xfrm>
        </p:spPr>
        <p:txBody>
          <a:bodyPr/>
          <a:lstStyle/>
          <a:p>
            <a:pPr>
              <a:spcBef>
                <a:spcPts val="1200"/>
              </a:spcBef>
            </a:pPr>
            <a:r>
              <a:rPr lang="en-US"/>
              <a:t>Intel generates and fuses a unique key during manufacturing. Intel maintains a database of these key</a:t>
            </a:r>
          </a:p>
          <a:p>
            <a:pPr>
              <a:spcBef>
                <a:spcPts val="1200"/>
              </a:spcBef>
            </a:pPr>
            <a:r>
              <a:rPr lang="en-US"/>
              <a:t>Intel generates provisioning blobs for each device specific to the device TCB &amp; Provisioning Enclave</a:t>
            </a:r>
          </a:p>
          <a:p>
            <a:pPr>
              <a:spcBef>
                <a:spcPts val="1200"/>
              </a:spcBef>
            </a:pPr>
            <a:r>
              <a:rPr lang="en-US"/>
              <a:t>Protocol between Provisioning Enclave &amp; Provisioning Service: </a:t>
            </a:r>
          </a:p>
          <a:p>
            <a:pPr lvl="1"/>
            <a:r>
              <a:rPr lang="en-US"/>
              <a:t>Platform proves it has a key that Intel put in a real processor</a:t>
            </a:r>
          </a:p>
          <a:p>
            <a:pPr lvl="1"/>
            <a:r>
              <a:rPr lang="en-US"/>
              <a:t>Server certifies an Attestation Key for the platform</a:t>
            </a:r>
          </a:p>
        </p:txBody>
      </p:sp>
      <p:sp>
        <p:nvSpPr>
          <p:cNvPr id="5" name="Rectangle 4">
            <a:extLst>
              <a:ext uri="{FF2B5EF4-FFF2-40B4-BE49-F238E27FC236}">
                <a16:creationId xmlns:a16="http://schemas.microsoft.com/office/drawing/2014/main" id="{CA003179-8587-4ABB-B2CC-AC5CF078A39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9197849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Intel EPID</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966966"/>
          </a:xfrm>
        </p:spPr>
        <p:txBody>
          <a:bodyPr/>
          <a:lstStyle/>
          <a:p>
            <a:r>
              <a:rPr lang="en-US"/>
              <a:t>Intel® Enhanced Privacy Identifier (EPID) key is used for platform identity EPID is a Group based anonymous signature scheme</a:t>
            </a:r>
          </a:p>
          <a:p>
            <a:pPr>
              <a:spcBef>
                <a:spcPts val="1200"/>
              </a:spcBef>
            </a:pPr>
            <a:r>
              <a:rPr lang="en-US"/>
              <a:t>EPID requires 3 keys:</a:t>
            </a:r>
          </a:p>
          <a:p>
            <a:pPr marL="342900" lvl="1" indent="-342900">
              <a:buFont typeface="+mj-lt"/>
              <a:buAutoNum type="arabicPeriod"/>
            </a:pPr>
            <a:r>
              <a:rPr lang="en-US"/>
              <a:t>Master Issuing Key</a:t>
            </a:r>
          </a:p>
          <a:p>
            <a:pPr marL="342900" lvl="1" indent="-342900">
              <a:buFont typeface="+mj-lt"/>
              <a:buAutoNum type="arabicPeriod"/>
            </a:pPr>
            <a:r>
              <a:rPr lang="en-US"/>
              <a:t>Group Public Key</a:t>
            </a:r>
          </a:p>
          <a:p>
            <a:pPr marL="342900" lvl="1" indent="-342900">
              <a:buFont typeface="+mj-lt"/>
              <a:buAutoNum type="arabicPeriod"/>
            </a:pPr>
            <a:r>
              <a:rPr lang="en-US"/>
              <a:t>Member Private Key </a:t>
            </a:r>
          </a:p>
          <a:p>
            <a:pPr>
              <a:spcBef>
                <a:spcPts val="1200"/>
              </a:spcBef>
            </a:pPr>
            <a:r>
              <a:rPr lang="en-US"/>
              <a:t>Member private keys will be generated on platform. Public keys and revocation lists to need to be issued to EPID verifiers</a:t>
            </a:r>
          </a:p>
        </p:txBody>
      </p:sp>
      <p:sp>
        <p:nvSpPr>
          <p:cNvPr id="5" name="Rectangle 4">
            <a:extLst>
              <a:ext uri="{FF2B5EF4-FFF2-40B4-BE49-F238E27FC236}">
                <a16:creationId xmlns:a16="http://schemas.microsoft.com/office/drawing/2014/main" id="{3B4AF81A-A1C8-47A0-A6DC-6E857ABED06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4669876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85F95958-78C7-4B3A-8E0E-6DF0CC414393}"/>
              </a:ext>
            </a:extLst>
          </p:cNvPr>
          <p:cNvCxnSpPr>
            <a:cxnSpLocks/>
          </p:cNvCxnSpPr>
          <p:nvPr/>
        </p:nvCxnSpPr>
        <p:spPr>
          <a:xfrm>
            <a:off x="2189448" y="3425672"/>
            <a:ext cx="1295016" cy="10934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CFADC42-FF62-4123-92BB-3D6B92D27A24}"/>
              </a:ext>
            </a:extLst>
          </p:cNvPr>
          <p:cNvSpPr/>
          <p:nvPr/>
        </p:nvSpPr>
        <p:spPr>
          <a:xfrm>
            <a:off x="9436021" y="1173132"/>
            <a:ext cx="2007752" cy="1326358"/>
          </a:xfrm>
          <a:prstGeom prst="rect">
            <a:avLst/>
          </a:prstGeom>
          <a:solidFill>
            <a:sysClr val="window" lastClr="FFFFFF">
              <a:lumMod val="85000"/>
            </a:sysClr>
          </a:solidFill>
          <a:ln w="12700" cap="flat" cmpd="sng" algn="ctr">
            <a:solidFill>
              <a:schemeClr val="bg1">
                <a:lumMod val="85000"/>
              </a:schemeClr>
            </a:solidFill>
            <a:prstDash val="solid"/>
            <a:miter lim="800000"/>
          </a:ln>
          <a:effectLst/>
        </p:spPr>
        <p:txBody>
          <a:bodyPr tIns="182880" rtlCol="0" anchor="ctr" anchorCtr="0"/>
          <a:lstStyle/>
          <a:p>
            <a:pPr algn="r" defTabSz="914400">
              <a:lnSpc>
                <a:spcPct val="90000"/>
              </a:lnSpc>
            </a:pPr>
            <a:endParaRPr lang="en-US" sz="1200" kern="0">
              <a:solidFill>
                <a:srgbClr val="000000"/>
              </a:solidFill>
              <a:latin typeface="Segoe UI Semibold" panose="020B0702040204020203"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EA5B8329-35C2-443B-879B-F1D4BE3F4580}"/>
              </a:ext>
            </a:extLst>
          </p:cNvPr>
          <p:cNvSpPr/>
          <p:nvPr/>
        </p:nvSpPr>
        <p:spPr>
          <a:xfrm>
            <a:off x="5308857" y="4771174"/>
            <a:ext cx="1824669" cy="340626"/>
          </a:xfrm>
          <a:prstGeom prst="rect">
            <a:avLst/>
          </a:prstGeom>
          <a:solidFill>
            <a:srgbClr val="0070C0"/>
          </a:solid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23">
            <a:extLst>
              <a:ext uri="{FF2B5EF4-FFF2-40B4-BE49-F238E27FC236}">
                <a16:creationId xmlns:a16="http://schemas.microsoft.com/office/drawing/2014/main" id="{68353A3B-27F3-4440-A3CE-CE0BF5A32CFD}"/>
              </a:ext>
            </a:extLst>
          </p:cNvPr>
          <p:cNvSpPr/>
          <p:nvPr/>
        </p:nvSpPr>
        <p:spPr>
          <a:xfrm>
            <a:off x="1795989" y="3816485"/>
            <a:ext cx="1824669" cy="340626"/>
          </a:xfrm>
          <a:prstGeom prst="rect">
            <a:avLst/>
          </a:prstGeom>
          <a:solidFill>
            <a:srgbClr val="0072C6"/>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cs typeface="Segoe UI Semibold" panose="020B0702040204020203" pitchFamily="34" charset="0"/>
            </a:endParaRPr>
          </a:p>
        </p:txBody>
      </p:sp>
      <p:sp>
        <p:nvSpPr>
          <p:cNvPr id="157" name="TextBox 156">
            <a:extLst>
              <a:ext uri="{FF2B5EF4-FFF2-40B4-BE49-F238E27FC236}">
                <a16:creationId xmlns:a16="http://schemas.microsoft.com/office/drawing/2014/main" id="{329CE7F8-A528-48D6-A62C-3C91110737E4}"/>
              </a:ext>
            </a:extLst>
          </p:cNvPr>
          <p:cNvSpPr txBox="1"/>
          <p:nvPr/>
        </p:nvSpPr>
        <p:spPr>
          <a:xfrm>
            <a:off x="1690625" y="3842636"/>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sp>
        <p:nvSpPr>
          <p:cNvPr id="130" name="Rectangle 129">
            <a:extLst>
              <a:ext uri="{FF2B5EF4-FFF2-40B4-BE49-F238E27FC236}">
                <a16:creationId xmlns:a16="http://schemas.microsoft.com/office/drawing/2014/main" id="{4954DDB3-8AA3-403C-9770-DD1A2D253AB0}"/>
              </a:ext>
            </a:extLst>
          </p:cNvPr>
          <p:cNvSpPr/>
          <p:nvPr/>
        </p:nvSpPr>
        <p:spPr>
          <a:xfrm>
            <a:off x="7710864" y="464716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04" name="Rectangle 103">
            <a:extLst>
              <a:ext uri="{FF2B5EF4-FFF2-40B4-BE49-F238E27FC236}">
                <a16:creationId xmlns:a16="http://schemas.microsoft.com/office/drawing/2014/main" id="{173383B6-37B8-4623-BE0E-37006B681F6A}"/>
              </a:ext>
            </a:extLst>
          </p:cNvPr>
          <p:cNvSpPr/>
          <p:nvPr/>
        </p:nvSpPr>
        <p:spPr>
          <a:xfrm>
            <a:off x="1088280" y="2162487"/>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100" kern="0">
              <a:solidFill>
                <a:schemeClr val="tx1"/>
              </a:solidFill>
              <a:latin typeface="Segoe UI Semibold"/>
              <a:cs typeface="Segoe UI Light" panose="020B0502040204020203" pitchFamily="34" charset="0"/>
            </a:endParaRPr>
          </a:p>
        </p:txBody>
      </p:sp>
      <p:sp>
        <p:nvSpPr>
          <p:cNvPr id="118" name="Rectangle 117">
            <a:extLst>
              <a:ext uri="{FF2B5EF4-FFF2-40B4-BE49-F238E27FC236}">
                <a16:creationId xmlns:a16="http://schemas.microsoft.com/office/drawing/2014/main" id="{F4C91CDA-2617-44AF-9CE6-339F9E954D29}"/>
              </a:ext>
            </a:extLst>
          </p:cNvPr>
          <p:cNvSpPr/>
          <p:nvPr/>
        </p:nvSpPr>
        <p:spPr>
          <a:xfrm>
            <a:off x="2740220" y="465407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5" name="Rectangle 14">
            <a:extLst>
              <a:ext uri="{FF2B5EF4-FFF2-40B4-BE49-F238E27FC236}">
                <a16:creationId xmlns:a16="http://schemas.microsoft.com/office/drawing/2014/main" id="{055E5218-694E-4189-A67B-0E2010D8838E}"/>
              </a:ext>
            </a:extLst>
          </p:cNvPr>
          <p:cNvSpPr/>
          <p:nvPr/>
        </p:nvSpPr>
        <p:spPr>
          <a:xfrm>
            <a:off x="4990604" y="1183744"/>
            <a:ext cx="1832439" cy="1994942"/>
          </a:xfrm>
          <a:prstGeom prst="rect">
            <a:avLst/>
          </a:prstGeom>
          <a:solidFill>
            <a:schemeClr val="bg2"/>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128" name="TextBox 127">
            <a:extLst>
              <a:ext uri="{FF2B5EF4-FFF2-40B4-BE49-F238E27FC236}">
                <a16:creationId xmlns:a16="http://schemas.microsoft.com/office/drawing/2014/main" id="{39F4A774-F46D-49BE-9558-E346462717EB}"/>
              </a:ext>
            </a:extLst>
          </p:cNvPr>
          <p:cNvSpPr txBox="1"/>
          <p:nvPr/>
        </p:nvSpPr>
        <p:spPr>
          <a:xfrm>
            <a:off x="1504988" y="2482190"/>
            <a:ext cx="982961" cy="461665"/>
          </a:xfrm>
          <a:prstGeom prst="rect">
            <a:avLst/>
          </a:prstGeom>
          <a:noFill/>
        </p:spPr>
        <p:txBody>
          <a:bodyPr wrap="none" rtlCol="0">
            <a:spAutoFit/>
          </a:bodyPr>
          <a:lstStyle/>
          <a:p>
            <a:pPr algn="ctr"/>
            <a:r>
              <a:rPr lang="en-US" sz="1200">
                <a:latin typeface="Segoe UI Semibold" panose="020B0702040204020203" pitchFamily="34" charset="0"/>
                <a:cs typeface="Segoe UI Semibold" panose="020B0702040204020203" pitchFamily="34" charset="0"/>
              </a:rPr>
              <a:t>Application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74" name="TextBox 273">
            <a:extLst>
              <a:ext uri="{FF2B5EF4-FFF2-40B4-BE49-F238E27FC236}">
                <a16:creationId xmlns:a16="http://schemas.microsoft.com/office/drawing/2014/main" id="{39F56537-CA00-4E41-AF99-9634917C09B6}"/>
              </a:ext>
            </a:extLst>
          </p:cNvPr>
          <p:cNvSpPr txBox="1"/>
          <p:nvPr/>
        </p:nvSpPr>
        <p:spPr>
          <a:xfrm>
            <a:off x="5546495" y="827221"/>
            <a:ext cx="712626" cy="276999"/>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Quote</a:t>
            </a:r>
            <a:endParaRPr lang="en-US" sz="1400">
              <a:latin typeface="Segoe UI Semibold" panose="020B0702040204020203" pitchFamily="34" charset="0"/>
              <a:cs typeface="Segoe UI Semibold" panose="020B0702040204020203" pitchFamily="34" charset="0"/>
            </a:endParaRPr>
          </a:p>
        </p:txBody>
      </p:sp>
      <p:sp>
        <p:nvSpPr>
          <p:cNvPr id="256" name="TextBox 255">
            <a:extLst>
              <a:ext uri="{FF2B5EF4-FFF2-40B4-BE49-F238E27FC236}">
                <a16:creationId xmlns:a16="http://schemas.microsoft.com/office/drawing/2014/main" id="{48332F9F-347F-4E92-A788-F7A30F03BC68}"/>
              </a:ext>
            </a:extLst>
          </p:cNvPr>
          <p:cNvSpPr txBox="1"/>
          <p:nvPr/>
        </p:nvSpPr>
        <p:spPr>
          <a:xfrm>
            <a:off x="6602319" y="1843865"/>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21" name="Rectangle 20">
            <a:extLst>
              <a:ext uri="{FF2B5EF4-FFF2-40B4-BE49-F238E27FC236}">
                <a16:creationId xmlns:a16="http://schemas.microsoft.com/office/drawing/2014/main" id="{692A2FF1-6E6D-4895-B582-2D4DF0CCB122}"/>
              </a:ext>
            </a:extLst>
          </p:cNvPr>
          <p:cNvSpPr/>
          <p:nvPr/>
        </p:nvSpPr>
        <p:spPr>
          <a:xfrm>
            <a:off x="4986589" y="2323383"/>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TextBox 111">
            <a:extLst>
              <a:ext uri="{FF2B5EF4-FFF2-40B4-BE49-F238E27FC236}">
                <a16:creationId xmlns:a16="http://schemas.microsoft.com/office/drawing/2014/main" id="{55319294-9F27-4F63-8C0E-2A2A31303086}"/>
              </a:ext>
            </a:extLst>
          </p:cNvPr>
          <p:cNvSpPr txBox="1"/>
          <p:nvPr/>
        </p:nvSpPr>
        <p:spPr>
          <a:xfrm>
            <a:off x="4839660" y="2378998"/>
            <a:ext cx="2059213"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Quoting Enclave Report</a:t>
            </a:r>
          </a:p>
        </p:txBody>
      </p:sp>
      <p:pic>
        <p:nvPicPr>
          <p:cNvPr id="12" name="Graphic 11" descr="Key">
            <a:extLst>
              <a:ext uri="{FF2B5EF4-FFF2-40B4-BE49-F238E27FC236}">
                <a16:creationId xmlns:a16="http://schemas.microsoft.com/office/drawing/2014/main" id="{F81C8601-4A51-4A74-8262-DCAE1BB3EE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7406" y="2271600"/>
            <a:ext cx="513650" cy="512932"/>
          </a:xfrm>
          <a:prstGeom prst="rect">
            <a:avLst/>
          </a:prstGeom>
        </p:spPr>
      </p:pic>
      <p:sp>
        <p:nvSpPr>
          <p:cNvPr id="16" name="TextBox 15">
            <a:extLst>
              <a:ext uri="{FF2B5EF4-FFF2-40B4-BE49-F238E27FC236}">
                <a16:creationId xmlns:a16="http://schemas.microsoft.com/office/drawing/2014/main" id="{105C4142-0B54-4D5C-A7DE-F85EBF33695C}"/>
              </a:ext>
            </a:extLst>
          </p:cNvPr>
          <p:cNvSpPr txBox="1"/>
          <p:nvPr/>
        </p:nvSpPr>
        <p:spPr>
          <a:xfrm>
            <a:off x="5028782" y="2743800"/>
            <a:ext cx="1701451" cy="270285"/>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QE Certification Data</a:t>
            </a:r>
          </a:p>
        </p:txBody>
      </p:sp>
      <p:sp>
        <p:nvSpPr>
          <p:cNvPr id="150" name="TextBox 149">
            <a:extLst>
              <a:ext uri="{FF2B5EF4-FFF2-40B4-BE49-F238E27FC236}">
                <a16:creationId xmlns:a16="http://schemas.microsoft.com/office/drawing/2014/main" id="{4DFEA9FB-B51C-4BD1-AF31-3E7CFC106E0E}"/>
              </a:ext>
            </a:extLst>
          </p:cNvPr>
          <p:cNvSpPr txBox="1"/>
          <p:nvPr/>
        </p:nvSpPr>
        <p:spPr>
          <a:xfrm>
            <a:off x="4888607" y="1623261"/>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pic>
        <p:nvPicPr>
          <p:cNvPr id="151" name="Graphic 150" descr="Key">
            <a:extLst>
              <a:ext uri="{FF2B5EF4-FFF2-40B4-BE49-F238E27FC236}">
                <a16:creationId xmlns:a16="http://schemas.microsoft.com/office/drawing/2014/main" id="{BADF413F-1CC2-499E-828A-0C3890E9CB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5681" y="1539597"/>
            <a:ext cx="512932" cy="512932"/>
          </a:xfrm>
          <a:prstGeom prst="rect">
            <a:avLst/>
          </a:prstGeom>
        </p:spPr>
      </p:pic>
      <p:sp>
        <p:nvSpPr>
          <p:cNvPr id="28" name="TextBox 27">
            <a:extLst>
              <a:ext uri="{FF2B5EF4-FFF2-40B4-BE49-F238E27FC236}">
                <a16:creationId xmlns:a16="http://schemas.microsoft.com/office/drawing/2014/main" id="{7F5974F8-5D29-4FA3-BECD-DFB6CECBE17C}"/>
              </a:ext>
            </a:extLst>
          </p:cNvPr>
          <p:cNvSpPr txBox="1"/>
          <p:nvPr/>
        </p:nvSpPr>
        <p:spPr>
          <a:xfrm>
            <a:off x="6898873" y="2606379"/>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Provisioning Certification Key</a:t>
            </a:r>
          </a:p>
        </p:txBody>
      </p:sp>
      <p:pic>
        <p:nvPicPr>
          <p:cNvPr id="158" name="Graphic 157" descr="Key">
            <a:extLst>
              <a:ext uri="{FF2B5EF4-FFF2-40B4-BE49-F238E27FC236}">
                <a16:creationId xmlns:a16="http://schemas.microsoft.com/office/drawing/2014/main" id="{CC6AC581-963A-4996-B280-8CA400387F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9731" y="3703509"/>
            <a:ext cx="512932" cy="512932"/>
          </a:xfrm>
          <a:prstGeom prst="rect">
            <a:avLst/>
          </a:prstGeom>
        </p:spPr>
      </p:pic>
      <p:sp>
        <p:nvSpPr>
          <p:cNvPr id="32" name="TextBox 31">
            <a:extLst>
              <a:ext uri="{FF2B5EF4-FFF2-40B4-BE49-F238E27FC236}">
                <a16:creationId xmlns:a16="http://schemas.microsoft.com/office/drawing/2014/main" id="{6927D0EF-B927-4B51-B517-F811F3D8B0A5}"/>
              </a:ext>
            </a:extLst>
          </p:cNvPr>
          <p:cNvSpPr txBox="1"/>
          <p:nvPr/>
        </p:nvSpPr>
        <p:spPr>
          <a:xfrm>
            <a:off x="3580604" y="4067856"/>
            <a:ext cx="904324" cy="254262"/>
          </a:xfrm>
          <a:prstGeom prst="rect">
            <a:avLst/>
          </a:prstGeom>
          <a:noFill/>
        </p:spPr>
        <p:txBody>
          <a:bodyPr wrap="square" rtlCol="0">
            <a:spAutoFit/>
          </a:bodyPr>
          <a:lstStyle/>
          <a:p>
            <a:pPr algn="ctr"/>
            <a:r>
              <a:rPr lang="en-US" sz="1020" cap="small">
                <a:latin typeface="Segoe UI Semibold" panose="020B0702040204020203" pitchFamily="34" charset="0"/>
                <a:cs typeface="Segoe UI Semibold" panose="020B0702040204020203" pitchFamily="34" charset="0"/>
              </a:rPr>
              <a:t>Report Key</a:t>
            </a:r>
          </a:p>
        </p:txBody>
      </p:sp>
      <p:sp>
        <p:nvSpPr>
          <p:cNvPr id="190" name="TextBox 189">
            <a:extLst>
              <a:ext uri="{FF2B5EF4-FFF2-40B4-BE49-F238E27FC236}">
                <a16:creationId xmlns:a16="http://schemas.microsoft.com/office/drawing/2014/main" id="{6C0A5335-6D53-4174-9240-3E5E6D86635F}"/>
              </a:ext>
            </a:extLst>
          </p:cNvPr>
          <p:cNvSpPr txBox="1"/>
          <p:nvPr/>
        </p:nvSpPr>
        <p:spPr>
          <a:xfrm>
            <a:off x="2898442" y="5000211"/>
            <a:ext cx="1579612" cy="461665"/>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ECDSA</a:t>
            </a:r>
          </a:p>
          <a:p>
            <a:r>
              <a:rPr lang="en-US" sz="1200">
                <a:latin typeface="Segoe UI Semibold" panose="020B0702040204020203" pitchFamily="34" charset="0"/>
                <a:cs typeface="Segoe UI Semibold" panose="020B0702040204020203" pitchFamily="34" charset="0"/>
              </a:rPr>
              <a:t>Quoting </a:t>
            </a: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grpSp>
        <p:nvGrpSpPr>
          <p:cNvPr id="210" name="Group 209">
            <a:extLst>
              <a:ext uri="{FF2B5EF4-FFF2-40B4-BE49-F238E27FC236}">
                <a16:creationId xmlns:a16="http://schemas.microsoft.com/office/drawing/2014/main" id="{20AE1A34-4E1D-44C1-AD1D-0D630558D0AF}"/>
              </a:ext>
            </a:extLst>
          </p:cNvPr>
          <p:cNvGrpSpPr/>
          <p:nvPr/>
        </p:nvGrpSpPr>
        <p:grpSpPr>
          <a:xfrm>
            <a:off x="2925261" y="5780279"/>
            <a:ext cx="1643399" cy="804253"/>
            <a:chOff x="4038073" y="3429001"/>
            <a:chExt cx="1611322" cy="788554"/>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038073" y="3961051"/>
              <a:ext cx="1611322"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ECDSA Attestation Key</a:t>
              </a:r>
              <a:endParaRPr lang="en-US" sz="1100">
                <a:latin typeface="Segoe UI Semibold" panose="020B0702040204020203" pitchFamily="34" charset="0"/>
                <a:cs typeface="Segoe UI Semibold" panose="020B0702040204020203" pitchFamily="34" charset="0"/>
              </a:endParaRPr>
            </a:p>
          </p:txBody>
        </p:sp>
      </p:grpSp>
      <p:pic>
        <p:nvPicPr>
          <p:cNvPr id="198" name="Graphic 197" descr="Key">
            <a:extLst>
              <a:ext uri="{FF2B5EF4-FFF2-40B4-BE49-F238E27FC236}">
                <a16:creationId xmlns:a16="http://schemas.microsoft.com/office/drawing/2014/main" id="{45DC1D23-B3A9-4F20-9046-7A2F7C4807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8444" y="5780276"/>
            <a:ext cx="712625" cy="688521"/>
          </a:xfrm>
          <a:prstGeom prst="rect">
            <a:avLst/>
          </a:prstGeom>
        </p:spPr>
      </p:pic>
      <p:sp>
        <p:nvSpPr>
          <p:cNvPr id="199" name="TextBox 198">
            <a:extLst>
              <a:ext uri="{FF2B5EF4-FFF2-40B4-BE49-F238E27FC236}">
                <a16:creationId xmlns:a16="http://schemas.microsoft.com/office/drawing/2014/main" id="{129BF5F8-6D67-4838-9E6D-DFE4BF04B6E5}"/>
              </a:ext>
            </a:extLst>
          </p:cNvPr>
          <p:cNvSpPr txBox="1"/>
          <p:nvPr/>
        </p:nvSpPr>
        <p:spPr>
          <a:xfrm>
            <a:off x="7613545" y="6337992"/>
            <a:ext cx="2464136" cy="261610"/>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Certification Key (PCK)</a:t>
            </a:r>
            <a:endParaRPr lang="en-US" sz="1100">
              <a:latin typeface="Segoe UI Semibold" panose="020B0702040204020203" pitchFamily="34" charset="0"/>
              <a:cs typeface="Segoe UI Semibold" panose="020B0702040204020203" pitchFamily="34" charset="0"/>
            </a:endParaRPr>
          </a:p>
        </p:txBody>
      </p:sp>
      <p:sp>
        <p:nvSpPr>
          <p:cNvPr id="186" name="TextBox 185">
            <a:extLst>
              <a:ext uri="{FF2B5EF4-FFF2-40B4-BE49-F238E27FC236}">
                <a16:creationId xmlns:a16="http://schemas.microsoft.com/office/drawing/2014/main" id="{E14D131F-F9AE-4D5F-A3A2-3FD3D64F0767}"/>
              </a:ext>
            </a:extLst>
          </p:cNvPr>
          <p:cNvSpPr txBox="1"/>
          <p:nvPr/>
        </p:nvSpPr>
        <p:spPr>
          <a:xfrm>
            <a:off x="8027266" y="4899497"/>
            <a:ext cx="1238295" cy="646331"/>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Provisioning</a:t>
            </a:r>
            <a:endParaRPr lang="en-US" sz="1400">
              <a:latin typeface="Segoe UI Semibold" panose="020B0702040204020203" pitchFamily="34" charset="0"/>
              <a:cs typeface="Segoe UI Semibold" panose="020B0702040204020203" pitchFamily="34" charset="0"/>
            </a:endParaRPr>
          </a:p>
          <a:p>
            <a:pPr algn="ctr"/>
            <a:r>
              <a:rPr lang="en-US" sz="1200">
                <a:latin typeface="Segoe UI Semibold" panose="020B0702040204020203" pitchFamily="34" charset="0"/>
                <a:cs typeface="Segoe UI Semibold" panose="020B0702040204020203" pitchFamily="34" charset="0"/>
              </a:rPr>
              <a:t>Certification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25" name="TextBox 224">
            <a:extLst>
              <a:ext uri="{FF2B5EF4-FFF2-40B4-BE49-F238E27FC236}">
                <a16:creationId xmlns:a16="http://schemas.microsoft.com/office/drawing/2014/main" id="{BC76EC10-66C4-41D9-87D9-1EA7498CE2F3}"/>
              </a:ext>
            </a:extLst>
          </p:cNvPr>
          <p:cNvSpPr txBox="1"/>
          <p:nvPr/>
        </p:nvSpPr>
        <p:spPr>
          <a:xfrm>
            <a:off x="10072075" y="1277700"/>
            <a:ext cx="1238295" cy="646331"/>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Cloud Provider</a:t>
            </a:r>
          </a:p>
          <a:p>
            <a:r>
              <a:rPr lang="en-US" sz="1200">
                <a:latin typeface="Segoe UI Semibold" panose="020B0702040204020203" pitchFamily="34" charset="0"/>
                <a:cs typeface="Segoe UI Semibold" panose="020B0702040204020203" pitchFamily="34" charset="0"/>
              </a:rPr>
              <a:t>Attestation</a:t>
            </a:r>
          </a:p>
          <a:p>
            <a:r>
              <a:rPr lang="fr-FR" sz="1200">
                <a:latin typeface="Segoe UI Semibold" panose="020B0702040204020203" pitchFamily="34" charset="0"/>
                <a:cs typeface="Segoe UI Semibold" panose="020B0702040204020203" pitchFamily="34" charset="0"/>
              </a:rPr>
              <a:t>Service</a:t>
            </a:r>
            <a:endParaRPr lang="en-US" sz="1400">
              <a:latin typeface="Segoe UI Semibold" panose="020B0702040204020203" pitchFamily="34" charset="0"/>
              <a:cs typeface="Segoe UI Semibold" panose="020B0702040204020203" pitchFamily="34" charset="0"/>
            </a:endParaRPr>
          </a:p>
        </p:txBody>
      </p:sp>
      <p:cxnSp>
        <p:nvCxnSpPr>
          <p:cNvPr id="51" name="Straight Arrow Connector 50">
            <a:extLst>
              <a:ext uri="{FF2B5EF4-FFF2-40B4-BE49-F238E27FC236}">
                <a16:creationId xmlns:a16="http://schemas.microsoft.com/office/drawing/2014/main" id="{87B17A6B-3193-4187-80FF-DAC536CA1670}"/>
              </a:ext>
            </a:extLst>
          </p:cNvPr>
          <p:cNvCxnSpPr>
            <a:cxnSpLocks/>
          </p:cNvCxnSpPr>
          <p:nvPr/>
        </p:nvCxnSpPr>
        <p:spPr>
          <a:xfrm>
            <a:off x="6974003" y="1493275"/>
            <a:ext cx="2340815" cy="71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0F1E37F-3346-433B-A6E5-7D6A5370EAD1}"/>
              </a:ext>
            </a:extLst>
          </p:cNvPr>
          <p:cNvGrpSpPr/>
          <p:nvPr/>
        </p:nvGrpSpPr>
        <p:grpSpPr>
          <a:xfrm>
            <a:off x="1856646" y="4662257"/>
            <a:ext cx="409026" cy="389183"/>
            <a:chOff x="1023656" y="4458138"/>
            <a:chExt cx="401042" cy="381587"/>
          </a:xfrm>
        </p:grpSpPr>
        <p:sp>
          <p:nvSpPr>
            <p:cNvPr id="230" name="Oval 229">
              <a:extLst>
                <a:ext uri="{FF2B5EF4-FFF2-40B4-BE49-F238E27FC236}">
                  <a16:creationId xmlns:a16="http://schemas.microsoft.com/office/drawing/2014/main" id="{4693E532-DCFF-4C32-9823-FDE88560E51B}"/>
                </a:ext>
              </a:extLst>
            </p:cNvPr>
            <p:cNvSpPr/>
            <p:nvPr/>
          </p:nvSpPr>
          <p:spPr>
            <a:xfrm>
              <a:off x="1023656" y="4465776"/>
              <a:ext cx="401042" cy="373949"/>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1" name="TextBox 230">
              <a:extLst>
                <a:ext uri="{FF2B5EF4-FFF2-40B4-BE49-F238E27FC236}">
                  <a16:creationId xmlns:a16="http://schemas.microsoft.com/office/drawing/2014/main" id="{FDF042B3-1F92-44ED-9011-4A19ADFF6F1A}"/>
                </a:ext>
              </a:extLst>
            </p:cNvPr>
            <p:cNvSpPr txBox="1"/>
            <p:nvPr/>
          </p:nvSpPr>
          <p:spPr>
            <a:xfrm>
              <a:off x="1086028" y="4458138"/>
              <a:ext cx="266811" cy="374846"/>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1</a:t>
              </a:r>
              <a:endParaRPr lang="en-US" sz="1836" cap="small">
                <a:solidFill>
                  <a:schemeClr val="bg1"/>
                </a:solidFill>
                <a:latin typeface="Segoe UI Semibold" panose="020B0702040204020203" pitchFamily="34" charset="0"/>
                <a:cs typeface="Segoe UI Semibold" panose="020B0702040204020203" pitchFamily="34" charset="0"/>
              </a:endParaRPr>
            </a:p>
          </p:txBody>
        </p:sp>
      </p:grpSp>
      <p:cxnSp>
        <p:nvCxnSpPr>
          <p:cNvPr id="56" name="Straight Arrow Connector 55">
            <a:extLst>
              <a:ext uri="{FF2B5EF4-FFF2-40B4-BE49-F238E27FC236}">
                <a16:creationId xmlns:a16="http://schemas.microsoft.com/office/drawing/2014/main" id="{BB97B737-FC94-4485-870E-5F3DC4DF74A1}"/>
              </a:ext>
            </a:extLst>
          </p:cNvPr>
          <p:cNvCxnSpPr>
            <a:cxnSpLocks/>
          </p:cNvCxnSpPr>
          <p:nvPr/>
        </p:nvCxnSpPr>
        <p:spPr>
          <a:xfrm flipV="1">
            <a:off x="4577494" y="5248030"/>
            <a:ext cx="3130801" cy="12276"/>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D96BD0-8941-4CC0-9BA7-86ABCCDCDB1F}"/>
              </a:ext>
            </a:extLst>
          </p:cNvPr>
          <p:cNvSpPr txBox="1"/>
          <p:nvPr/>
        </p:nvSpPr>
        <p:spPr>
          <a:xfrm>
            <a:off x="9394080" y="2933038"/>
            <a:ext cx="1803699" cy="430887"/>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Provisioning Certification</a:t>
            </a:r>
          </a:p>
          <a:p>
            <a:r>
              <a:rPr lang="en-US" sz="1100">
                <a:latin typeface="Segoe UI Semibold" panose="020B0702040204020203" pitchFamily="34" charset="0"/>
                <a:cs typeface="Segoe UI Semibold" panose="020B0702040204020203" pitchFamily="34" charset="0"/>
              </a:rPr>
              <a:t>Key Certificate</a:t>
            </a:r>
          </a:p>
        </p:txBody>
      </p:sp>
      <p:cxnSp>
        <p:nvCxnSpPr>
          <p:cNvPr id="14" name="Straight Arrow Connector 13">
            <a:extLst>
              <a:ext uri="{FF2B5EF4-FFF2-40B4-BE49-F238E27FC236}">
                <a16:creationId xmlns:a16="http://schemas.microsoft.com/office/drawing/2014/main" id="{74E2AB3C-2477-4ED4-94FA-14C02CE5F242}"/>
              </a:ext>
            </a:extLst>
          </p:cNvPr>
          <p:cNvCxnSpPr>
            <a:cxnSpLocks/>
          </p:cNvCxnSpPr>
          <p:nvPr/>
        </p:nvCxnSpPr>
        <p:spPr>
          <a:xfrm flipV="1">
            <a:off x="4149385" y="3223914"/>
            <a:ext cx="1349588" cy="133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2C0EC686-BDB2-4A14-AE1B-C3F9477B6517}"/>
              </a:ext>
            </a:extLst>
          </p:cNvPr>
          <p:cNvSpPr/>
          <p:nvPr/>
        </p:nvSpPr>
        <p:spPr>
          <a:xfrm>
            <a:off x="6044526" y="5401151"/>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124" name="TextBox 123">
            <a:extLst>
              <a:ext uri="{FF2B5EF4-FFF2-40B4-BE49-F238E27FC236}">
                <a16:creationId xmlns:a16="http://schemas.microsoft.com/office/drawing/2014/main" id="{4D6263CC-8C56-432E-BD02-3B8B7E54C135}"/>
              </a:ext>
            </a:extLst>
          </p:cNvPr>
          <p:cNvSpPr txBox="1"/>
          <p:nvPr/>
        </p:nvSpPr>
        <p:spPr>
          <a:xfrm>
            <a:off x="6086345" y="539097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2</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27" name="Oval 126">
            <a:extLst>
              <a:ext uri="{FF2B5EF4-FFF2-40B4-BE49-F238E27FC236}">
                <a16:creationId xmlns:a16="http://schemas.microsoft.com/office/drawing/2014/main" id="{628B4FF3-F963-4F7C-9A9E-138B9F18B302}"/>
              </a:ext>
            </a:extLst>
          </p:cNvPr>
          <p:cNvSpPr/>
          <p:nvPr/>
        </p:nvSpPr>
        <p:spPr>
          <a:xfrm>
            <a:off x="5028783" y="3748477"/>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9" name="TextBox 128">
            <a:extLst>
              <a:ext uri="{FF2B5EF4-FFF2-40B4-BE49-F238E27FC236}">
                <a16:creationId xmlns:a16="http://schemas.microsoft.com/office/drawing/2014/main" id="{E529766C-8B2C-4A04-8527-9CF55154AAB3}"/>
              </a:ext>
            </a:extLst>
          </p:cNvPr>
          <p:cNvSpPr txBox="1"/>
          <p:nvPr/>
        </p:nvSpPr>
        <p:spPr>
          <a:xfrm>
            <a:off x="5087511" y="374756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3</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6B68E47F-05A9-4204-842F-C68061443248}"/>
              </a:ext>
            </a:extLst>
          </p:cNvPr>
          <p:cNvSpPr/>
          <p:nvPr/>
        </p:nvSpPr>
        <p:spPr>
          <a:xfrm>
            <a:off x="7993717" y="947448"/>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8" name="TextBox 137">
            <a:extLst>
              <a:ext uri="{FF2B5EF4-FFF2-40B4-BE49-F238E27FC236}">
                <a16:creationId xmlns:a16="http://schemas.microsoft.com/office/drawing/2014/main" id="{CC3E6B5C-6AB1-4952-96D6-477A76F18256}"/>
              </a:ext>
            </a:extLst>
          </p:cNvPr>
          <p:cNvSpPr txBox="1"/>
          <p:nvPr/>
        </p:nvSpPr>
        <p:spPr>
          <a:xfrm>
            <a:off x="8027266" y="945397"/>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4</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07" name="TextBox 106">
            <a:extLst>
              <a:ext uri="{FF2B5EF4-FFF2-40B4-BE49-F238E27FC236}">
                <a16:creationId xmlns:a16="http://schemas.microsoft.com/office/drawing/2014/main" id="{6EC18D66-8643-4ACF-A510-031C88E063AF}"/>
              </a:ext>
            </a:extLst>
          </p:cNvPr>
          <p:cNvSpPr txBox="1"/>
          <p:nvPr/>
        </p:nvSpPr>
        <p:spPr>
          <a:xfrm>
            <a:off x="5344008" y="4796484"/>
            <a:ext cx="1715583" cy="261610"/>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Quoting Enclave Report</a:t>
            </a:r>
          </a:p>
        </p:txBody>
      </p:sp>
      <p:pic>
        <p:nvPicPr>
          <p:cNvPr id="108" name="Graphic 107" descr="Key">
            <a:extLst>
              <a:ext uri="{FF2B5EF4-FFF2-40B4-BE49-F238E27FC236}">
                <a16:creationId xmlns:a16="http://schemas.microsoft.com/office/drawing/2014/main" id="{4493422D-EA26-49DA-ABBD-4E21BBD1EAC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00491" y="4681410"/>
            <a:ext cx="513650" cy="512932"/>
          </a:xfrm>
          <a:prstGeom prst="rect">
            <a:avLst/>
          </a:prstGeom>
        </p:spPr>
      </p:pic>
      <p:sp>
        <p:nvSpPr>
          <p:cNvPr id="30" name="TextBox 29">
            <a:extLst>
              <a:ext uri="{FF2B5EF4-FFF2-40B4-BE49-F238E27FC236}">
                <a16:creationId xmlns:a16="http://schemas.microsoft.com/office/drawing/2014/main" id="{3A78B40F-D67E-43A8-BB09-B787430AED5D}"/>
              </a:ext>
            </a:extLst>
          </p:cNvPr>
          <p:cNvSpPr txBox="1"/>
          <p:nvPr/>
        </p:nvSpPr>
        <p:spPr>
          <a:xfrm>
            <a:off x="5411646" y="4468196"/>
            <a:ext cx="1641619" cy="262241"/>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ECDSA Attestation Key</a:t>
            </a:r>
          </a:p>
        </p:txBody>
      </p:sp>
      <p:sp>
        <p:nvSpPr>
          <p:cNvPr id="40" name="Rectangle 39">
            <a:extLst>
              <a:ext uri="{FF2B5EF4-FFF2-40B4-BE49-F238E27FC236}">
                <a16:creationId xmlns:a16="http://schemas.microsoft.com/office/drawing/2014/main" id="{30BC7620-435C-4945-B4FB-863A5DA8235C}"/>
              </a:ext>
            </a:extLst>
          </p:cNvPr>
          <p:cNvSpPr/>
          <p:nvPr/>
        </p:nvSpPr>
        <p:spPr>
          <a:xfrm>
            <a:off x="5308857" y="4429250"/>
            <a:ext cx="1824669" cy="340626"/>
          </a:xfrm>
          <a:prstGeom prst="rect">
            <a:avLst/>
          </a:prstGeom>
          <a:no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1" name="Titre 1">
            <a:extLst>
              <a:ext uri="{FF2B5EF4-FFF2-40B4-BE49-F238E27FC236}">
                <a16:creationId xmlns:a16="http://schemas.microsoft.com/office/drawing/2014/main" id="{57BECEA7-AE09-4430-B53D-EBFB00555E43}"/>
              </a:ext>
            </a:extLst>
          </p:cNvPr>
          <p:cNvSpPr>
            <a:spLocks noGrp="1"/>
          </p:cNvSpPr>
          <p:nvPr>
            <p:ph type="title"/>
          </p:nvPr>
        </p:nvSpPr>
        <p:spPr>
          <a:xfrm>
            <a:off x="273455" y="143656"/>
            <a:ext cx="11889564" cy="723580"/>
          </a:xfrm>
        </p:spPr>
        <p:txBody>
          <a:bodyPr/>
          <a:lstStyle/>
          <a:p>
            <a:r>
              <a:rPr lang="en-US"/>
              <a:t>Remote attestation</a:t>
            </a:r>
          </a:p>
        </p:txBody>
      </p:sp>
      <p:pic>
        <p:nvPicPr>
          <p:cNvPr id="2" name="Picture 1">
            <a:extLst>
              <a:ext uri="{FF2B5EF4-FFF2-40B4-BE49-F238E27FC236}">
                <a16:creationId xmlns:a16="http://schemas.microsoft.com/office/drawing/2014/main" id="{25E4051A-9A1B-4D75-886C-8DE4BB81708B}"/>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9672" y="3072006"/>
            <a:ext cx="314567" cy="313975"/>
          </a:xfrm>
          <a:prstGeom prst="rect">
            <a:avLst/>
          </a:prstGeom>
        </p:spPr>
      </p:pic>
      <p:pic>
        <p:nvPicPr>
          <p:cNvPr id="3" name="Picture 2">
            <a:extLst>
              <a:ext uri="{FF2B5EF4-FFF2-40B4-BE49-F238E27FC236}">
                <a16:creationId xmlns:a16="http://schemas.microsoft.com/office/drawing/2014/main" id="{96283A27-5210-4F64-88DA-C739272C620F}"/>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04867" y="5676470"/>
            <a:ext cx="314567" cy="313975"/>
          </a:xfrm>
          <a:prstGeom prst="rect">
            <a:avLst/>
          </a:prstGeom>
        </p:spPr>
      </p:pic>
      <p:pic>
        <p:nvPicPr>
          <p:cNvPr id="9" name="Picture 8">
            <a:extLst>
              <a:ext uri="{FF2B5EF4-FFF2-40B4-BE49-F238E27FC236}">
                <a16:creationId xmlns:a16="http://schemas.microsoft.com/office/drawing/2014/main" id="{5965012B-FDB9-4D7B-AC3E-DD89E691F5DD}"/>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64082" y="5685734"/>
            <a:ext cx="314567" cy="313975"/>
          </a:xfrm>
          <a:prstGeom prst="rect">
            <a:avLst/>
          </a:prstGeom>
        </p:spPr>
      </p:pic>
      <p:sp>
        <p:nvSpPr>
          <p:cNvPr id="11" name="Rectangle 10">
            <a:extLst>
              <a:ext uri="{FF2B5EF4-FFF2-40B4-BE49-F238E27FC236}">
                <a16:creationId xmlns:a16="http://schemas.microsoft.com/office/drawing/2014/main" id="{D327290A-89A4-45AD-AD89-0DE618F2A357}"/>
              </a:ext>
            </a:extLst>
          </p:cNvPr>
          <p:cNvSpPr/>
          <p:nvPr/>
        </p:nvSpPr>
        <p:spPr>
          <a:xfrm>
            <a:off x="4990603" y="1988590"/>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Graphic 6" descr="Key">
            <a:extLst>
              <a:ext uri="{FF2B5EF4-FFF2-40B4-BE49-F238E27FC236}">
                <a16:creationId xmlns:a16="http://schemas.microsoft.com/office/drawing/2014/main" id="{A363EFA9-810B-45BA-9F66-A48A8D897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9122" y="1972485"/>
            <a:ext cx="409871" cy="409871"/>
          </a:xfrm>
          <a:prstGeom prst="rect">
            <a:avLst/>
          </a:prstGeom>
        </p:spPr>
      </p:pic>
      <p:sp>
        <p:nvSpPr>
          <p:cNvPr id="116" name="TextBox 115">
            <a:extLst>
              <a:ext uri="{FF2B5EF4-FFF2-40B4-BE49-F238E27FC236}">
                <a16:creationId xmlns:a16="http://schemas.microsoft.com/office/drawing/2014/main" id="{7A68FB79-6609-4A4A-AA58-4DBC01D411C4}"/>
              </a:ext>
            </a:extLst>
          </p:cNvPr>
          <p:cNvSpPr txBox="1"/>
          <p:nvPr/>
        </p:nvSpPr>
        <p:spPr>
          <a:xfrm>
            <a:off x="4909315" y="2027831"/>
            <a:ext cx="1584129"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13" name="Rectangle 12">
            <a:extLst>
              <a:ext uri="{FF2B5EF4-FFF2-40B4-BE49-F238E27FC236}">
                <a16:creationId xmlns:a16="http://schemas.microsoft.com/office/drawing/2014/main" id="{74B730FF-8C09-41AD-8A4B-B3D5C0BCD480}"/>
              </a:ext>
            </a:extLst>
          </p:cNvPr>
          <p:cNvSpPr/>
          <p:nvPr/>
        </p:nvSpPr>
        <p:spPr>
          <a:xfrm>
            <a:off x="4992935" y="1184742"/>
            <a:ext cx="1820561" cy="341123"/>
          </a:xfrm>
          <a:prstGeom prst="rect">
            <a:avLst/>
          </a:prstGeom>
          <a:solidFill>
            <a:schemeClr val="bg1">
              <a:lumMod val="95000"/>
            </a:schemeClr>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Box 7">
            <a:extLst>
              <a:ext uri="{FF2B5EF4-FFF2-40B4-BE49-F238E27FC236}">
                <a16:creationId xmlns:a16="http://schemas.microsoft.com/office/drawing/2014/main" id="{2E3CA3A3-F21C-4C11-A113-DDC0E17CE056}"/>
              </a:ext>
            </a:extLst>
          </p:cNvPr>
          <p:cNvSpPr txBox="1"/>
          <p:nvPr/>
        </p:nvSpPr>
        <p:spPr>
          <a:xfrm>
            <a:off x="5151437" y="1211262"/>
            <a:ext cx="1530676" cy="270285"/>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Header</a:t>
            </a:r>
            <a:endParaRPr lang="en-US" sz="1122">
              <a:latin typeface="Segoe UI Semibold" panose="020B0702040204020203" pitchFamily="34" charset="0"/>
              <a:cs typeface="Segoe UI Semibold" panose="020B0702040204020203" pitchFamily="34" charset="0"/>
            </a:endParaRPr>
          </a:p>
        </p:txBody>
      </p:sp>
      <p:pic>
        <p:nvPicPr>
          <p:cNvPr id="22" name="Picture 15">
            <a:extLst>
              <a:ext uri="{FF2B5EF4-FFF2-40B4-BE49-F238E27FC236}">
                <a16:creationId xmlns:a16="http://schemas.microsoft.com/office/drawing/2014/main" id="{DB54E6A5-9ADB-48E1-BC08-B19DFC9BF3B0}"/>
              </a:ext>
            </a:extLst>
          </p:cNvPr>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39271" y="1281608"/>
            <a:ext cx="690878" cy="690877"/>
          </a:xfrm>
          <a:prstGeom prst="rect">
            <a:avLst/>
          </a:prstGeom>
        </p:spPr>
      </p:pic>
      <p:grpSp>
        <p:nvGrpSpPr>
          <p:cNvPr id="23" name="Group 22">
            <a:extLst>
              <a:ext uri="{FF2B5EF4-FFF2-40B4-BE49-F238E27FC236}">
                <a16:creationId xmlns:a16="http://schemas.microsoft.com/office/drawing/2014/main" id="{987538F8-49E5-4269-A7B8-C70D0349B634}"/>
              </a:ext>
            </a:extLst>
          </p:cNvPr>
          <p:cNvGrpSpPr/>
          <p:nvPr/>
        </p:nvGrpSpPr>
        <p:grpSpPr>
          <a:xfrm>
            <a:off x="9479982" y="2250339"/>
            <a:ext cx="511107" cy="592875"/>
            <a:chOff x="1736787" y="1919884"/>
            <a:chExt cx="397947" cy="446713"/>
          </a:xfrm>
        </p:grpSpPr>
        <p:sp>
          <p:nvSpPr>
            <p:cNvPr id="111" name="document">
              <a:extLst>
                <a:ext uri="{FF2B5EF4-FFF2-40B4-BE49-F238E27FC236}">
                  <a16:creationId xmlns:a16="http://schemas.microsoft.com/office/drawing/2014/main" id="{8EE37437-E916-446B-AC2B-75AB85476DC1}"/>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15" name="Rectangle 114">
              <a:extLst>
                <a:ext uri="{FF2B5EF4-FFF2-40B4-BE49-F238E27FC236}">
                  <a16:creationId xmlns:a16="http://schemas.microsoft.com/office/drawing/2014/main" id="{D89AEC66-1FBA-4B21-BD1F-9B358666E9EE}"/>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7" name="award">
              <a:extLst>
                <a:ext uri="{FF2B5EF4-FFF2-40B4-BE49-F238E27FC236}">
                  <a16:creationId xmlns:a16="http://schemas.microsoft.com/office/drawing/2014/main" id="{F388B8DF-C029-4181-A091-0F8CEFAFD0F6}"/>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pic>
        <p:nvPicPr>
          <p:cNvPr id="167" name="Graphic 166" descr="Key">
            <a:extLst>
              <a:ext uri="{FF2B5EF4-FFF2-40B4-BE49-F238E27FC236}">
                <a16:creationId xmlns:a16="http://schemas.microsoft.com/office/drawing/2014/main" id="{E6E52E66-0CFA-4BF6-A91B-6C13B7E1B7C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9794330" y="2528213"/>
            <a:ext cx="512932" cy="512932"/>
          </a:xfrm>
          <a:prstGeom prst="rect">
            <a:avLst/>
          </a:prstGeom>
        </p:spPr>
      </p:pic>
    </p:spTree>
    <p:extLst>
      <p:ext uri="{BB962C8B-B14F-4D97-AF65-F5344CB8AC3E}">
        <p14:creationId xmlns:p14="http://schemas.microsoft.com/office/powerpoint/2010/main" val="67010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87561" y="222605"/>
            <a:ext cx="11889564" cy="860424"/>
          </a:xfrm>
        </p:spPr>
        <p:txBody>
          <a:bodyPr/>
          <a:lstStyle/>
          <a:p>
            <a:r>
              <a:rPr lang="en-US"/>
              <a:t>Intel® Xeon® processor family</a:t>
            </a:r>
            <a:br>
              <a:rPr lang="en-US"/>
            </a:br>
            <a:r>
              <a:rPr lang="en-US" sz="2400">
                <a:solidFill>
                  <a:srgbClr val="0072C6"/>
                </a:solidFill>
                <a:latin typeface="Segoe UI" panose="020B0502040204020203" pitchFamily="34" charset="0"/>
                <a:cs typeface="Segoe UI" panose="020B0502040204020203" pitchFamily="34" charset="0"/>
              </a:rPr>
              <a:t>Built-in security capabilities + system resilience</a:t>
            </a:r>
            <a:r>
              <a:rPr lang="en-US"/>
              <a:t>  </a:t>
            </a:r>
          </a:p>
        </p:txBody>
      </p:sp>
      <p:sp>
        <p:nvSpPr>
          <p:cNvPr id="90" name="Bent Arrow 7">
            <a:extLst>
              <a:ext uri="{FF2B5EF4-FFF2-40B4-BE49-F238E27FC236}">
                <a16:creationId xmlns:a16="http://schemas.microsoft.com/office/drawing/2014/main" id="{71CBB98B-5EBE-4264-9F6B-5FD989CE8811}"/>
              </a:ext>
            </a:extLst>
          </p:cNvPr>
          <p:cNvSpPr/>
          <p:nvPr/>
        </p:nvSpPr>
        <p:spPr>
          <a:xfrm rot="20843182">
            <a:off x="-116643" y="3333570"/>
            <a:ext cx="12046434" cy="2993230"/>
          </a:xfrm>
          <a:prstGeom prst="bentArrow">
            <a:avLst>
              <a:gd name="adj1" fmla="val 24699"/>
              <a:gd name="adj2" fmla="val 25000"/>
              <a:gd name="adj3" fmla="val 25000"/>
              <a:gd name="adj4" fmla="val 87350"/>
            </a:avLst>
          </a:prstGeom>
          <a:gradFill flip="none" rotWithShape="1">
            <a:gsLst>
              <a:gs pos="16000">
                <a:srgbClr val="0070C0">
                  <a:alpha val="0"/>
                </a:srgbClr>
              </a:gs>
              <a:gs pos="100000">
                <a:srgbClr val="0070C0"/>
              </a:gs>
              <a:gs pos="54000">
                <a:srgbClr val="0070C0"/>
              </a:gs>
            </a:gsLst>
            <a:lin ang="205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857"/>
            <a:endParaRPr lang="en-US" sz="2446">
              <a:solidFill>
                <a:prstClr val="black"/>
              </a:solidFill>
              <a:latin typeface="Intel Clear"/>
            </a:endParaRPr>
          </a:p>
        </p:txBody>
      </p:sp>
      <p:sp>
        <p:nvSpPr>
          <p:cNvPr id="91" name="TextBox 90">
            <a:extLst>
              <a:ext uri="{FF2B5EF4-FFF2-40B4-BE49-F238E27FC236}">
                <a16:creationId xmlns:a16="http://schemas.microsoft.com/office/drawing/2014/main" id="{E59A42F8-EF85-457B-9A6D-0B0C10403976}"/>
              </a:ext>
            </a:extLst>
          </p:cNvPr>
          <p:cNvSpPr txBox="1"/>
          <p:nvPr/>
        </p:nvSpPr>
        <p:spPr>
          <a:xfrm>
            <a:off x="2764021" y="5244324"/>
            <a:ext cx="2294397" cy="846529"/>
          </a:xfrm>
          <a:prstGeom prst="rect">
            <a:avLst/>
          </a:prstGeom>
          <a:noFill/>
        </p:spPr>
        <p:txBody>
          <a:bodyPr wrap="square" lIns="124347" tIns="62174" rIns="124347" bIns="62174" rtlCol="0">
            <a:spAutoFit/>
          </a:bodyPr>
          <a:lstStyle/>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AES-NI enhancements (from E5 v2) </a:t>
            </a:r>
          </a:p>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Trusted Platform Module (TPM) 2.0 support  </a:t>
            </a:r>
          </a:p>
        </p:txBody>
      </p:sp>
      <p:sp>
        <p:nvSpPr>
          <p:cNvPr id="92" name="TextBox 91">
            <a:extLst>
              <a:ext uri="{FF2B5EF4-FFF2-40B4-BE49-F238E27FC236}">
                <a16:creationId xmlns:a16="http://schemas.microsoft.com/office/drawing/2014/main" id="{C6254A75-C8B8-482D-9785-F97C0FE3855C}"/>
              </a:ext>
            </a:extLst>
          </p:cNvPr>
          <p:cNvSpPr txBox="1"/>
          <p:nvPr/>
        </p:nvSpPr>
        <p:spPr>
          <a:xfrm>
            <a:off x="5058430" y="4715716"/>
            <a:ext cx="2294393" cy="1451375"/>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Crypto Speedup (ADOX/ADCX)</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New Random Seed Generator (RDSEED)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Supervisor Mode Access Prevention (SMAP)</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Virtualization exception (#VE)</a:t>
            </a:r>
          </a:p>
        </p:txBody>
      </p:sp>
      <p:sp>
        <p:nvSpPr>
          <p:cNvPr id="93" name="TextBox 92">
            <a:extLst>
              <a:ext uri="{FF2B5EF4-FFF2-40B4-BE49-F238E27FC236}">
                <a16:creationId xmlns:a16="http://schemas.microsoft.com/office/drawing/2014/main" id="{4C3E81D2-0601-4BF9-B69C-81E1A67ACCD4}"/>
              </a:ext>
            </a:extLst>
          </p:cNvPr>
          <p:cNvSpPr txBox="1"/>
          <p:nvPr/>
        </p:nvSpPr>
        <p:spPr>
          <a:xfrm>
            <a:off x="7358990" y="4269920"/>
            <a:ext cx="2294407" cy="2172341"/>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Advanced Vector Extensions 512 </a:t>
            </a:r>
          </a:p>
          <a:p>
            <a:pPr marL="484475" lvl="1" indent="-171450"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(SHA Multi-Buffer performance)</a:t>
            </a:r>
            <a:r>
              <a:rPr lang="en-US" sz="1100" baseline="30000">
                <a:latin typeface="Segoe UI" panose="020B0502040204020203" pitchFamily="34" charset="0"/>
                <a:ea typeface="Intel Clear" panose="020B0604020203020204" pitchFamily="34" charset="0"/>
                <a:cs typeface="Segoe UI" panose="020B0502040204020203" pitchFamily="34" charset="0"/>
              </a:rPr>
              <a:t>1</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QuickAssist Technology (QAT) – Enhanced + Integrated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Key Protection Technology (KPT)</a:t>
            </a:r>
            <a:r>
              <a:rPr lang="en-US" sz="1100" baseline="30000">
                <a:latin typeface="Segoe UI" panose="020B0502040204020203" pitchFamily="34" charset="0"/>
                <a:ea typeface="Intel Clear" panose="020B0604020203020204" pitchFamily="34" charset="0"/>
                <a:cs typeface="Segoe UI" panose="020B0502040204020203" pitchFamily="34" charset="0"/>
              </a:rPr>
              <a:t>2</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Platform Trust Technology (PTT)</a:t>
            </a:r>
          </a:p>
        </p:txBody>
      </p:sp>
      <p:sp>
        <p:nvSpPr>
          <p:cNvPr id="94" name="Rectangle 93">
            <a:extLst>
              <a:ext uri="{FF2B5EF4-FFF2-40B4-BE49-F238E27FC236}">
                <a16:creationId xmlns:a16="http://schemas.microsoft.com/office/drawing/2014/main" id="{F70DBE4F-83E6-4547-90AE-FC1027E8C585}"/>
              </a:ext>
            </a:extLst>
          </p:cNvPr>
          <p:cNvSpPr/>
          <p:nvPr/>
        </p:nvSpPr>
        <p:spPr>
          <a:xfrm>
            <a:off x="3755960" y="2490239"/>
            <a:ext cx="2156487"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V4 Family </a:t>
            </a:r>
            <a:br>
              <a:rPr lang="en-US" sz="16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(2016)</a:t>
            </a:r>
          </a:p>
        </p:txBody>
      </p:sp>
      <p:sp>
        <p:nvSpPr>
          <p:cNvPr id="95" name="Rectangle 94">
            <a:extLst>
              <a:ext uri="{FF2B5EF4-FFF2-40B4-BE49-F238E27FC236}">
                <a16:creationId xmlns:a16="http://schemas.microsoft.com/office/drawing/2014/main" id="{E6920FF4-E4A6-47C2-9536-02545150E60C}"/>
              </a:ext>
            </a:extLst>
          </p:cNvPr>
          <p:cNvSpPr/>
          <p:nvPr/>
        </p:nvSpPr>
        <p:spPr>
          <a:xfrm>
            <a:off x="6061628" y="2004441"/>
            <a:ext cx="1923360" cy="707886"/>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Intel® Xeon® Scalable Processor </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(2017)</a:t>
            </a:r>
          </a:p>
        </p:txBody>
      </p:sp>
      <p:sp>
        <p:nvSpPr>
          <p:cNvPr id="96" name="Rectangle 95">
            <a:extLst>
              <a:ext uri="{FF2B5EF4-FFF2-40B4-BE49-F238E27FC236}">
                <a16:creationId xmlns:a16="http://schemas.microsoft.com/office/drawing/2014/main" id="{E9CDC997-72F0-4086-848A-3E03A657E536}"/>
              </a:ext>
            </a:extLst>
          </p:cNvPr>
          <p:cNvSpPr/>
          <p:nvPr/>
        </p:nvSpPr>
        <p:spPr>
          <a:xfrm>
            <a:off x="8291375" y="1299959"/>
            <a:ext cx="2131644" cy="954107"/>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2nd Generation Intel® Xeon® Scalable Processor</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(2019)</a:t>
            </a:r>
            <a:endParaRPr lang="en-US" sz="1600">
              <a:solidFill>
                <a:schemeClr val="tx1">
                  <a:lumMod val="50000"/>
                </a:schemeClr>
              </a:solidFill>
              <a:ea typeface="Intel Clear Light" panose="020B0404020203020204" pitchFamily="34" charset="0"/>
              <a:cs typeface="Intel Clear Light" panose="020B0404020203020204" pitchFamily="34" charset="0"/>
            </a:endParaRPr>
          </a:p>
        </p:txBody>
      </p:sp>
      <p:sp>
        <p:nvSpPr>
          <p:cNvPr id="97" name="Rectangle 96">
            <a:extLst>
              <a:ext uri="{FF2B5EF4-FFF2-40B4-BE49-F238E27FC236}">
                <a16:creationId xmlns:a16="http://schemas.microsoft.com/office/drawing/2014/main" id="{BA3CC65D-7905-435B-8DEB-938AC063B3F0}"/>
              </a:ext>
            </a:extLst>
          </p:cNvPr>
          <p:cNvSpPr/>
          <p:nvPr/>
        </p:nvSpPr>
        <p:spPr>
          <a:xfrm>
            <a:off x="1659886" y="3079183"/>
            <a:ext cx="2189434"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V3 Family </a:t>
            </a:r>
            <a:br>
              <a:rPr lang="en-US" sz="1631">
                <a:solidFill>
                  <a:srgbClr val="FFA300"/>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(2014)</a:t>
            </a:r>
            <a:endParaRPr lang="en-US" sz="1359">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endParaRPr>
          </a:p>
        </p:txBody>
      </p:sp>
      <p:pic>
        <p:nvPicPr>
          <p:cNvPr id="98" name="Picture 97">
            <a:extLst>
              <a:ext uri="{FF2B5EF4-FFF2-40B4-BE49-F238E27FC236}">
                <a16:creationId xmlns:a16="http://schemas.microsoft.com/office/drawing/2014/main" id="{013195A2-14A4-4043-97D2-FA283B3EC04C}"/>
              </a:ext>
            </a:extLst>
          </p:cNvPr>
          <p:cNvPicPr>
            <a:picLocks noChangeAspect="1"/>
          </p:cNvPicPr>
          <p:nvPr/>
        </p:nvPicPr>
        <p:blipFill>
          <a:blip r:embed="rId3"/>
          <a:stretch>
            <a:fillRect/>
          </a:stretch>
        </p:blipFill>
        <p:spPr>
          <a:xfrm>
            <a:off x="2911523" y="3962308"/>
            <a:ext cx="903353" cy="902516"/>
          </a:xfrm>
          <a:prstGeom prst="rect">
            <a:avLst/>
          </a:prstGeom>
          <a:effectLst>
            <a:outerShdw blurRad="63500" sx="102000" sy="102000" algn="ctr" rotWithShape="0">
              <a:prstClr val="black">
                <a:alpha val="40000"/>
              </a:prstClr>
            </a:outerShdw>
          </a:effectLst>
        </p:spPr>
      </p:pic>
      <p:pic>
        <p:nvPicPr>
          <p:cNvPr id="99" name="Picture 98">
            <a:extLst>
              <a:ext uri="{FF2B5EF4-FFF2-40B4-BE49-F238E27FC236}">
                <a16:creationId xmlns:a16="http://schemas.microsoft.com/office/drawing/2014/main" id="{5B5E2F3E-CBED-4CB7-B73B-D6E2C2147D98}"/>
              </a:ext>
            </a:extLst>
          </p:cNvPr>
          <p:cNvPicPr>
            <a:picLocks noChangeAspect="1"/>
          </p:cNvPicPr>
          <p:nvPr/>
        </p:nvPicPr>
        <p:blipFill>
          <a:blip r:embed="rId3"/>
          <a:stretch>
            <a:fillRect/>
          </a:stretch>
        </p:blipFill>
        <p:spPr>
          <a:xfrm>
            <a:off x="5174870" y="3393874"/>
            <a:ext cx="985474" cy="984562"/>
          </a:xfrm>
          <a:prstGeom prst="rect">
            <a:avLst/>
          </a:prstGeom>
          <a:effectLst>
            <a:outerShdw blurRad="63500" sx="102000" sy="102000" algn="ctr" rotWithShape="0">
              <a:prstClr val="black">
                <a:alpha val="40000"/>
              </a:prstClr>
            </a:outerShdw>
          </a:effectLst>
        </p:spPr>
      </p:pic>
      <p:sp>
        <p:nvSpPr>
          <p:cNvPr id="104" name="Rectangle 103">
            <a:extLst>
              <a:ext uri="{FF2B5EF4-FFF2-40B4-BE49-F238E27FC236}">
                <a16:creationId xmlns:a16="http://schemas.microsoft.com/office/drawing/2014/main" id="{C92A7B90-F605-4A58-AEF5-9FB50009E1F5}"/>
              </a:ext>
            </a:extLst>
          </p:cNvPr>
          <p:cNvSpPr/>
          <p:nvPr/>
        </p:nvSpPr>
        <p:spPr>
          <a:xfrm>
            <a:off x="379434" y="3849587"/>
            <a:ext cx="2294399" cy="2664719"/>
          </a:xfrm>
          <a:prstGeom prst="rect">
            <a:avLst/>
          </a:prstGeom>
        </p:spPr>
        <p:txBody>
          <a:bodyPr wrap="square" lIns="124347" tIns="62174" rIns="124347" bIns="62174">
            <a:spAutoFit/>
          </a:bodyPr>
          <a:lstStyle/>
          <a:p>
            <a:pPr defTabSz="932573"/>
            <a:r>
              <a:rPr lang="en-US" sz="1100" b="1" u="sng">
                <a:latin typeface="Segoe UI Semibold" panose="020B0702040204020203" pitchFamily="34" charset="0"/>
                <a:ea typeface="Intel Clear Pro" panose="020B0804020202060201" pitchFamily="34" charset="0"/>
                <a:cs typeface="Segoe UI Semibold" panose="020B0702040204020203" pitchFamily="34" charset="0"/>
              </a:rPr>
              <a:t>Previous features </a:t>
            </a:r>
            <a:endParaRPr lang="en-US" sz="1100">
              <a:latin typeface="Segoe UI Semibold" panose="020B0702040204020203" pitchFamily="34" charset="0"/>
              <a:ea typeface="Intel Clear Pro" panose="020B0804020202060201" pitchFamily="34" charset="0"/>
              <a:cs typeface="Segoe UI Semibold" panose="020B0702040204020203" pitchFamily="34" charset="0"/>
            </a:endParaRPr>
          </a:p>
          <a:p>
            <a:pPr defTabSz="932573"/>
            <a:r>
              <a:rPr lang="en-US" sz="1100">
                <a:latin typeface="Segoe UI" panose="020B0502040204020203" pitchFamily="34" charset="0"/>
                <a:ea typeface="Intel Clear" panose="020B0604020203020204" pitchFamily="34" charset="0"/>
                <a:cs typeface="Segoe UI" panose="020B0502040204020203" pitchFamily="34" charset="0"/>
              </a:rPr>
              <a:t>General 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Asymmetric/Symmetric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Trusted Execution Technology (TXT)</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Execute Disable (XD) Bit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Data Protection Technology (Secure Key)</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BIOS Guard (WS)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PCH-Dynamic Random Number Generator (RDRAND)</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Intel® Platform Protection Technology</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(OS Guard) - SMEP</a:t>
            </a:r>
          </a:p>
        </p:txBody>
      </p:sp>
      <p:sp>
        <p:nvSpPr>
          <p:cNvPr id="105" name="TextBox 104">
            <a:extLst>
              <a:ext uri="{FF2B5EF4-FFF2-40B4-BE49-F238E27FC236}">
                <a16:creationId xmlns:a16="http://schemas.microsoft.com/office/drawing/2014/main" id="{99EF945E-4836-4AB2-AF5B-70F302E4BEC2}"/>
              </a:ext>
            </a:extLst>
          </p:cNvPr>
          <p:cNvSpPr txBox="1"/>
          <p:nvPr/>
        </p:nvSpPr>
        <p:spPr>
          <a:xfrm>
            <a:off x="9653397" y="3818002"/>
            <a:ext cx="2294405" cy="1295113"/>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Libraries for Data Center (Intel® SecL-DC)</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Threat Detection Technology (Intel® TDT)</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Essentials</a:t>
            </a:r>
          </a:p>
          <a:p>
            <a:pPr marL="171450" indent="-171450" defTabSz="846225">
              <a:spcBef>
                <a:spcPts val="408"/>
              </a:spcBef>
              <a:buFont typeface="Arial" panose="020B0604020202020204" pitchFamily="34" charset="0"/>
              <a:buChar char="•"/>
            </a:pPr>
            <a:endParaRPr lang="en-US" sz="1100" b="1">
              <a:latin typeface="Segoe UI" panose="020B0502040204020203" pitchFamily="34" charset="0"/>
              <a:ea typeface="Intel Clear" panose="020B0604020203020204"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C93EC5B8-2F2E-43A1-BBDC-F54F76970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355" y="2243361"/>
            <a:ext cx="1174082" cy="1172997"/>
          </a:xfrm>
          <a:prstGeom prst="rect">
            <a:avLst/>
          </a:prstGeom>
          <a:effectLst>
            <a:outerShdw blurRad="63500" sx="102000" sy="102000" algn="ctr" rotWithShape="0">
              <a:prstClr val="black">
                <a:alpha val="40000"/>
              </a:prstClr>
            </a:outerShdw>
          </a:effectLst>
        </p:spPr>
      </p:pic>
      <p:sp>
        <p:nvSpPr>
          <p:cNvPr id="107" name="Text Placeholder 16">
            <a:extLst>
              <a:ext uri="{FF2B5EF4-FFF2-40B4-BE49-F238E27FC236}">
                <a16:creationId xmlns:a16="http://schemas.microsoft.com/office/drawing/2014/main" id="{624423AF-8D4E-4913-9D57-651EAE2E2296}"/>
              </a:ext>
            </a:extLst>
          </p:cNvPr>
          <p:cNvSpPr txBox="1">
            <a:spLocks/>
          </p:cNvSpPr>
          <p:nvPr/>
        </p:nvSpPr>
        <p:spPr>
          <a:xfrm>
            <a:off x="9468884" y="6557378"/>
            <a:ext cx="3188581" cy="32105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1. per-core improvements</a:t>
            </a:r>
          </a:p>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2.  with Integrated Intel® QAT + Intel® PTT </a:t>
            </a:r>
          </a:p>
        </p:txBody>
      </p:sp>
      <p:pic>
        <p:nvPicPr>
          <p:cNvPr id="108" name="Picture 107">
            <a:extLst>
              <a:ext uri="{FF2B5EF4-FFF2-40B4-BE49-F238E27FC236}">
                <a16:creationId xmlns:a16="http://schemas.microsoft.com/office/drawing/2014/main" id="{169C2907-831B-4143-8B22-90157266E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7947" y="2774845"/>
            <a:ext cx="1174082" cy="1172997"/>
          </a:xfrm>
          <a:prstGeom prst="rect">
            <a:avLst/>
          </a:prstGeom>
          <a:effectLst>
            <a:outerShdw blurRad="63500" sx="102000" sy="102000" algn="ctr" rotWithShape="0">
              <a:prstClr val="black">
                <a:alpha val="40000"/>
              </a:prstClr>
            </a:outerShdw>
          </a:effectLst>
        </p:spPr>
      </p:pic>
      <p:sp>
        <p:nvSpPr>
          <p:cNvPr id="111" name="Rectangle 110">
            <a:extLst>
              <a:ext uri="{FF2B5EF4-FFF2-40B4-BE49-F238E27FC236}">
                <a16:creationId xmlns:a16="http://schemas.microsoft.com/office/drawing/2014/main" id="{2857B892-6FED-477B-A62D-16401416F07E}"/>
              </a:ext>
            </a:extLst>
          </p:cNvPr>
          <p:cNvSpPr/>
          <p:nvPr/>
        </p:nvSpPr>
        <p:spPr>
          <a:xfrm>
            <a:off x="0" y="6571446"/>
            <a:ext cx="4248473" cy="276999"/>
          </a:xfrm>
          <a:prstGeom prst="rect">
            <a:avLst/>
          </a:prstGeom>
        </p:spPr>
        <p:txBody>
          <a:bodyPr wrap="square">
            <a:spAutoFit/>
          </a:bodyPr>
          <a:lstStyle/>
          <a:p>
            <a:pPr lvl="1">
              <a:lnSpc>
                <a:spcPct val="100000"/>
              </a:lnSpc>
              <a:spcBef>
                <a:spcPts val="1200"/>
              </a:spcBef>
            </a:pPr>
            <a:r>
              <a:rPr lang="fr-FR" sz="1200"/>
              <a:t>Intel Source</a:t>
            </a:r>
            <a:endParaRPr lang="en-US" sz="1200"/>
          </a:p>
        </p:txBody>
      </p:sp>
      <p:sp>
        <p:nvSpPr>
          <p:cNvPr id="117" name="Text Placeholder 113">
            <a:extLst>
              <a:ext uri="{FF2B5EF4-FFF2-40B4-BE49-F238E27FC236}">
                <a16:creationId xmlns:a16="http://schemas.microsoft.com/office/drawing/2014/main" id="{C1352719-B932-4573-A84A-4D79664CDB64}"/>
              </a:ext>
            </a:extLst>
          </p:cNvPr>
          <p:cNvSpPr>
            <a:spLocks noGrp="1"/>
          </p:cNvSpPr>
          <p:nvPr>
            <p:ph type="body" sz="quarter" idx="10"/>
          </p:nvPr>
        </p:nvSpPr>
        <p:spPr>
          <a:xfrm>
            <a:off x="287561" y="1381823"/>
            <a:ext cx="8297391" cy="683264"/>
          </a:xfrm>
        </p:spPr>
        <p:txBody>
          <a:bodyPr/>
          <a:lstStyle/>
          <a:p>
            <a:r>
              <a:rPr lang="en-GB" sz="1800"/>
              <a:t>Intel® Software Guard Extension (SGX) instructions supported with Intel® Xeon® processor E3 v5</a:t>
            </a:r>
            <a:endParaRPr lang="en-US" sz="1800"/>
          </a:p>
        </p:txBody>
      </p:sp>
    </p:spTree>
    <p:extLst>
      <p:ext uri="{BB962C8B-B14F-4D97-AF65-F5344CB8AC3E}">
        <p14:creationId xmlns:p14="http://schemas.microsoft.com/office/powerpoint/2010/main" val="306191578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F9C55-630D-4C76-B79D-5ED61177AD27}"/>
              </a:ext>
            </a:extLst>
          </p:cNvPr>
          <p:cNvPicPr>
            <a:picLocks noChangeAspect="1"/>
          </p:cNvPicPr>
          <p:nvPr/>
        </p:nvPicPr>
        <p:blipFill rotWithShape="1">
          <a:blip r:embed="rId2"/>
          <a:srcRect l="25304" t="11824"/>
          <a:stretch/>
        </p:blipFill>
        <p:spPr>
          <a:xfrm>
            <a:off x="1189037" y="1442028"/>
            <a:ext cx="8710140" cy="4406552"/>
          </a:xfrm>
          <a:prstGeom prst="rect">
            <a:avLst/>
          </a:prstGeom>
        </p:spPr>
      </p:pic>
      <p:grpSp>
        <p:nvGrpSpPr>
          <p:cNvPr id="6" name="Groupe 13">
            <a:extLst>
              <a:ext uri="{FF2B5EF4-FFF2-40B4-BE49-F238E27FC236}">
                <a16:creationId xmlns:a16="http://schemas.microsoft.com/office/drawing/2014/main" id="{69AEC79A-0890-4255-A796-A8E06FEBD4D3}"/>
              </a:ext>
            </a:extLst>
          </p:cNvPr>
          <p:cNvGrpSpPr/>
          <p:nvPr/>
        </p:nvGrpSpPr>
        <p:grpSpPr>
          <a:xfrm>
            <a:off x="4293967" y="3100516"/>
            <a:ext cx="1250140" cy="357483"/>
            <a:chOff x="2085137" y="2121526"/>
            <a:chExt cx="1417753" cy="405411"/>
          </a:xfrm>
        </p:grpSpPr>
        <p:pic>
          <p:nvPicPr>
            <p:cNvPr id="7" name="Graphic 44">
              <a:extLst>
                <a:ext uri="{FF2B5EF4-FFF2-40B4-BE49-F238E27FC236}">
                  <a16:creationId xmlns:a16="http://schemas.microsoft.com/office/drawing/2014/main" id="{1C095A4D-7D2D-4C36-9578-DEF916CF0C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5137" y="2204774"/>
              <a:ext cx="322163" cy="322163"/>
            </a:xfrm>
            <a:prstGeom prst="rect">
              <a:avLst/>
            </a:prstGeom>
          </p:spPr>
        </p:pic>
        <p:sp>
          <p:nvSpPr>
            <p:cNvPr id="8" name="Rectangle 7">
              <a:extLst>
                <a:ext uri="{FF2B5EF4-FFF2-40B4-BE49-F238E27FC236}">
                  <a16:creationId xmlns:a16="http://schemas.microsoft.com/office/drawing/2014/main" id="{8FADBAD4-2053-4D6B-8C8D-CDA0D653A9BF}"/>
                </a:ext>
              </a:extLst>
            </p:cNvPr>
            <p:cNvSpPr/>
            <p:nvPr/>
          </p:nvSpPr>
          <p:spPr>
            <a:xfrm>
              <a:off x="2288258" y="2121526"/>
              <a:ext cx="1214632" cy="287959"/>
            </a:xfrm>
            <a:prstGeom prst="rect">
              <a:avLst/>
            </a:prstGeom>
          </p:spPr>
          <p:txBody>
            <a:bodyPr wrap="square">
              <a:spAutoFit/>
            </a:bodyPr>
            <a:lstStyle/>
            <a:p>
              <a:r>
                <a:rPr lang="en-US" sz="1050"/>
                <a:t>Symmetric Key</a:t>
              </a:r>
              <a:endParaRPr lang="fr-FR" sz="1050"/>
            </a:p>
          </p:txBody>
        </p:sp>
      </p:grpSp>
      <p:grpSp>
        <p:nvGrpSpPr>
          <p:cNvPr id="9" name="Groupe 13">
            <a:extLst>
              <a:ext uri="{FF2B5EF4-FFF2-40B4-BE49-F238E27FC236}">
                <a16:creationId xmlns:a16="http://schemas.microsoft.com/office/drawing/2014/main" id="{005D216A-4BB8-474D-8115-A9EA6D85A0BD}"/>
              </a:ext>
            </a:extLst>
          </p:cNvPr>
          <p:cNvGrpSpPr/>
          <p:nvPr/>
        </p:nvGrpSpPr>
        <p:grpSpPr>
          <a:xfrm>
            <a:off x="5686962" y="3902319"/>
            <a:ext cx="988476" cy="415498"/>
            <a:chOff x="2085137" y="2121526"/>
            <a:chExt cx="1121006" cy="471204"/>
          </a:xfrm>
        </p:grpSpPr>
        <p:pic>
          <p:nvPicPr>
            <p:cNvPr id="10" name="Graphic 44">
              <a:extLst>
                <a:ext uri="{FF2B5EF4-FFF2-40B4-BE49-F238E27FC236}">
                  <a16:creationId xmlns:a16="http://schemas.microsoft.com/office/drawing/2014/main" id="{0A732FA2-DEE9-4494-9DC7-55D9E95B1BC6}"/>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085137" y="2204774"/>
              <a:ext cx="322163" cy="322163"/>
            </a:xfrm>
            <a:prstGeom prst="rect">
              <a:avLst/>
            </a:prstGeom>
          </p:spPr>
        </p:pic>
        <p:sp>
          <p:nvSpPr>
            <p:cNvPr id="11" name="Rectangle 10">
              <a:extLst>
                <a:ext uri="{FF2B5EF4-FFF2-40B4-BE49-F238E27FC236}">
                  <a16:creationId xmlns:a16="http://schemas.microsoft.com/office/drawing/2014/main" id="{0A7E455C-2A74-4276-A530-EB3D9BF3245D}"/>
                </a:ext>
              </a:extLst>
            </p:cNvPr>
            <p:cNvSpPr/>
            <p:nvPr/>
          </p:nvSpPr>
          <p:spPr>
            <a:xfrm>
              <a:off x="2288259" y="2121526"/>
              <a:ext cx="917884" cy="471204"/>
            </a:xfrm>
            <a:prstGeom prst="rect">
              <a:avLst/>
            </a:prstGeom>
          </p:spPr>
          <p:txBody>
            <a:bodyPr wrap="square">
              <a:spAutoFit/>
            </a:bodyPr>
            <a:lstStyle/>
            <a:p>
              <a:r>
                <a:rPr lang="en-US" sz="1050"/>
                <a:t>Symmetric</a:t>
              </a:r>
            </a:p>
            <a:p>
              <a:r>
                <a:rPr lang="en-US" sz="1050"/>
                <a:t>Key</a:t>
              </a:r>
              <a:endParaRPr lang="fr-FR" sz="1050"/>
            </a:p>
          </p:txBody>
        </p:sp>
      </p:grpSp>
      <p:sp>
        <p:nvSpPr>
          <p:cNvPr id="12" name="Espace réservé du texte 4">
            <a:extLst>
              <a:ext uri="{FF2B5EF4-FFF2-40B4-BE49-F238E27FC236}">
                <a16:creationId xmlns:a16="http://schemas.microsoft.com/office/drawing/2014/main" id="{84B945B3-8F94-453F-94DF-1391F378FFDD}"/>
              </a:ext>
            </a:extLst>
          </p:cNvPr>
          <p:cNvSpPr>
            <a:spLocks noGrp="1"/>
          </p:cNvSpPr>
          <p:nvPr>
            <p:ph type="body" sz="quarter" idx="10"/>
          </p:nvPr>
        </p:nvSpPr>
        <p:spPr>
          <a:xfrm>
            <a:off x="808036" y="5968250"/>
            <a:ext cx="5373841" cy="461665"/>
          </a:xfrm>
        </p:spPr>
        <p:txBody>
          <a:bodyPr/>
          <a:lstStyle/>
          <a:p>
            <a:pPr marL="342900" indent="-342900">
              <a:buFont typeface="Arial" panose="020B0604020202020204" pitchFamily="34" charset="0"/>
              <a:buChar char="•"/>
            </a:pPr>
            <a:r>
              <a:rPr lang="en-US" sz="2000"/>
              <a:t>Establish trust between Enclave A et B</a:t>
            </a:r>
          </a:p>
        </p:txBody>
      </p:sp>
      <p:cxnSp>
        <p:nvCxnSpPr>
          <p:cNvPr id="13" name="Straight Connector 12">
            <a:extLst>
              <a:ext uri="{FF2B5EF4-FFF2-40B4-BE49-F238E27FC236}">
                <a16:creationId xmlns:a16="http://schemas.microsoft.com/office/drawing/2014/main" id="{44870171-47D5-4E74-8FF8-A9882EF12666}"/>
              </a:ext>
            </a:extLst>
          </p:cNvPr>
          <p:cNvCxnSpPr/>
          <p:nvPr/>
        </p:nvCxnSpPr>
        <p:spPr>
          <a:xfrm>
            <a:off x="1263177" y="5719893"/>
            <a:ext cx="920578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4" name="Group 13">
            <a:extLst>
              <a:ext uri="{FF2B5EF4-FFF2-40B4-BE49-F238E27FC236}">
                <a16:creationId xmlns:a16="http://schemas.microsoft.com/office/drawing/2014/main" id="{E45EAA2A-7B06-4167-B577-E9E85164E56E}"/>
              </a:ext>
            </a:extLst>
          </p:cNvPr>
          <p:cNvGrpSpPr/>
          <p:nvPr/>
        </p:nvGrpSpPr>
        <p:grpSpPr>
          <a:xfrm>
            <a:off x="4543002" y="2608462"/>
            <a:ext cx="486032" cy="481913"/>
            <a:chOff x="5585255" y="4176582"/>
            <a:chExt cx="486032" cy="481913"/>
          </a:xfrm>
        </p:grpSpPr>
        <p:sp>
          <p:nvSpPr>
            <p:cNvPr id="15" name="Oval 14">
              <a:extLst>
                <a:ext uri="{FF2B5EF4-FFF2-40B4-BE49-F238E27FC236}">
                  <a16:creationId xmlns:a16="http://schemas.microsoft.com/office/drawing/2014/main" id="{893B7C76-9BFC-4AE3-86D1-C5FEE1677E3F}"/>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B368DADA-E490-486D-9A44-99314589505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17" name="Group 16">
            <a:extLst>
              <a:ext uri="{FF2B5EF4-FFF2-40B4-BE49-F238E27FC236}">
                <a16:creationId xmlns:a16="http://schemas.microsoft.com/office/drawing/2014/main" id="{436E65CE-BE65-4646-887E-0F67326DE82D}"/>
              </a:ext>
            </a:extLst>
          </p:cNvPr>
          <p:cNvGrpSpPr/>
          <p:nvPr/>
        </p:nvGrpSpPr>
        <p:grpSpPr>
          <a:xfrm>
            <a:off x="7737711" y="2307811"/>
            <a:ext cx="486032" cy="481913"/>
            <a:chOff x="5585255" y="4176582"/>
            <a:chExt cx="486032" cy="481913"/>
          </a:xfrm>
        </p:grpSpPr>
        <p:sp>
          <p:nvSpPr>
            <p:cNvPr id="18" name="Oval 17">
              <a:extLst>
                <a:ext uri="{FF2B5EF4-FFF2-40B4-BE49-F238E27FC236}">
                  <a16:creationId xmlns:a16="http://schemas.microsoft.com/office/drawing/2014/main" id="{2783E59F-628C-4355-B99B-B5792DAFDF7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7BD14AF-E963-4265-AA00-2A8F49B3349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20" name="Group 19">
            <a:extLst>
              <a:ext uri="{FF2B5EF4-FFF2-40B4-BE49-F238E27FC236}">
                <a16:creationId xmlns:a16="http://schemas.microsoft.com/office/drawing/2014/main" id="{73D743F0-4F55-439C-865B-7FDBC7001EF2}"/>
              </a:ext>
            </a:extLst>
          </p:cNvPr>
          <p:cNvGrpSpPr/>
          <p:nvPr/>
        </p:nvGrpSpPr>
        <p:grpSpPr>
          <a:xfrm>
            <a:off x="5845473" y="3022312"/>
            <a:ext cx="486032" cy="481913"/>
            <a:chOff x="5585255" y="4176582"/>
            <a:chExt cx="486032" cy="481913"/>
          </a:xfrm>
        </p:grpSpPr>
        <p:sp>
          <p:nvSpPr>
            <p:cNvPr id="21" name="Oval 20">
              <a:extLst>
                <a:ext uri="{FF2B5EF4-FFF2-40B4-BE49-F238E27FC236}">
                  <a16:creationId xmlns:a16="http://schemas.microsoft.com/office/drawing/2014/main" id="{77D39121-C8EC-4A84-A9BB-81D83E703D7C}"/>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0B8BCEC-1AF5-47EE-BCEC-74A8CD107E37}"/>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23" name="Group 22">
            <a:extLst>
              <a:ext uri="{FF2B5EF4-FFF2-40B4-BE49-F238E27FC236}">
                <a16:creationId xmlns:a16="http://schemas.microsoft.com/office/drawing/2014/main" id="{332C6FD8-2247-48D5-AFB5-BC8FE27B11B1}"/>
              </a:ext>
            </a:extLst>
          </p:cNvPr>
          <p:cNvGrpSpPr/>
          <p:nvPr/>
        </p:nvGrpSpPr>
        <p:grpSpPr>
          <a:xfrm>
            <a:off x="9131743" y="1247975"/>
            <a:ext cx="2848438" cy="1565654"/>
            <a:chOff x="586740" y="2580485"/>
            <a:chExt cx="2848438" cy="1672401"/>
          </a:xfrm>
        </p:grpSpPr>
        <p:sp>
          <p:nvSpPr>
            <p:cNvPr id="24" name="Rounded Rectangle 18">
              <a:extLst>
                <a:ext uri="{FF2B5EF4-FFF2-40B4-BE49-F238E27FC236}">
                  <a16:creationId xmlns:a16="http://schemas.microsoft.com/office/drawing/2014/main" id="{A3CAE316-59AA-4FF4-92FF-DF6D0997DF54}"/>
                </a:ext>
              </a:extLst>
            </p:cNvPr>
            <p:cNvSpPr/>
            <p:nvPr/>
          </p:nvSpPr>
          <p:spPr bwMode="auto">
            <a:xfrm>
              <a:off x="586740" y="2580485"/>
              <a:ext cx="2848438" cy="1672401"/>
            </a:xfrm>
            <a:prstGeom prst="roundRect">
              <a:avLst/>
            </a:prstGeom>
            <a:noFill/>
            <a:ln>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102C508-228B-4A6E-B3FD-FA236961285A}"/>
                </a:ext>
              </a:extLst>
            </p:cNvPr>
            <p:cNvSpPr/>
            <p:nvPr/>
          </p:nvSpPr>
          <p:spPr>
            <a:xfrm>
              <a:off x="714620" y="2811609"/>
              <a:ext cx="2720558" cy="1150663"/>
            </a:xfrm>
            <a:prstGeom prst="rect">
              <a:avLst/>
            </a:prstGeom>
          </p:spPr>
          <p:txBody>
            <a:bodyPr wrap="square">
              <a:spAutoFit/>
            </a:bodyPr>
            <a:lstStyle/>
            <a:p>
              <a:pPr marL="342900" indent="-342900">
                <a:buFont typeface="+mj-lt"/>
                <a:buAutoNum type="arabicPeriod"/>
              </a:pPr>
              <a:r>
                <a:rPr lang="en-US" sz="1600">
                  <a:gradFill>
                    <a:gsLst>
                      <a:gs pos="2917">
                        <a:schemeClr val="tx1"/>
                      </a:gs>
                      <a:gs pos="30000">
                        <a:schemeClr val="tx1"/>
                      </a:gs>
                    </a:gsLst>
                    <a:lin ang="5400000" scaled="0"/>
                  </a:gradFill>
                </a:rPr>
                <a:t>Enclave A encrypts data</a:t>
              </a:r>
            </a:p>
            <a:p>
              <a:pPr marL="342900" indent="-342900">
                <a:buFont typeface="+mj-lt"/>
                <a:buAutoNum type="arabicPeriod"/>
              </a:pPr>
              <a:r>
                <a:rPr lang="en-US" sz="1600">
                  <a:gradFill>
                    <a:gsLst>
                      <a:gs pos="2917">
                        <a:schemeClr val="tx1"/>
                      </a:gs>
                      <a:gs pos="30000">
                        <a:schemeClr val="tx1"/>
                      </a:gs>
                    </a:gsLst>
                    <a:lin ang="5400000" scaled="0"/>
                  </a:gradFill>
                </a:rPr>
                <a:t>Enclave B reads the data</a:t>
              </a:r>
            </a:p>
            <a:p>
              <a:pPr marL="342900" indent="-342900">
                <a:buFont typeface="+mj-lt"/>
                <a:buAutoNum type="arabicPeriod"/>
              </a:pPr>
              <a:r>
                <a:rPr lang="en-US" sz="1600">
                  <a:gradFill>
                    <a:gsLst>
                      <a:gs pos="2917">
                        <a:schemeClr val="tx1"/>
                      </a:gs>
                      <a:gs pos="30000">
                        <a:schemeClr val="tx1"/>
                      </a:gs>
                    </a:gsLst>
                    <a:lin ang="5400000" scaled="0"/>
                  </a:gradFill>
                </a:rPr>
                <a:t>Enclave B decrypts data with symmetric key</a:t>
              </a:r>
              <a:endParaRPr lang="en-US" sz="1800">
                <a:gradFill>
                  <a:gsLst>
                    <a:gs pos="2917">
                      <a:schemeClr val="tx1"/>
                    </a:gs>
                    <a:gs pos="30000">
                      <a:schemeClr val="tx1"/>
                    </a:gs>
                  </a:gsLst>
                  <a:lin ang="5400000" scaled="0"/>
                </a:gradFill>
              </a:endParaRPr>
            </a:p>
          </p:txBody>
        </p:sp>
      </p:grpSp>
      <p:sp>
        <p:nvSpPr>
          <p:cNvPr id="26" name="Espace réservé du texte 4">
            <a:extLst>
              <a:ext uri="{FF2B5EF4-FFF2-40B4-BE49-F238E27FC236}">
                <a16:creationId xmlns:a16="http://schemas.microsoft.com/office/drawing/2014/main" id="{E58A1D62-DBCB-4121-84DE-AC4D2250CB3D}"/>
              </a:ext>
            </a:extLst>
          </p:cNvPr>
          <p:cNvSpPr txBox="1">
            <a:spLocks/>
          </p:cNvSpPr>
          <p:nvPr/>
        </p:nvSpPr>
        <p:spPr>
          <a:xfrm>
            <a:off x="6675437" y="6060582"/>
            <a:ext cx="481076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90000"/>
              </a:lnSpc>
              <a:buFont typeface="Arial" panose="020B0604020202020204" pitchFamily="34" charset="0"/>
              <a:buChar char="•"/>
            </a:pPr>
            <a:r>
              <a:rPr lang="en-US" sz="20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Enclave A and B share the secret</a:t>
            </a:r>
          </a:p>
        </p:txBody>
      </p:sp>
      <p:sp>
        <p:nvSpPr>
          <p:cNvPr id="29" name="Rectangle 28">
            <a:extLst>
              <a:ext uri="{FF2B5EF4-FFF2-40B4-BE49-F238E27FC236}">
                <a16:creationId xmlns:a16="http://schemas.microsoft.com/office/drawing/2014/main" id="{22707AE1-18F4-4D16-8738-406108305D9E}"/>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31" name="Title 1">
            <a:extLst>
              <a:ext uri="{FF2B5EF4-FFF2-40B4-BE49-F238E27FC236}">
                <a16:creationId xmlns:a16="http://schemas.microsoft.com/office/drawing/2014/main" id="{5FFF95FF-3BCB-469B-8802-018AFAD4AC2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0469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7C58533-29F8-43BD-BE44-D56BDCE9688C}"/>
              </a:ext>
            </a:extLst>
          </p:cNvPr>
          <p:cNvPicPr>
            <a:picLocks noChangeAspect="1"/>
          </p:cNvPicPr>
          <p:nvPr/>
        </p:nvPicPr>
        <p:blipFill rotWithShape="1">
          <a:blip r:embed="rId2"/>
          <a:srcRect l="15302" t="37404" r="1940" b="5921"/>
          <a:stretch/>
        </p:blipFill>
        <p:spPr>
          <a:xfrm>
            <a:off x="579437" y="1439862"/>
            <a:ext cx="10938399" cy="2276781"/>
          </a:xfrm>
          <a:prstGeom prst="rect">
            <a:avLst/>
          </a:prstGeom>
        </p:spPr>
      </p:pic>
      <p:sp>
        <p:nvSpPr>
          <p:cNvPr id="53" name="Rectangle 52">
            <a:extLst>
              <a:ext uri="{FF2B5EF4-FFF2-40B4-BE49-F238E27FC236}">
                <a16:creationId xmlns:a16="http://schemas.microsoft.com/office/drawing/2014/main" id="{23C4DBD5-D33D-45A5-870F-5FC3EB1CF8B9}"/>
              </a:ext>
            </a:extLst>
          </p:cNvPr>
          <p:cNvSpPr/>
          <p:nvPr/>
        </p:nvSpPr>
        <p:spPr>
          <a:xfrm>
            <a:off x="3214488" y="2965891"/>
            <a:ext cx="439544" cy="261610"/>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1">
                <a:ln>
                  <a:noFill/>
                </a:ln>
                <a:solidFill>
                  <a:srgbClr val="FFFFFF"/>
                </a:solidFill>
                <a:effectLst/>
                <a:uLnTx/>
                <a:uFillTx/>
              </a:rPr>
              <a:t>JWT</a:t>
            </a:r>
            <a:endParaRPr kumimoji="0" lang="fr-FR" sz="1100" b="0" i="0" u="none" strike="noStrike" kern="0" cap="none" spc="0" normalizeH="0" baseline="0" noProof="0">
              <a:ln>
                <a:noFill/>
              </a:ln>
              <a:solidFill>
                <a:srgbClr val="FFFFFF"/>
              </a:solidFill>
              <a:effectLst/>
              <a:uLnTx/>
              <a:uFillTx/>
            </a:endParaRPr>
          </a:p>
        </p:txBody>
      </p:sp>
      <p:grpSp>
        <p:nvGrpSpPr>
          <p:cNvPr id="54" name="Group 53">
            <a:extLst>
              <a:ext uri="{FF2B5EF4-FFF2-40B4-BE49-F238E27FC236}">
                <a16:creationId xmlns:a16="http://schemas.microsoft.com/office/drawing/2014/main" id="{D37BCB25-1E26-46B3-BA59-3E61A8D16BD3}"/>
              </a:ext>
            </a:extLst>
          </p:cNvPr>
          <p:cNvGrpSpPr/>
          <p:nvPr/>
        </p:nvGrpSpPr>
        <p:grpSpPr>
          <a:xfrm>
            <a:off x="1923246" y="4143124"/>
            <a:ext cx="3126259" cy="2335253"/>
            <a:chOff x="5906529" y="3552673"/>
            <a:chExt cx="3126259" cy="2335253"/>
          </a:xfrm>
        </p:grpSpPr>
        <p:pic>
          <p:nvPicPr>
            <p:cNvPr id="55" name="Picture 2">
              <a:extLst>
                <a:ext uri="{FF2B5EF4-FFF2-40B4-BE49-F238E27FC236}">
                  <a16:creationId xmlns:a16="http://schemas.microsoft.com/office/drawing/2014/main" id="{673DD352-3AA4-4A35-B683-B2919844B4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D200D42C-3DE6-4475-A127-161E9E594AF5}"/>
                </a:ext>
              </a:extLst>
            </p:cNvPr>
            <p:cNvSpPr txBox="1"/>
            <p:nvPr/>
          </p:nvSpPr>
          <p:spPr>
            <a:xfrm>
              <a:off x="6105982" y="3696345"/>
              <a:ext cx="2727352" cy="1477328"/>
            </a:xfrm>
            <a:prstGeom prst="rect">
              <a:avLst/>
            </a:prstGeom>
            <a:noFill/>
          </p:spPr>
          <p:txBody>
            <a:bodyPr wrap="square" lIns="0" tIns="0" rIns="0" bIns="0" rtlCol="0">
              <a:spAutoFit/>
            </a:bodyPr>
            <a:lstStyle/>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_</a:t>
              </a:r>
              <a:r>
                <a:rPr lang="fr-FR" sz="1200" err="1">
                  <a:gradFill>
                    <a:gsLst>
                      <a:gs pos="2917">
                        <a:srgbClr val="000000"/>
                      </a:gs>
                      <a:gs pos="30000">
                        <a:srgbClr val="000000"/>
                      </a:gs>
                    </a:gsLst>
                    <a:lin ang="5400000" scaled="0"/>
                  </a:gradFill>
                  <a:latin typeface="Arial" panose="020B0604020202020204" pitchFamily="34" charset="0"/>
                  <a:cs typeface="Arial" panose="020B0604020202020204" pitchFamily="34" charset="0"/>
                </a:rPr>
                <a:t>oe_report</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type: OE_ENCLAVE_TYPE_SGX,</a:t>
              </a:r>
            </a:p>
            <a:p>
              <a:pPr defTabSz="914367"/>
              <a:r>
                <a:rPr lang="fr-FR" sz="1200">
                  <a:solidFill>
                    <a:srgbClr val="0078D4">
                      <a:lumMod val="60000"/>
                      <a:lumOff val="40000"/>
                    </a:srgbClr>
                  </a:solidFill>
                  <a:latin typeface="Arial" panose="020B0604020202020204" pitchFamily="34" charset="0"/>
                  <a:cs typeface="Arial" panose="020B0604020202020204" pitchFamily="34" charset="0"/>
                </a:rPr>
                <a:t>  </a:t>
              </a:r>
              <a:r>
                <a:rPr lang="fr-FR" sz="1200" err="1">
                  <a:solidFill>
                    <a:srgbClr val="0078D4">
                      <a:lumMod val="60000"/>
                      <a:lumOff val="40000"/>
                    </a:srgbClr>
                  </a:solidFill>
                  <a:latin typeface="Arial" panose="020B0604020202020204" pitchFamily="34" charset="0"/>
                  <a:cs typeface="Arial" panose="020B0604020202020204" pitchFamily="34" charset="0"/>
                </a:rPr>
                <a:t>signer_id</a:t>
              </a:r>
              <a:r>
                <a:rPr lang="fr-FR" sz="1200">
                  <a:solidFill>
                    <a:srgbClr val="0078D4">
                      <a:lumMod val="60000"/>
                      <a:lumOff val="40000"/>
                    </a:srgbClr>
                  </a:solidFill>
                  <a:latin typeface="Arial" panose="020B0604020202020204" pitchFamily="34" charset="0"/>
                  <a:cs typeface="Arial" panose="020B0604020202020204" pitchFamily="34" charset="0"/>
                </a:rPr>
                <a:t>: "856823…be603",</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"e414f…63d1e1",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p:txBody>
        </p:sp>
      </p:grpSp>
      <p:pic>
        <p:nvPicPr>
          <p:cNvPr id="57" name="Image 10" descr="Une image contenant alimentation&#10;&#10;Description générée automatiquement">
            <a:extLst>
              <a:ext uri="{FF2B5EF4-FFF2-40B4-BE49-F238E27FC236}">
                <a16:creationId xmlns:a16="http://schemas.microsoft.com/office/drawing/2014/main" id="{46550C10-1FCD-406B-B21B-AFBB1A59D7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7997" y="4757688"/>
            <a:ext cx="2008188" cy="1009297"/>
          </a:xfrm>
          <a:prstGeom prst="rect">
            <a:avLst/>
          </a:prstGeom>
        </p:spPr>
      </p:pic>
      <p:grpSp>
        <p:nvGrpSpPr>
          <p:cNvPr id="58" name="Groupe 13">
            <a:extLst>
              <a:ext uri="{FF2B5EF4-FFF2-40B4-BE49-F238E27FC236}">
                <a16:creationId xmlns:a16="http://schemas.microsoft.com/office/drawing/2014/main" id="{8AD89D03-C550-4DBC-8CEA-59E08B316432}"/>
              </a:ext>
            </a:extLst>
          </p:cNvPr>
          <p:cNvGrpSpPr/>
          <p:nvPr/>
        </p:nvGrpSpPr>
        <p:grpSpPr>
          <a:xfrm>
            <a:off x="5423154" y="5356023"/>
            <a:ext cx="1889492" cy="821924"/>
            <a:chOff x="4169008" y="3592110"/>
            <a:chExt cx="2142827" cy="932124"/>
          </a:xfrm>
        </p:grpSpPr>
        <p:pic>
          <p:nvPicPr>
            <p:cNvPr id="59" name="Graphic 44">
              <a:extLst>
                <a:ext uri="{FF2B5EF4-FFF2-40B4-BE49-F238E27FC236}">
                  <a16:creationId xmlns:a16="http://schemas.microsoft.com/office/drawing/2014/main" id="{D0BD3D7F-07CB-43AB-A976-74F568543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1175" y="3592110"/>
              <a:ext cx="583080" cy="583080"/>
            </a:xfrm>
            <a:prstGeom prst="rect">
              <a:avLst/>
            </a:prstGeom>
          </p:spPr>
        </p:pic>
        <p:sp>
          <p:nvSpPr>
            <p:cNvPr id="60" name="Rectangle 59">
              <a:extLst>
                <a:ext uri="{FF2B5EF4-FFF2-40B4-BE49-F238E27FC236}">
                  <a16:creationId xmlns:a16="http://schemas.microsoft.com/office/drawing/2014/main" id="{8C23F241-CCD1-451E-81BF-D2788C44151C}"/>
                </a:ext>
              </a:extLst>
            </p:cNvPr>
            <p:cNvSpPr/>
            <p:nvPr/>
          </p:nvSpPr>
          <p:spPr>
            <a:xfrm>
              <a:off x="4169008" y="4175192"/>
              <a:ext cx="2142827" cy="34904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Enclave B's public key</a:t>
              </a:r>
              <a:endParaRPr kumimoji="0" lang="fr-FR" sz="1400" b="0" i="0" u="none" strike="noStrike" kern="0" cap="none" spc="0" normalizeH="0" baseline="0" noProof="0">
                <a:ln>
                  <a:noFill/>
                </a:ln>
                <a:solidFill>
                  <a:srgbClr val="000000"/>
                </a:solidFill>
                <a:effectLst/>
                <a:uLnTx/>
                <a:uFillTx/>
              </a:endParaRPr>
            </a:p>
          </p:txBody>
        </p:sp>
      </p:grpSp>
      <p:grpSp>
        <p:nvGrpSpPr>
          <p:cNvPr id="61" name="Group 60">
            <a:extLst>
              <a:ext uri="{FF2B5EF4-FFF2-40B4-BE49-F238E27FC236}">
                <a16:creationId xmlns:a16="http://schemas.microsoft.com/office/drawing/2014/main" id="{C816A88D-CE2B-4DBC-B17A-50236B62F90D}"/>
              </a:ext>
            </a:extLst>
          </p:cNvPr>
          <p:cNvGrpSpPr/>
          <p:nvPr/>
        </p:nvGrpSpPr>
        <p:grpSpPr>
          <a:xfrm>
            <a:off x="7391405" y="1898876"/>
            <a:ext cx="486032" cy="481913"/>
            <a:chOff x="5585255" y="4176582"/>
            <a:chExt cx="486032" cy="481913"/>
          </a:xfrm>
        </p:grpSpPr>
        <p:sp>
          <p:nvSpPr>
            <p:cNvPr id="62" name="Oval 61">
              <a:extLst>
                <a:ext uri="{FF2B5EF4-FFF2-40B4-BE49-F238E27FC236}">
                  <a16:creationId xmlns:a16="http://schemas.microsoft.com/office/drawing/2014/main" id="{89EC895C-EF4B-4AE0-AC8B-F5202ACBC2AB}"/>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D3AD76DD-4552-4F57-9479-F6047E4ACF33}"/>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1</a:t>
              </a:r>
            </a:p>
          </p:txBody>
        </p:sp>
      </p:grpSp>
      <p:grpSp>
        <p:nvGrpSpPr>
          <p:cNvPr id="64" name="Group 63">
            <a:extLst>
              <a:ext uri="{FF2B5EF4-FFF2-40B4-BE49-F238E27FC236}">
                <a16:creationId xmlns:a16="http://schemas.microsoft.com/office/drawing/2014/main" id="{BE3D5F42-D18B-4E5F-BABD-B22CCE2189BE}"/>
              </a:ext>
            </a:extLst>
          </p:cNvPr>
          <p:cNvGrpSpPr/>
          <p:nvPr/>
        </p:nvGrpSpPr>
        <p:grpSpPr>
          <a:xfrm>
            <a:off x="7399770" y="2957044"/>
            <a:ext cx="486032" cy="481913"/>
            <a:chOff x="5585255" y="4176582"/>
            <a:chExt cx="486032" cy="481913"/>
          </a:xfrm>
        </p:grpSpPr>
        <p:sp>
          <p:nvSpPr>
            <p:cNvPr id="65" name="Oval 64">
              <a:extLst>
                <a:ext uri="{FF2B5EF4-FFF2-40B4-BE49-F238E27FC236}">
                  <a16:creationId xmlns:a16="http://schemas.microsoft.com/office/drawing/2014/main" id="{865B6C84-A8B1-448A-B17E-C257EF27DB68}"/>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A783E27F-3ABC-466C-82A9-63A59D047307}"/>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sp>
        <p:nvSpPr>
          <p:cNvPr id="67" name="TextBox 66">
            <a:extLst>
              <a:ext uri="{FF2B5EF4-FFF2-40B4-BE49-F238E27FC236}">
                <a16:creationId xmlns:a16="http://schemas.microsoft.com/office/drawing/2014/main" id="{DCFBB124-EF73-4F9F-85DA-1E5966B74718}"/>
              </a:ext>
            </a:extLst>
          </p:cNvPr>
          <p:cNvSpPr txBox="1"/>
          <p:nvPr/>
        </p:nvSpPr>
        <p:spPr>
          <a:xfrm>
            <a:off x="5401967" y="4974431"/>
            <a:ext cx="128240"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gradFill>
                  <a:gsLst>
                    <a:gs pos="2917">
                      <a:srgbClr val="000000"/>
                    </a:gs>
                    <a:gs pos="30000">
                      <a:srgbClr val="000000"/>
                    </a:gs>
                  </a:gsLst>
                  <a:lin ang="5400000" scaled="0"/>
                </a:gradFill>
                <a:effectLst/>
                <a:uLnTx/>
                <a:uFillTx/>
              </a:rPr>
              <a:t>+</a:t>
            </a:r>
          </a:p>
        </p:txBody>
      </p:sp>
      <p:grpSp>
        <p:nvGrpSpPr>
          <p:cNvPr id="68" name="Group 67">
            <a:extLst>
              <a:ext uri="{FF2B5EF4-FFF2-40B4-BE49-F238E27FC236}">
                <a16:creationId xmlns:a16="http://schemas.microsoft.com/office/drawing/2014/main" id="{88386DF1-01B2-424E-AE6D-72AE41ECAE1B}"/>
              </a:ext>
            </a:extLst>
          </p:cNvPr>
          <p:cNvGrpSpPr/>
          <p:nvPr/>
        </p:nvGrpSpPr>
        <p:grpSpPr>
          <a:xfrm>
            <a:off x="5212518" y="4418144"/>
            <a:ext cx="486032" cy="481913"/>
            <a:chOff x="5585255" y="4176582"/>
            <a:chExt cx="486032" cy="481913"/>
          </a:xfrm>
        </p:grpSpPr>
        <p:sp>
          <p:nvSpPr>
            <p:cNvPr id="69" name="Oval 68">
              <a:extLst>
                <a:ext uri="{FF2B5EF4-FFF2-40B4-BE49-F238E27FC236}">
                  <a16:creationId xmlns:a16="http://schemas.microsoft.com/office/drawing/2014/main" id="{AEC48C58-A3B0-433F-97AA-B4F082865B07}"/>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CDB5CC2B-C981-4833-ACC6-78581AABDF98}"/>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grpSp>
        <p:nvGrpSpPr>
          <p:cNvPr id="71" name="Group 70">
            <a:extLst>
              <a:ext uri="{FF2B5EF4-FFF2-40B4-BE49-F238E27FC236}">
                <a16:creationId xmlns:a16="http://schemas.microsoft.com/office/drawing/2014/main" id="{2C11A744-3243-44DE-8720-A6B28404BAF7}"/>
              </a:ext>
            </a:extLst>
          </p:cNvPr>
          <p:cNvGrpSpPr/>
          <p:nvPr/>
        </p:nvGrpSpPr>
        <p:grpSpPr>
          <a:xfrm>
            <a:off x="3243360" y="1890198"/>
            <a:ext cx="486032" cy="481913"/>
            <a:chOff x="5585255" y="4176582"/>
            <a:chExt cx="486032" cy="481913"/>
          </a:xfrm>
        </p:grpSpPr>
        <p:sp>
          <p:nvSpPr>
            <p:cNvPr id="72" name="Oval 71">
              <a:extLst>
                <a:ext uri="{FF2B5EF4-FFF2-40B4-BE49-F238E27FC236}">
                  <a16:creationId xmlns:a16="http://schemas.microsoft.com/office/drawing/2014/main" id="{D3FBA073-C1C8-4273-901A-743E0882A455}"/>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4BFAB73C-C084-46A3-A682-FBFCB3C24BBD}"/>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3</a:t>
              </a:r>
            </a:p>
          </p:txBody>
        </p:sp>
      </p:grpSp>
      <p:sp>
        <p:nvSpPr>
          <p:cNvPr id="74" name="Rectangle 73">
            <a:extLst>
              <a:ext uri="{FF2B5EF4-FFF2-40B4-BE49-F238E27FC236}">
                <a16:creationId xmlns:a16="http://schemas.microsoft.com/office/drawing/2014/main" id="{CD2E08F2-CFF2-45E8-90B4-CD3726F2D373}"/>
              </a:ext>
            </a:extLst>
          </p:cNvPr>
          <p:cNvSpPr/>
          <p:nvPr/>
        </p:nvSpPr>
        <p:spPr>
          <a:xfrm>
            <a:off x="8504237" y="4631333"/>
            <a:ext cx="3437124" cy="1846659"/>
          </a:xfrm>
          <a:prstGeom prst="rect">
            <a:avLst/>
          </a:prstGeom>
        </p:spPr>
        <p:txBody>
          <a:bodyPr wrap="square">
            <a:spAutoFit/>
          </a:bodyPr>
          <a:lstStyle/>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trusts enclave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uses enclave’s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public key to encrypt its symmetric key using attestation mechanic</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B trusts enclave A</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and B shares secret</a:t>
            </a:r>
            <a:endParaRPr lang="fr-FR" sz="1600">
              <a:gradFill>
                <a:gsLst>
                  <a:gs pos="2917">
                    <a:schemeClr val="tx1"/>
                  </a:gs>
                  <a:gs pos="30000">
                    <a:schemeClr val="tx1"/>
                  </a:gs>
                </a:gsLst>
                <a:lin ang="5400000" scaled="0"/>
              </a:gradFill>
            </a:endParaRPr>
          </a:p>
        </p:txBody>
      </p:sp>
      <p:cxnSp>
        <p:nvCxnSpPr>
          <p:cNvPr id="75" name="Straight Connector 74">
            <a:extLst>
              <a:ext uri="{FF2B5EF4-FFF2-40B4-BE49-F238E27FC236}">
                <a16:creationId xmlns:a16="http://schemas.microsoft.com/office/drawing/2014/main" id="{300E6A45-06B5-44B8-95D5-9729D3E5F1D9}"/>
              </a:ext>
            </a:extLst>
          </p:cNvPr>
          <p:cNvCxnSpPr/>
          <p:nvPr/>
        </p:nvCxnSpPr>
        <p:spPr>
          <a:xfrm>
            <a:off x="8194588" y="3930087"/>
            <a:ext cx="0" cy="2990335"/>
          </a:xfrm>
          <a:prstGeom prst="line">
            <a:avLst/>
          </a:prstGeom>
          <a:noFill/>
          <a:ln w="9525" cap="flat" cmpd="sng" algn="ctr">
            <a:solidFill>
              <a:srgbClr val="000000"/>
            </a:solidFill>
            <a:prstDash val="solid"/>
            <a:headEnd type="none" w="lg" len="med"/>
            <a:tailEnd type="none" w="lg" len="med"/>
          </a:ln>
          <a:effectLst/>
        </p:spPr>
      </p:cxnSp>
      <p:sp>
        <p:nvSpPr>
          <p:cNvPr id="76" name="Rounded Rectangle 36">
            <a:extLst>
              <a:ext uri="{FF2B5EF4-FFF2-40B4-BE49-F238E27FC236}">
                <a16:creationId xmlns:a16="http://schemas.microsoft.com/office/drawing/2014/main" id="{3F1D7D44-4C15-412D-A376-A7C3A57708BA}"/>
              </a:ext>
            </a:extLst>
          </p:cNvPr>
          <p:cNvSpPr/>
          <p:nvPr/>
        </p:nvSpPr>
        <p:spPr bwMode="auto">
          <a:xfrm>
            <a:off x="8418532" y="4513767"/>
            <a:ext cx="3486961" cy="1964609"/>
          </a:xfrm>
          <a:prstGeom prst="roundRect">
            <a:avLst/>
          </a:prstGeom>
          <a:noFill/>
          <a:ln w="9525" cap="flat" cmpd="sng" algn="ctr">
            <a:solidFill>
              <a:srgbClr val="0070C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731477A5-98A1-4642-9729-7E5B304B3C73}"/>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82" name="Title 1">
            <a:extLst>
              <a:ext uri="{FF2B5EF4-FFF2-40B4-BE49-F238E27FC236}">
                <a16:creationId xmlns:a16="http://schemas.microsoft.com/office/drawing/2014/main" id="{5AA70734-E2F4-402A-8F14-0489D7CAD7E1}"/>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37197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p:bldP spid="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955B3E-E2A6-46C1-B3F0-FC37686FED4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B2BF3347-1F01-4F88-9E12-3406AF2BE668}"/>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F89D2E67-D2E3-42D7-AFE1-BE8F6AFE81C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82651F5C-FFE7-4424-929A-F40A218262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C24C8598-33C1-45FB-870F-10645D64407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25F42DD6-E67B-402F-AE7C-E51EE58C1751}"/>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dirty="0">
                <a:solidFill>
                  <a:schemeClr val="tx1"/>
                </a:solidFill>
                <a:latin typeface="+mn-lt"/>
              </a:rPr>
              <a:t>Attestation and key exchange between SGX enclaves – Part 1</a:t>
            </a:r>
          </a:p>
          <a:p>
            <a:pPr marL="0" indent="0">
              <a:buNone/>
            </a:pPr>
            <a:endParaRPr lang="fr-FR" dirty="0">
              <a:solidFill>
                <a:schemeClr val="tx1"/>
              </a:solidFill>
              <a:latin typeface="+mn-lt"/>
            </a:endParaRPr>
          </a:p>
          <a:p>
            <a:pPr marL="0" indent="0">
              <a:buNone/>
            </a:pPr>
            <a:r>
              <a:rPr lang="fr-FR" sz="2400" dirty="0">
                <a:solidFill>
                  <a:schemeClr val="tx1"/>
                </a:solidFill>
                <a:latin typeface="+mn-lt"/>
              </a:rPr>
              <a:t>https://github.com/microsoft/azure-tee-attestation-samples/</a:t>
            </a:r>
          </a:p>
          <a:p>
            <a:pPr marL="0" indent="0">
              <a:buNone/>
            </a:pPr>
            <a:endParaRPr lang="en-US" dirty="0">
              <a:solidFill>
                <a:schemeClr val="tx1"/>
              </a:solidFill>
            </a:endParaRPr>
          </a:p>
        </p:txBody>
      </p:sp>
    </p:spTree>
    <p:extLst>
      <p:ext uri="{BB962C8B-B14F-4D97-AF65-F5344CB8AC3E}">
        <p14:creationId xmlns:p14="http://schemas.microsoft.com/office/powerpoint/2010/main" val="37010450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F8ED7-C3DE-40EE-8978-BCC104A1E02C}"/>
              </a:ext>
            </a:extLst>
          </p:cNvPr>
          <p:cNvSpPr>
            <a:spLocks noGrp="1"/>
          </p:cNvSpPr>
          <p:nvPr>
            <p:ph type="title"/>
          </p:nvPr>
        </p:nvSpPr>
        <p:spPr/>
        <p:txBody>
          <a:bodyPr/>
          <a:lstStyle/>
          <a:p>
            <a:r>
              <a:rPr lang="en-US"/>
              <a:t>Sealing</a:t>
            </a:r>
          </a:p>
        </p:txBody>
      </p:sp>
      <p:sp>
        <p:nvSpPr>
          <p:cNvPr id="5" name="Text Placeholder 4">
            <a:extLst>
              <a:ext uri="{FF2B5EF4-FFF2-40B4-BE49-F238E27FC236}">
                <a16:creationId xmlns:a16="http://schemas.microsoft.com/office/drawing/2014/main" id="{34605639-CEC3-4F6C-819A-9D6F0A05E6A8}"/>
              </a:ext>
            </a:extLst>
          </p:cNvPr>
          <p:cNvSpPr>
            <a:spLocks noGrp="1"/>
          </p:cNvSpPr>
          <p:nvPr>
            <p:ph type="body" sz="quarter" idx="10"/>
          </p:nvPr>
        </p:nvSpPr>
        <p:spPr>
          <a:xfrm>
            <a:off x="274638" y="1212850"/>
            <a:ext cx="11887200" cy="2850011"/>
          </a:xfrm>
        </p:spPr>
        <p:txBody>
          <a:bodyPr/>
          <a:lstStyle/>
          <a:p>
            <a:pPr>
              <a:spcBef>
                <a:spcPts val="1200"/>
              </a:spcBef>
            </a:pPr>
            <a:r>
              <a:rPr lang="en-US"/>
              <a:t>“Sealing”: Cryptographically protecting data when it is stored outside enclave</a:t>
            </a:r>
          </a:p>
          <a:p>
            <a:pPr>
              <a:spcBef>
                <a:spcPts val="1200"/>
              </a:spcBef>
            </a:pPr>
            <a:r>
              <a:rPr lang="en-US"/>
              <a:t>Enclaves use EGETKEY to retrieve a persistent key that is enclave &amp; platform specific </a:t>
            </a:r>
          </a:p>
          <a:p>
            <a:pPr>
              <a:spcBef>
                <a:spcPts val="1200"/>
              </a:spcBef>
            </a:pPr>
            <a:r>
              <a:rPr lang="en-US"/>
              <a:t>EGETKEY uses a combination of enclave attributes and platform unique key to generate keys:</a:t>
            </a:r>
          </a:p>
          <a:p>
            <a:pPr lvl="1"/>
            <a:r>
              <a:rPr lang="en-US"/>
              <a:t>Enclave Identity</a:t>
            </a:r>
          </a:p>
          <a:p>
            <a:pPr lvl="1"/>
            <a:r>
              <a:rPr lang="en-US"/>
              <a:t>Enclave Sealing Authority &amp; Product Identity </a:t>
            </a:r>
          </a:p>
          <a:p>
            <a:pPr>
              <a:spcBef>
                <a:spcPts val="1200"/>
              </a:spcBef>
            </a:pPr>
            <a:r>
              <a:rPr lang="en-US"/>
              <a:t>Enclave is responsible for performing the encryption with an algorithm of its choice</a:t>
            </a:r>
          </a:p>
        </p:txBody>
      </p:sp>
      <p:sp>
        <p:nvSpPr>
          <p:cNvPr id="7" name="Rectangle 6">
            <a:extLst>
              <a:ext uri="{FF2B5EF4-FFF2-40B4-BE49-F238E27FC236}">
                <a16:creationId xmlns:a16="http://schemas.microsoft.com/office/drawing/2014/main" id="{EF55A5AA-5FA2-4342-9C3B-DE0D11328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267501232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A346-2D78-481E-9C01-D17C20425467}"/>
              </a:ext>
            </a:extLst>
          </p:cNvPr>
          <p:cNvSpPr>
            <a:spLocks noGrp="1"/>
          </p:cNvSpPr>
          <p:nvPr>
            <p:ph type="title"/>
          </p:nvPr>
        </p:nvSpPr>
        <p:spPr/>
        <p:txBody>
          <a:bodyPr/>
          <a:lstStyle/>
          <a:p>
            <a:r>
              <a:rPr lang="en-US"/>
              <a:t>Sealing authority</a:t>
            </a:r>
          </a:p>
        </p:txBody>
      </p:sp>
      <p:sp>
        <p:nvSpPr>
          <p:cNvPr id="3" name="Text Placeholder 2">
            <a:extLst>
              <a:ext uri="{FF2B5EF4-FFF2-40B4-BE49-F238E27FC236}">
                <a16:creationId xmlns:a16="http://schemas.microsoft.com/office/drawing/2014/main" id="{C5C23DFA-CB58-4EB9-BA46-DA6804D473E8}"/>
              </a:ext>
            </a:extLst>
          </p:cNvPr>
          <p:cNvSpPr>
            <a:spLocks noGrp="1"/>
          </p:cNvSpPr>
          <p:nvPr>
            <p:ph type="body" sz="quarter" idx="10"/>
          </p:nvPr>
        </p:nvSpPr>
        <p:spPr>
          <a:xfrm>
            <a:off x="274638" y="1212850"/>
            <a:ext cx="11887200" cy="5244513"/>
          </a:xfrm>
        </p:spPr>
        <p:txBody>
          <a:bodyPr/>
          <a:lstStyle/>
          <a:p>
            <a:r>
              <a:rPr lang="en-US"/>
              <a:t>Encrypting data using keys based on hash-based identities is difficult manage across software upgrades SGX supports the notion of a Sealing Authority derived from the Enclave Certificate (SIGSTRUCT)</a:t>
            </a:r>
          </a:p>
          <a:p>
            <a:endParaRPr lang="en-US"/>
          </a:p>
          <a:p>
            <a:endParaRPr lang="en-US"/>
          </a:p>
          <a:p>
            <a:endParaRPr lang="en-US"/>
          </a:p>
          <a:p>
            <a:endParaRPr lang="en-US"/>
          </a:p>
          <a:p>
            <a:endParaRPr lang="en-US"/>
          </a:p>
          <a:p>
            <a:endParaRPr lang="en-US"/>
          </a:p>
          <a:p>
            <a:endParaRPr lang="en-US"/>
          </a:p>
          <a:p>
            <a:endParaRPr lang="en-US"/>
          </a:p>
          <a:p>
            <a:r>
              <a:rPr lang="en-US"/>
              <a:t>SGX does not check the veracity of the public key</a:t>
            </a:r>
          </a:p>
          <a:p>
            <a:pPr lvl="1"/>
            <a:r>
              <a:rPr lang="en-US"/>
              <a:t>This is left to the relying party before they provision the enclave</a:t>
            </a:r>
          </a:p>
        </p:txBody>
      </p:sp>
      <p:sp>
        <p:nvSpPr>
          <p:cNvPr id="7" name="Rectangle 6">
            <a:extLst>
              <a:ext uri="{FF2B5EF4-FFF2-40B4-BE49-F238E27FC236}">
                <a16:creationId xmlns:a16="http://schemas.microsoft.com/office/drawing/2014/main" id="{C08CB81A-CDF4-4626-A9E1-9951E930F1F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28" name="Rectangle 27">
            <a:extLst>
              <a:ext uri="{FF2B5EF4-FFF2-40B4-BE49-F238E27FC236}">
                <a16:creationId xmlns:a16="http://schemas.microsoft.com/office/drawing/2014/main" id="{EECB0538-2405-44CD-A117-C9FE0474047F}"/>
              </a:ext>
            </a:extLst>
          </p:cNvPr>
          <p:cNvSpPr/>
          <p:nvPr/>
        </p:nvSpPr>
        <p:spPr>
          <a:xfrm>
            <a:off x="10333037" y="2542956"/>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30" name="Rectangle 29">
            <a:extLst>
              <a:ext uri="{FF2B5EF4-FFF2-40B4-BE49-F238E27FC236}">
                <a16:creationId xmlns:a16="http://schemas.microsoft.com/office/drawing/2014/main" id="{B2495079-CF73-4BCE-9826-40370EA8FCF3}"/>
              </a:ext>
            </a:extLst>
          </p:cNvPr>
          <p:cNvSpPr/>
          <p:nvPr/>
        </p:nvSpPr>
        <p:spPr>
          <a:xfrm>
            <a:off x="10333037" y="2834660"/>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grpSp>
        <p:nvGrpSpPr>
          <p:cNvPr id="101" name="Group 100">
            <a:extLst>
              <a:ext uri="{FF2B5EF4-FFF2-40B4-BE49-F238E27FC236}">
                <a16:creationId xmlns:a16="http://schemas.microsoft.com/office/drawing/2014/main" id="{FF076E7E-989F-4F48-9E49-C50311424863}"/>
              </a:ext>
            </a:extLst>
          </p:cNvPr>
          <p:cNvGrpSpPr>
            <a:grpSpLocks noChangeAspect="1"/>
          </p:cNvGrpSpPr>
          <p:nvPr/>
        </p:nvGrpSpPr>
        <p:grpSpPr>
          <a:xfrm>
            <a:off x="2027237" y="2632421"/>
            <a:ext cx="7337630" cy="2557933"/>
            <a:chOff x="1686831" y="2430462"/>
            <a:chExt cx="8306256" cy="2895600"/>
          </a:xfrm>
        </p:grpSpPr>
        <p:sp>
          <p:nvSpPr>
            <p:cNvPr id="32" name="Flowchart: Terminator 31">
              <a:extLst>
                <a:ext uri="{FF2B5EF4-FFF2-40B4-BE49-F238E27FC236}">
                  <a16:creationId xmlns:a16="http://schemas.microsoft.com/office/drawing/2014/main" id="{430A72ED-CA58-48AF-8512-54C48C8AFA5D}"/>
                </a:ext>
              </a:extLst>
            </p:cNvPr>
            <p:cNvSpPr/>
            <p:nvPr/>
          </p:nvSpPr>
          <p:spPr>
            <a:xfrm>
              <a:off x="7159586" y="4076083"/>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HASH</a:t>
              </a:r>
            </a:p>
          </p:txBody>
        </p:sp>
        <p:cxnSp>
          <p:nvCxnSpPr>
            <p:cNvPr id="34" name="Connector: Elbow 33">
              <a:extLst>
                <a:ext uri="{FF2B5EF4-FFF2-40B4-BE49-F238E27FC236}">
                  <a16:creationId xmlns:a16="http://schemas.microsoft.com/office/drawing/2014/main" id="{832C733E-F408-4E78-9175-540DF1364EB7}"/>
                </a:ext>
              </a:extLst>
            </p:cNvPr>
            <p:cNvCxnSpPr>
              <a:cxnSpLocks/>
              <a:stCxn id="23" idx="0"/>
              <a:endCxn id="36" idx="1"/>
            </p:cNvCxnSpPr>
            <p:nvPr/>
          </p:nvCxnSpPr>
          <p:spPr>
            <a:xfrm rot="5400000" flipH="1" flipV="1">
              <a:off x="4922515" y="1077071"/>
              <a:ext cx="677791" cy="3796354"/>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Flowchart: Terminator 35">
              <a:extLst>
                <a:ext uri="{FF2B5EF4-FFF2-40B4-BE49-F238E27FC236}">
                  <a16:creationId xmlns:a16="http://schemas.microsoft.com/office/drawing/2014/main" id="{6FDF97A2-C25F-4863-8C0F-C16C76A4919A}"/>
                </a:ext>
              </a:extLst>
            </p:cNvPr>
            <p:cNvSpPr/>
            <p:nvPr/>
          </p:nvSpPr>
          <p:spPr>
            <a:xfrm>
              <a:off x="7159587" y="2430462"/>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Verify</a:t>
              </a:r>
            </a:p>
          </p:txBody>
        </p:sp>
        <p:sp>
          <p:nvSpPr>
            <p:cNvPr id="38" name="Flowchart: Terminator 37">
              <a:extLst>
                <a:ext uri="{FF2B5EF4-FFF2-40B4-BE49-F238E27FC236}">
                  <a16:creationId xmlns:a16="http://schemas.microsoft.com/office/drawing/2014/main" id="{9C26C458-BE25-4D83-BD91-255696BBD0AB}"/>
                </a:ext>
              </a:extLst>
            </p:cNvPr>
            <p:cNvSpPr/>
            <p:nvPr/>
          </p:nvSpPr>
          <p:spPr>
            <a:xfrm>
              <a:off x="4519709" y="4049502"/>
              <a:ext cx="582181"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a:t>
              </a:r>
            </a:p>
          </p:txBody>
        </p:sp>
        <p:cxnSp>
          <p:nvCxnSpPr>
            <p:cNvPr id="42" name="Connector: Elbow 41">
              <a:extLst>
                <a:ext uri="{FF2B5EF4-FFF2-40B4-BE49-F238E27FC236}">
                  <a16:creationId xmlns:a16="http://schemas.microsoft.com/office/drawing/2014/main" id="{35C8F84C-B76B-4AA6-BD69-AB1D75C418A1}"/>
                </a:ext>
              </a:extLst>
            </p:cNvPr>
            <p:cNvCxnSpPr>
              <a:cxnSpLocks/>
              <a:stCxn id="20" idx="0"/>
              <a:endCxn id="36" idx="1"/>
            </p:cNvCxnSpPr>
            <p:nvPr/>
          </p:nvCxnSpPr>
          <p:spPr>
            <a:xfrm rot="5400000" flipH="1" flipV="1">
              <a:off x="6370081" y="2524637"/>
              <a:ext cx="677791" cy="901222"/>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AAF250E-1B95-4A9A-9D68-A2A14E6BBF12}"/>
                </a:ext>
              </a:extLst>
            </p:cNvPr>
            <p:cNvCxnSpPr>
              <a:cxnSpLocks/>
              <a:stCxn id="22" idx="0"/>
              <a:endCxn id="36" idx="1"/>
            </p:cNvCxnSpPr>
            <p:nvPr/>
          </p:nvCxnSpPr>
          <p:spPr>
            <a:xfrm rot="5400000" flipH="1" flipV="1">
              <a:off x="5646298" y="1800854"/>
              <a:ext cx="677791" cy="234878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E67A5E0-896B-4348-B0F3-FD792AF932CF}"/>
                </a:ext>
              </a:extLst>
            </p:cNvPr>
            <p:cNvCxnSpPr>
              <a:cxnSpLocks/>
              <a:stCxn id="26" idx="0"/>
            </p:cNvCxnSpPr>
            <p:nvPr/>
          </p:nvCxnSpPr>
          <p:spPr>
            <a:xfrm rot="16200000" flipV="1">
              <a:off x="8347358" y="2541268"/>
              <a:ext cx="677790" cy="867959"/>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F69364A-AD79-4672-93CB-853544953ADF}"/>
                </a:ext>
              </a:extLst>
            </p:cNvPr>
            <p:cNvGrpSpPr/>
            <p:nvPr/>
          </p:nvGrpSpPr>
          <p:grpSpPr>
            <a:xfrm>
              <a:off x="1686831" y="2842241"/>
              <a:ext cx="8270650" cy="950565"/>
              <a:chOff x="1686831" y="2842241"/>
              <a:chExt cx="8270650" cy="950565"/>
            </a:xfrm>
          </p:grpSpPr>
          <p:sp>
            <p:nvSpPr>
              <p:cNvPr id="19" name="Rectangle 18">
                <a:extLst>
                  <a:ext uri="{FF2B5EF4-FFF2-40B4-BE49-F238E27FC236}">
                    <a16:creationId xmlns:a16="http://schemas.microsoft.com/office/drawing/2014/main" id="{BC570A48-C106-4ED8-9EE6-9DD4B1273C5A}"/>
                  </a:ext>
                </a:extLst>
              </p:cNvPr>
              <p:cNvSpPr/>
              <p:nvPr/>
            </p:nvSpPr>
            <p:spPr>
              <a:xfrm>
                <a:off x="1686831" y="3208204"/>
                <a:ext cx="8270650" cy="584602"/>
              </a:xfrm>
              <a:prstGeom prst="rect">
                <a:avLst/>
              </a:prstGeom>
              <a:solidFill>
                <a:srgbClr val="0070C0"/>
              </a:solidFill>
              <a:ln w="12700" cap="flat" cmpd="sng" algn="ctr">
                <a:noFill/>
                <a:prstDash val="solid"/>
                <a:miter lim="800000"/>
              </a:ln>
              <a:effectLst/>
            </p:spPr>
            <p:txBody>
              <a:bodyPr rtlCol="0" anchor="ctr" anchorCtr="0"/>
              <a:lstStyle/>
              <a:p>
                <a:pPr defTabSz="932418"/>
                <a:r>
                  <a:rPr lang="en-GB" sz="1050" kern="0">
                    <a:solidFill>
                      <a:schemeClr val="bg1"/>
                    </a:solidFill>
                    <a:latin typeface="Segoe UI Semibold"/>
                    <a:cs typeface="Segoe UI Light" panose="020B0502040204020203" pitchFamily="34" charset="0"/>
                  </a:rPr>
                  <a:t>SIG_STRUCT</a:t>
                </a:r>
                <a:endParaRPr lang="en-GB" sz="900" kern="0">
                  <a:solidFill>
                    <a:schemeClr val="bg1"/>
                  </a:solidFill>
                  <a:latin typeface="Segoe UI Semibold"/>
                  <a:cs typeface="Segoe UI Light" panose="020B0502040204020203" pitchFamily="34" charset="0"/>
                </a:endParaRPr>
              </a:p>
            </p:txBody>
          </p:sp>
          <p:sp>
            <p:nvSpPr>
              <p:cNvPr id="20" name="Rectangle 19">
                <a:extLst>
                  <a:ext uri="{FF2B5EF4-FFF2-40B4-BE49-F238E27FC236}">
                    <a16:creationId xmlns:a16="http://schemas.microsoft.com/office/drawing/2014/main" id="{7ADCF820-6DD9-4644-B7C5-69B50507E07D}"/>
                  </a:ext>
                </a:extLst>
              </p:cNvPr>
              <p:cNvSpPr/>
              <p:nvPr/>
            </p:nvSpPr>
            <p:spPr>
              <a:xfrm>
                <a:off x="5573267"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Measurement</a:t>
                </a:r>
              </a:p>
            </p:txBody>
          </p:sp>
          <p:sp>
            <p:nvSpPr>
              <p:cNvPr id="21" name="Rectangle 20">
                <a:extLst>
                  <a:ext uri="{FF2B5EF4-FFF2-40B4-BE49-F238E27FC236}">
                    <a16:creationId xmlns:a16="http://schemas.microsoft.com/office/drawing/2014/main" id="{B8644FD2-E7F4-4935-85A0-282CE897C4A5}"/>
                  </a:ext>
                </a:extLst>
              </p:cNvPr>
              <p:cNvSpPr/>
              <p:nvPr/>
            </p:nvSpPr>
            <p:spPr>
              <a:xfrm>
                <a:off x="7020832"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Public Key</a:t>
                </a:r>
              </a:p>
            </p:txBody>
          </p:sp>
          <p:sp>
            <p:nvSpPr>
              <p:cNvPr id="22" name="Rectangle 21">
                <a:extLst>
                  <a:ext uri="{FF2B5EF4-FFF2-40B4-BE49-F238E27FC236}">
                    <a16:creationId xmlns:a16="http://schemas.microsoft.com/office/drawing/2014/main" id="{DC7F7075-ED3C-4B22-9B37-39EE04750FD0}"/>
                  </a:ext>
                </a:extLst>
              </p:cNvPr>
              <p:cNvSpPr/>
              <p:nvPr/>
            </p:nvSpPr>
            <p:spPr>
              <a:xfrm>
                <a:off x="4125701"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23" name="Rectangle 22">
                <a:extLst>
                  <a:ext uri="{FF2B5EF4-FFF2-40B4-BE49-F238E27FC236}">
                    <a16:creationId xmlns:a16="http://schemas.microsoft.com/office/drawing/2014/main" id="{109400D6-3257-4826-B71F-2098C183A0C5}"/>
                  </a:ext>
                </a:extLst>
              </p:cNvPr>
              <p:cNvSpPr/>
              <p:nvPr/>
            </p:nvSpPr>
            <p:spPr>
              <a:xfrm>
                <a:off x="2678135"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sp>
            <p:nvSpPr>
              <p:cNvPr id="26" name="Rectangle 25">
                <a:extLst>
                  <a:ext uri="{FF2B5EF4-FFF2-40B4-BE49-F238E27FC236}">
                    <a16:creationId xmlns:a16="http://schemas.microsoft.com/office/drawing/2014/main" id="{CA0EF4CC-780B-4AE6-B5B4-B691DBF76FC8}"/>
                  </a:ext>
                </a:extLst>
              </p:cNvPr>
              <p:cNvSpPr/>
              <p:nvPr/>
            </p:nvSpPr>
            <p:spPr>
              <a:xfrm>
                <a:off x="8435134"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Signature</a:t>
                </a:r>
              </a:p>
            </p:txBody>
          </p:sp>
          <p:cxnSp>
            <p:nvCxnSpPr>
              <p:cNvPr id="59" name="Connector: Elbow 58">
                <a:extLst>
                  <a:ext uri="{FF2B5EF4-FFF2-40B4-BE49-F238E27FC236}">
                    <a16:creationId xmlns:a16="http://schemas.microsoft.com/office/drawing/2014/main" id="{DA6A9E67-9BDA-4D0F-9BAD-E69D405EF717}"/>
                  </a:ext>
                </a:extLst>
              </p:cNvPr>
              <p:cNvCxnSpPr>
                <a:cxnSpLocks/>
                <a:stCxn id="21" idx="0"/>
                <a:endCxn id="36" idx="2"/>
              </p:cNvCxnSpPr>
              <p:nvPr/>
            </p:nvCxnSpPr>
            <p:spPr>
              <a:xfrm rot="16200000" flipV="1">
                <a:off x="7469979" y="3078191"/>
                <a:ext cx="471902" cy="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0F13079F-40F5-4680-8D5F-08F75DA79C7B}"/>
                </a:ext>
              </a:extLst>
            </p:cNvPr>
            <p:cNvCxnSpPr>
              <a:cxnSpLocks/>
              <a:stCxn id="21" idx="2"/>
              <a:endCxn id="32" idx="0"/>
            </p:cNvCxnSpPr>
            <p:nvPr/>
          </p:nvCxnSpPr>
          <p:spPr>
            <a:xfrm rot="5400000">
              <a:off x="7530849" y="3901001"/>
              <a:ext cx="350161" cy="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20471FB-1057-4896-AD28-692BB45E6BB2}"/>
                </a:ext>
              </a:extLst>
            </p:cNvPr>
            <p:cNvCxnSpPr>
              <a:cxnSpLocks/>
              <a:stCxn id="20" idx="2"/>
              <a:endCxn id="38" idx="0"/>
            </p:cNvCxnSpPr>
            <p:nvPr/>
          </p:nvCxnSpPr>
          <p:spPr>
            <a:xfrm rot="5400000">
              <a:off x="5372793" y="3163930"/>
              <a:ext cx="323580" cy="1447565"/>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2850155-2E0B-4313-8CAC-836EF21A8823}"/>
                </a:ext>
              </a:extLst>
            </p:cNvPr>
            <p:cNvCxnSpPr>
              <a:cxnSpLocks/>
              <a:stCxn id="23" idx="2"/>
              <a:endCxn id="38" idx="0"/>
            </p:cNvCxnSpPr>
            <p:nvPr/>
          </p:nvCxnSpPr>
          <p:spPr>
            <a:xfrm rot="16200000" flipH="1">
              <a:off x="3925226" y="3163928"/>
              <a:ext cx="323580" cy="1447567"/>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9070D8D-3165-4916-B1EE-F359731F1F82}"/>
                </a:ext>
              </a:extLst>
            </p:cNvPr>
            <p:cNvCxnSpPr>
              <a:cxnSpLocks/>
              <a:stCxn id="22" idx="2"/>
              <a:endCxn id="38" idx="0"/>
            </p:cNvCxnSpPr>
            <p:nvPr/>
          </p:nvCxnSpPr>
          <p:spPr>
            <a:xfrm rot="16200000" flipH="1">
              <a:off x="4649009" y="3887711"/>
              <a:ext cx="323580" cy="1"/>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8D98729-B50D-4628-AC5A-CDB2E27947CC}"/>
                </a:ext>
              </a:extLst>
            </p:cNvPr>
            <p:cNvGrpSpPr/>
            <p:nvPr/>
          </p:nvGrpSpPr>
          <p:grpSpPr>
            <a:xfrm>
              <a:off x="1687287" y="4461281"/>
              <a:ext cx="8305800" cy="864781"/>
              <a:chOff x="1687287" y="4461281"/>
              <a:chExt cx="8305800" cy="864781"/>
            </a:xfrm>
          </p:grpSpPr>
          <p:sp>
            <p:nvSpPr>
              <p:cNvPr id="6" name="Rectangle 5">
                <a:extLst>
                  <a:ext uri="{FF2B5EF4-FFF2-40B4-BE49-F238E27FC236}">
                    <a16:creationId xmlns:a16="http://schemas.microsoft.com/office/drawing/2014/main" id="{AFF04AEA-3119-4E89-9726-16F891AE955B}"/>
                  </a:ext>
                </a:extLst>
              </p:cNvPr>
              <p:cNvSpPr/>
              <p:nvPr/>
            </p:nvSpPr>
            <p:spPr>
              <a:xfrm>
                <a:off x="1687287" y="4741460"/>
                <a:ext cx="8305800" cy="5846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defTabSz="932418"/>
                <a:r>
                  <a:rPr lang="en-GB" sz="1050" kern="0">
                    <a:latin typeface="Segoe UI Semibold"/>
                    <a:cs typeface="Segoe UI Light" panose="020B0502040204020203" pitchFamily="34" charset="0"/>
                  </a:rPr>
                  <a:t>Enclave</a:t>
                </a:r>
                <a:endParaRPr lang="en-GB" sz="900" kern="0">
                  <a:latin typeface="Segoe UI Semibold"/>
                  <a:cs typeface="Segoe UI Light" panose="020B0502040204020203" pitchFamily="34" charset="0"/>
                </a:endParaRPr>
              </a:p>
            </p:txBody>
          </p:sp>
          <p:sp>
            <p:nvSpPr>
              <p:cNvPr id="10" name="Rectangle 9">
                <a:extLst>
                  <a:ext uri="{FF2B5EF4-FFF2-40B4-BE49-F238E27FC236}">
                    <a16:creationId xmlns:a16="http://schemas.microsoft.com/office/drawing/2014/main" id="{5892205E-72ED-463D-BCB3-FB51E174044F}"/>
                  </a:ext>
                </a:extLst>
              </p:cNvPr>
              <p:cNvSpPr/>
              <p:nvPr/>
            </p:nvSpPr>
            <p:spPr>
              <a:xfrm>
                <a:off x="5573722"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MRENCLAVE</a:t>
                </a:r>
              </a:p>
            </p:txBody>
          </p:sp>
          <p:sp>
            <p:nvSpPr>
              <p:cNvPr id="12" name="Rectangle 11">
                <a:extLst>
                  <a:ext uri="{FF2B5EF4-FFF2-40B4-BE49-F238E27FC236}">
                    <a16:creationId xmlns:a16="http://schemas.microsoft.com/office/drawing/2014/main" id="{15837D60-5E8E-4284-8588-7387946B3AFF}"/>
                  </a:ext>
                </a:extLst>
              </p:cNvPr>
              <p:cNvSpPr/>
              <p:nvPr/>
            </p:nvSpPr>
            <p:spPr>
              <a:xfrm>
                <a:off x="7021287"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MRSIGNER</a:t>
                </a:r>
              </a:p>
            </p:txBody>
          </p:sp>
          <p:sp>
            <p:nvSpPr>
              <p:cNvPr id="14" name="Rectangle 13">
                <a:extLst>
                  <a:ext uri="{FF2B5EF4-FFF2-40B4-BE49-F238E27FC236}">
                    <a16:creationId xmlns:a16="http://schemas.microsoft.com/office/drawing/2014/main" id="{FB504C1E-30E2-47F8-9EA8-2BD04C1CC0EB}"/>
                  </a:ext>
                </a:extLst>
              </p:cNvPr>
              <p:cNvSpPr/>
              <p:nvPr/>
            </p:nvSpPr>
            <p:spPr>
              <a:xfrm>
                <a:off x="4126156"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16" name="Rectangle 15">
                <a:extLst>
                  <a:ext uri="{FF2B5EF4-FFF2-40B4-BE49-F238E27FC236}">
                    <a16:creationId xmlns:a16="http://schemas.microsoft.com/office/drawing/2014/main" id="{698810B7-250B-4187-A9FC-BBE711850336}"/>
                  </a:ext>
                </a:extLst>
              </p:cNvPr>
              <p:cNvSpPr/>
              <p:nvPr/>
            </p:nvSpPr>
            <p:spPr>
              <a:xfrm>
                <a:off x="2678590"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cxnSp>
            <p:nvCxnSpPr>
              <p:cNvPr id="68" name="Connector: Elbow 67">
                <a:extLst>
                  <a:ext uri="{FF2B5EF4-FFF2-40B4-BE49-F238E27FC236}">
                    <a16:creationId xmlns:a16="http://schemas.microsoft.com/office/drawing/2014/main" id="{268A8B58-9183-481E-B5EC-5582E70D840E}"/>
                  </a:ext>
                </a:extLst>
              </p:cNvPr>
              <p:cNvCxnSpPr>
                <a:cxnSpLocks/>
                <a:stCxn id="12" idx="0"/>
              </p:cNvCxnSpPr>
              <p:nvPr/>
            </p:nvCxnSpPr>
            <p:spPr>
              <a:xfrm rot="16200000" flipV="1">
                <a:off x="7517092" y="4658106"/>
                <a:ext cx="375766" cy="2820"/>
              </a:xfrm>
              <a:prstGeom prst="bentConnector3">
                <a:avLst>
                  <a:gd name="adj1" fmla="val 50000"/>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B74DA49C-C5A4-4664-8B8A-5F07340A4DB1}"/>
                  </a:ext>
                </a:extLst>
              </p:cNvPr>
              <p:cNvCxnSpPr>
                <a:cxnSpLocks/>
                <a:stCxn id="10" idx="0"/>
                <a:endCxn id="38" idx="2"/>
              </p:cNvCxnSpPr>
              <p:nvPr/>
            </p:nvCxnSpPr>
            <p:spPr>
              <a:xfrm rot="16200000" flipV="1">
                <a:off x="5341751" y="3930330"/>
                <a:ext cx="386118" cy="1448020"/>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CCFAD748-7067-4C47-915C-9AE7690AC988}"/>
                  </a:ext>
                </a:extLst>
              </p:cNvPr>
              <p:cNvCxnSpPr>
                <a:cxnSpLocks/>
                <a:stCxn id="16" idx="0"/>
                <a:endCxn id="38" idx="2"/>
              </p:cNvCxnSpPr>
              <p:nvPr/>
            </p:nvCxnSpPr>
            <p:spPr>
              <a:xfrm rot="5400000" flipH="1" flipV="1">
                <a:off x="3894185" y="3930784"/>
                <a:ext cx="386118" cy="1447112"/>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DF952E47-B9A9-4528-A69C-7263CC762A88}"/>
                  </a:ext>
                </a:extLst>
              </p:cNvPr>
              <p:cNvCxnSpPr>
                <a:cxnSpLocks/>
                <a:stCxn id="14" idx="0"/>
                <a:endCxn id="38" idx="2"/>
              </p:cNvCxnSpPr>
              <p:nvPr/>
            </p:nvCxnSpPr>
            <p:spPr>
              <a:xfrm rot="16200000" flipV="1">
                <a:off x="4617968" y="4654113"/>
                <a:ext cx="386118" cy="454"/>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01063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Microsoft Azure Attestation (MAA)</a:t>
            </a:r>
            <a:br>
              <a:rPr lang="en-US"/>
            </a:br>
            <a:endParaRPr lang="en-US" sz="240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09499" y="1305068"/>
            <a:ext cx="5515301" cy="3517886"/>
          </a:xfrm>
        </p:spPr>
        <p:txBody>
          <a:bodyPr/>
          <a:lstStyle/>
          <a:p>
            <a:pPr>
              <a:spcBef>
                <a:spcPts val="1200"/>
              </a:spcBef>
            </a:pPr>
            <a:r>
              <a:rPr lang="en-US">
                <a:solidFill>
                  <a:schemeClr val="tx2"/>
                </a:solidFill>
              </a:rPr>
              <a:t>A developer-facing service and a framework for attesting enclaves </a:t>
            </a:r>
            <a:r>
              <a:rPr lang="en-US" sz="1600" kern="0" spc="-41">
                <a:solidFill>
                  <a:srgbClr val="000000"/>
                </a:solidFill>
                <a:latin typeface="+mn-lt"/>
                <a:cs typeface="Segoe UI Semilight" panose="020B0402040204020203" pitchFamily="34" charset="0"/>
              </a:rPr>
              <a:t>Attestation is a process of demonstrating that software binaries were properly instantiated on a trusted platform and can be trusted with confidential data and key material</a:t>
            </a:r>
          </a:p>
          <a:p>
            <a:pPr>
              <a:spcBef>
                <a:spcPts val="1200"/>
              </a:spcBef>
            </a:pPr>
            <a:r>
              <a:rPr lang="en-US">
                <a:solidFill>
                  <a:schemeClr val="tx2"/>
                </a:solidFill>
              </a:rPr>
              <a:t>Standardize interaction and confirmation claims </a:t>
            </a:r>
          </a:p>
          <a:p>
            <a:pPr>
              <a:spcBef>
                <a:spcPts val="600"/>
              </a:spcBef>
            </a:pPr>
            <a:r>
              <a:rPr lang="en-US" sz="1600" kern="0" spc="-41">
                <a:solidFill>
                  <a:srgbClr val="000000"/>
                </a:solidFill>
                <a:latin typeface="+mn-lt"/>
                <a:cs typeface="Segoe UI Semilight" panose="020B0402040204020203" pitchFamily="34" charset="0"/>
              </a:rPr>
              <a:t>Through JSON Web Tokens (RFC 7519). Enables the use of ‘enclave held data’ as a means for sealing authentication tokens to verified attestation claims. If TCB changes between initial set-up and application start, enclave loses access to data.</a:t>
            </a:r>
            <a:endParaRPr lang="en-US" kern="0" spc="-41">
              <a:solidFill>
                <a:srgbClr val="000000"/>
              </a:solidFill>
              <a:latin typeface="+mn-lt"/>
              <a:cs typeface="Segoe UI Semilight" panose="020B0402040204020203" pitchFamily="34" charset="0"/>
            </a:endParaRPr>
          </a:p>
        </p:txBody>
      </p:sp>
      <p:sp>
        <p:nvSpPr>
          <p:cNvPr id="5" name="Rectangle 4">
            <a:extLst>
              <a:ext uri="{FF2B5EF4-FFF2-40B4-BE49-F238E27FC236}">
                <a16:creationId xmlns:a16="http://schemas.microsoft.com/office/drawing/2014/main" id="{54990712-532D-43CA-B9DB-62D029C40FB8}"/>
              </a:ext>
            </a:extLst>
          </p:cNvPr>
          <p:cNvSpPr/>
          <p:nvPr/>
        </p:nvSpPr>
        <p:spPr bwMode="auto">
          <a:xfrm>
            <a:off x="0" y="5280525"/>
            <a:ext cx="12436475" cy="1714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43934619-C3D6-4DF5-BFE9-764527D90B5D}"/>
              </a:ext>
            </a:extLst>
          </p:cNvPr>
          <p:cNvSpPr/>
          <p:nvPr/>
        </p:nvSpPr>
        <p:spPr bwMode="auto">
          <a:xfrm>
            <a:off x="339176" y="5505616"/>
            <a:ext cx="3581399" cy="115413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Configurable policy management </a:t>
            </a:r>
          </a:p>
          <a:p>
            <a:pPr>
              <a:spcBef>
                <a:spcPts val="600"/>
              </a:spcBef>
            </a:pPr>
            <a:r>
              <a:rPr lang="en-US" sz="1400" kern="0" spc="-41">
                <a:solidFill>
                  <a:srgbClr val="000000"/>
                </a:solidFill>
                <a:cs typeface="Segoe UI Semilight" panose="020B0402040204020203" pitchFamily="34" charset="0"/>
              </a:rPr>
              <a:t>With support for properties such as publishers, security version numbers, debug mode, etc.</a:t>
            </a:r>
          </a:p>
        </p:txBody>
      </p:sp>
      <p:sp>
        <p:nvSpPr>
          <p:cNvPr id="7" name="Rectangle 6">
            <a:extLst>
              <a:ext uri="{FF2B5EF4-FFF2-40B4-BE49-F238E27FC236}">
                <a16:creationId xmlns:a16="http://schemas.microsoft.com/office/drawing/2014/main" id="{C3501F29-020E-4BF4-83EE-1E42B16A6BE7}"/>
              </a:ext>
            </a:extLst>
          </p:cNvPr>
          <p:cNvSpPr/>
          <p:nvPr/>
        </p:nvSpPr>
        <p:spPr bwMode="auto">
          <a:xfrm>
            <a:off x="8091051" y="5537592"/>
            <a:ext cx="3830524" cy="677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1200"/>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Efficiently managed for security patches and update lifecycles</a:t>
            </a:r>
          </a:p>
        </p:txBody>
      </p:sp>
      <p:sp>
        <p:nvSpPr>
          <p:cNvPr id="8" name="Rectangle 7">
            <a:extLst>
              <a:ext uri="{FF2B5EF4-FFF2-40B4-BE49-F238E27FC236}">
                <a16:creationId xmlns:a16="http://schemas.microsoft.com/office/drawing/2014/main" id="{6C8C6AA7-3DD5-4CC8-8C80-35D44A259995}"/>
              </a:ext>
            </a:extLst>
          </p:cNvPr>
          <p:cNvSpPr/>
          <p:nvPr/>
        </p:nvSpPr>
        <p:spPr bwMode="auto">
          <a:xfrm>
            <a:off x="4225375" y="5537592"/>
            <a:ext cx="3438638" cy="91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PCK Caching Service</a:t>
            </a:r>
          </a:p>
          <a:p>
            <a:pPr>
              <a:spcBef>
                <a:spcPts val="600"/>
              </a:spcBef>
            </a:pPr>
            <a:r>
              <a:rPr lang="en-US" sz="1400" kern="0" spc="-41">
                <a:solidFill>
                  <a:srgbClr val="000000"/>
                </a:solidFill>
                <a:cs typeface="Segoe UI Semilight" panose="020B0402040204020203" pitchFamily="34" charset="0"/>
              </a:rPr>
              <a:t>for faster, highly scalable and independent access within the cloud environment</a:t>
            </a:r>
          </a:p>
        </p:txBody>
      </p:sp>
      <p:sp>
        <p:nvSpPr>
          <p:cNvPr id="45" name="Rectangle 44">
            <a:extLst>
              <a:ext uri="{FF2B5EF4-FFF2-40B4-BE49-F238E27FC236}">
                <a16:creationId xmlns:a16="http://schemas.microsoft.com/office/drawing/2014/main" id="{869EF0B9-D809-42C4-8428-003D0055D54F}"/>
              </a:ext>
            </a:extLst>
          </p:cNvPr>
          <p:cNvSpPr/>
          <p:nvPr/>
        </p:nvSpPr>
        <p:spPr>
          <a:xfrm>
            <a:off x="9221664" y="710111"/>
            <a:ext cx="1646204" cy="1005475"/>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sp>
        <p:nvSpPr>
          <p:cNvPr id="46" name="TextBox 45">
            <a:extLst>
              <a:ext uri="{FF2B5EF4-FFF2-40B4-BE49-F238E27FC236}">
                <a16:creationId xmlns:a16="http://schemas.microsoft.com/office/drawing/2014/main" id="{63F9CFB9-E518-456D-814A-AB89C2FF3833}"/>
              </a:ext>
            </a:extLst>
          </p:cNvPr>
          <p:cNvSpPr txBox="1"/>
          <p:nvPr/>
        </p:nvSpPr>
        <p:spPr>
          <a:xfrm>
            <a:off x="8263626" y="2542928"/>
            <a:ext cx="1423812"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Signed claims</a:t>
            </a:r>
          </a:p>
        </p:txBody>
      </p:sp>
      <p:sp>
        <p:nvSpPr>
          <p:cNvPr id="47" name="Flowchart: Multidocument 46">
            <a:extLst>
              <a:ext uri="{FF2B5EF4-FFF2-40B4-BE49-F238E27FC236}">
                <a16:creationId xmlns:a16="http://schemas.microsoft.com/office/drawing/2014/main" id="{574A8404-B33E-4F07-8A46-C33DD9C784F4}"/>
              </a:ext>
            </a:extLst>
          </p:cNvPr>
          <p:cNvSpPr/>
          <p:nvPr/>
        </p:nvSpPr>
        <p:spPr>
          <a:xfrm>
            <a:off x="9344847" y="1027315"/>
            <a:ext cx="1014070" cy="565954"/>
          </a:xfrm>
          <a:prstGeom prst="flowChartMultidocument">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F2F2F"/>
                </a:solidFill>
                <a:effectLst/>
                <a:uLnTx/>
                <a:uFillTx/>
                <a:latin typeface="Calibri" panose="020F0502020204030204"/>
                <a:ea typeface="+mn-ea"/>
                <a:cs typeface="+mn-cs"/>
              </a:rPr>
              <a:t>Attestation Policy</a:t>
            </a:r>
          </a:p>
        </p:txBody>
      </p:sp>
      <p:sp>
        <p:nvSpPr>
          <p:cNvPr id="48" name="TextBox 47">
            <a:extLst>
              <a:ext uri="{FF2B5EF4-FFF2-40B4-BE49-F238E27FC236}">
                <a16:creationId xmlns:a16="http://schemas.microsoft.com/office/drawing/2014/main" id="{CEAEC774-6A3C-4BB9-9E28-C9C132D2EFAD}"/>
              </a:ext>
            </a:extLst>
          </p:cNvPr>
          <p:cNvSpPr txBox="1"/>
          <p:nvPr/>
        </p:nvSpPr>
        <p:spPr>
          <a:xfrm>
            <a:off x="8342550" y="3656370"/>
            <a:ext cx="1002297"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Data and/or secret</a:t>
            </a:r>
          </a:p>
        </p:txBody>
      </p:sp>
      <p:sp>
        <p:nvSpPr>
          <p:cNvPr id="49" name="Rectangle 48">
            <a:extLst>
              <a:ext uri="{FF2B5EF4-FFF2-40B4-BE49-F238E27FC236}">
                <a16:creationId xmlns:a16="http://schemas.microsoft.com/office/drawing/2014/main" id="{739173C1-3334-41B6-890D-35022ED4A3C5}"/>
              </a:ext>
            </a:extLst>
          </p:cNvPr>
          <p:cNvSpPr/>
          <p:nvPr/>
        </p:nvSpPr>
        <p:spPr>
          <a:xfrm>
            <a:off x="6726429" y="4404499"/>
            <a:ext cx="1590427" cy="49092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SGX Enabled Host</a:t>
            </a:r>
          </a:p>
        </p:txBody>
      </p:sp>
      <p:sp>
        <p:nvSpPr>
          <p:cNvPr id="50" name="Rectangle 49">
            <a:extLst>
              <a:ext uri="{FF2B5EF4-FFF2-40B4-BE49-F238E27FC236}">
                <a16:creationId xmlns:a16="http://schemas.microsoft.com/office/drawing/2014/main" id="{F8513815-D08F-4C6A-BC1C-BC6F86024FA5}"/>
              </a:ext>
            </a:extLst>
          </p:cNvPr>
          <p:cNvSpPr/>
          <p:nvPr/>
        </p:nvSpPr>
        <p:spPr>
          <a:xfrm>
            <a:off x="6726429" y="2575923"/>
            <a:ext cx="1590427" cy="169989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Guest DC_series VM</a:t>
            </a:r>
          </a:p>
        </p:txBody>
      </p:sp>
      <p:sp>
        <p:nvSpPr>
          <p:cNvPr id="51" name="Rectangle 50">
            <a:extLst>
              <a:ext uri="{FF2B5EF4-FFF2-40B4-BE49-F238E27FC236}">
                <a16:creationId xmlns:a16="http://schemas.microsoft.com/office/drawing/2014/main" id="{6A0C3B46-0050-4432-9E50-0C7050E56E40}"/>
              </a:ext>
            </a:extLst>
          </p:cNvPr>
          <p:cNvSpPr/>
          <p:nvPr/>
        </p:nvSpPr>
        <p:spPr>
          <a:xfrm>
            <a:off x="6861423" y="3099385"/>
            <a:ext cx="848920"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latin typeface="Calibri" panose="020F0502020204030204"/>
                <a:ea typeface="+mn-ea"/>
                <a:cs typeface="Segoe UI" panose="020B0502040204020203" pitchFamily="34" charset="0"/>
              </a:rPr>
              <a:t>Host</a:t>
            </a:r>
          </a:p>
        </p:txBody>
      </p:sp>
      <p:sp>
        <p:nvSpPr>
          <p:cNvPr id="52" name="Rectangle 51">
            <a:extLst>
              <a:ext uri="{FF2B5EF4-FFF2-40B4-BE49-F238E27FC236}">
                <a16:creationId xmlns:a16="http://schemas.microsoft.com/office/drawing/2014/main" id="{3011E611-AB0E-4DD2-85BF-9C4A7EA97FB3}"/>
              </a:ext>
            </a:extLst>
          </p:cNvPr>
          <p:cNvSpPr/>
          <p:nvPr/>
        </p:nvSpPr>
        <p:spPr>
          <a:xfrm>
            <a:off x="6855637" y="3797081"/>
            <a:ext cx="857626" cy="396643"/>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cs typeface="Segoe UI" panose="020B0502040204020203" pitchFamily="34" charset="0"/>
              </a:rPr>
              <a:t>Enclave</a:t>
            </a:r>
          </a:p>
        </p:txBody>
      </p:sp>
      <p:cxnSp>
        <p:nvCxnSpPr>
          <p:cNvPr id="53" name="Straight Arrow Connector 52">
            <a:extLst>
              <a:ext uri="{FF2B5EF4-FFF2-40B4-BE49-F238E27FC236}">
                <a16:creationId xmlns:a16="http://schemas.microsoft.com/office/drawing/2014/main" id="{862BDC43-DED3-449A-9FAF-C52531B121F7}"/>
              </a:ext>
            </a:extLst>
          </p:cNvPr>
          <p:cNvCxnSpPr>
            <a:cxnSpLocks/>
          </p:cNvCxnSpPr>
          <p:nvPr/>
        </p:nvCxnSpPr>
        <p:spPr>
          <a:xfrm flipV="1">
            <a:off x="7175433" y="1586056"/>
            <a:ext cx="1991488" cy="1621347"/>
          </a:xfrm>
          <a:prstGeom prst="straightConnector1">
            <a:avLst/>
          </a:prstGeom>
          <a:noFill/>
          <a:ln w="12700" cap="flat" cmpd="sng" algn="ctr">
            <a:solidFill>
              <a:srgbClr val="0070C0"/>
            </a:solidFill>
            <a:prstDash val="solid"/>
            <a:miter lim="800000"/>
            <a:headEnd type="oval"/>
            <a:tailEnd type="triangle"/>
          </a:ln>
          <a:effectLst/>
        </p:spPr>
      </p:cxnSp>
      <p:cxnSp>
        <p:nvCxnSpPr>
          <p:cNvPr id="54" name="Straight Arrow Connector 53">
            <a:extLst>
              <a:ext uri="{FF2B5EF4-FFF2-40B4-BE49-F238E27FC236}">
                <a16:creationId xmlns:a16="http://schemas.microsoft.com/office/drawing/2014/main" id="{E329E72A-0025-4A3C-9F35-DD671819E2A9}"/>
              </a:ext>
            </a:extLst>
          </p:cNvPr>
          <p:cNvCxnSpPr>
            <a:cxnSpLocks/>
          </p:cNvCxnSpPr>
          <p:nvPr/>
        </p:nvCxnSpPr>
        <p:spPr>
          <a:xfrm flipH="1">
            <a:off x="7566096" y="1822537"/>
            <a:ext cx="1759734" cy="1495454"/>
          </a:xfrm>
          <a:prstGeom prst="straightConnector1">
            <a:avLst/>
          </a:prstGeom>
          <a:noFill/>
          <a:ln w="12700" cap="flat" cmpd="sng" algn="ctr">
            <a:solidFill>
              <a:srgbClr val="0070C0"/>
            </a:solidFill>
            <a:prstDash val="solid"/>
            <a:miter lim="800000"/>
            <a:headEnd type="oval"/>
            <a:tailEnd type="triangle"/>
          </a:ln>
          <a:effectLst/>
        </p:spPr>
      </p:cxnSp>
      <p:sp>
        <p:nvSpPr>
          <p:cNvPr id="55" name="Arc 54">
            <a:extLst>
              <a:ext uri="{FF2B5EF4-FFF2-40B4-BE49-F238E27FC236}">
                <a16:creationId xmlns:a16="http://schemas.microsoft.com/office/drawing/2014/main" id="{7788AFDF-1254-48ED-B83A-CC9D42DD84D4}"/>
              </a:ext>
            </a:extLst>
          </p:cNvPr>
          <p:cNvSpPr/>
          <p:nvPr/>
        </p:nvSpPr>
        <p:spPr>
          <a:xfrm rot="16700294" flipH="1">
            <a:off x="7444597" y="3273264"/>
            <a:ext cx="377208" cy="161508"/>
          </a:xfrm>
          <a:prstGeom prst="arc">
            <a:avLst>
              <a:gd name="adj1" fmla="val 16564373"/>
              <a:gd name="adj2" fmla="val 0"/>
            </a:avLst>
          </a:prstGeom>
          <a:noFill/>
          <a:ln w="1270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700A3F68-9968-40DD-B40E-B748DC387CC2}"/>
              </a:ext>
            </a:extLst>
          </p:cNvPr>
          <p:cNvCxnSpPr>
            <a:cxnSpLocks/>
          </p:cNvCxnSpPr>
          <p:nvPr/>
        </p:nvCxnSpPr>
        <p:spPr>
          <a:xfrm flipV="1">
            <a:off x="7647711" y="3283746"/>
            <a:ext cx="2198273" cy="271393"/>
          </a:xfrm>
          <a:prstGeom prst="straightConnector1">
            <a:avLst/>
          </a:prstGeom>
          <a:noFill/>
          <a:ln w="12700" cap="flat" cmpd="sng" algn="ctr">
            <a:solidFill>
              <a:srgbClr val="0070C0"/>
            </a:solidFill>
            <a:prstDash val="solid"/>
            <a:miter lim="800000"/>
            <a:headEnd type="oval"/>
            <a:tailEnd type="triangle"/>
          </a:ln>
          <a:effectLst/>
        </p:spPr>
      </p:cxnSp>
      <p:sp>
        <p:nvSpPr>
          <p:cNvPr id="57" name="TextBox 56">
            <a:extLst>
              <a:ext uri="{FF2B5EF4-FFF2-40B4-BE49-F238E27FC236}">
                <a16:creationId xmlns:a16="http://schemas.microsoft.com/office/drawing/2014/main" id="{D60E736B-B058-42AC-A758-437E8A551FE5}"/>
              </a:ext>
            </a:extLst>
          </p:cNvPr>
          <p:cNvSpPr txBox="1"/>
          <p:nvPr/>
        </p:nvSpPr>
        <p:spPr>
          <a:xfrm>
            <a:off x="7091642" y="1553301"/>
            <a:ext cx="1534114" cy="43088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Quote (Measurements) </a:t>
            </a:r>
          </a:p>
        </p:txBody>
      </p:sp>
      <p:cxnSp>
        <p:nvCxnSpPr>
          <p:cNvPr id="58" name="Straight Arrow Connector 57">
            <a:extLst>
              <a:ext uri="{FF2B5EF4-FFF2-40B4-BE49-F238E27FC236}">
                <a16:creationId xmlns:a16="http://schemas.microsoft.com/office/drawing/2014/main" id="{42077568-422D-4453-8400-4030BB8097AB}"/>
              </a:ext>
            </a:extLst>
          </p:cNvPr>
          <p:cNvCxnSpPr>
            <a:cxnSpLocks/>
          </p:cNvCxnSpPr>
          <p:nvPr/>
        </p:nvCxnSpPr>
        <p:spPr>
          <a:xfrm flipH="1">
            <a:off x="7669330" y="3458232"/>
            <a:ext cx="2127383" cy="269750"/>
          </a:xfrm>
          <a:prstGeom prst="straightConnector1">
            <a:avLst/>
          </a:prstGeom>
          <a:noFill/>
          <a:ln w="12700" cap="flat" cmpd="sng" algn="ctr">
            <a:solidFill>
              <a:srgbClr val="0070C0"/>
            </a:solidFill>
            <a:prstDash val="solid"/>
            <a:miter lim="800000"/>
            <a:headEnd type="oval"/>
            <a:tailEnd type="triangle"/>
          </a:ln>
          <a:effectLst/>
        </p:spPr>
      </p:cxnSp>
      <p:sp>
        <p:nvSpPr>
          <p:cNvPr id="59" name="Arc 58">
            <a:extLst>
              <a:ext uri="{FF2B5EF4-FFF2-40B4-BE49-F238E27FC236}">
                <a16:creationId xmlns:a16="http://schemas.microsoft.com/office/drawing/2014/main" id="{45108BC6-C5E2-450B-B8F8-5CAAFC27C612}"/>
              </a:ext>
            </a:extLst>
          </p:cNvPr>
          <p:cNvSpPr/>
          <p:nvPr/>
        </p:nvSpPr>
        <p:spPr>
          <a:xfrm flipH="1">
            <a:off x="7422372" y="3733605"/>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0E36D981-A2CA-4A39-8E74-EA96F6344E04}"/>
              </a:ext>
            </a:extLst>
          </p:cNvPr>
          <p:cNvGrpSpPr/>
          <p:nvPr/>
        </p:nvGrpSpPr>
        <p:grpSpPr>
          <a:xfrm>
            <a:off x="9448037" y="1650863"/>
            <a:ext cx="397947" cy="446713"/>
            <a:chOff x="1736787" y="1919884"/>
            <a:chExt cx="397947" cy="446713"/>
          </a:xfrm>
        </p:grpSpPr>
        <p:sp>
          <p:nvSpPr>
            <p:cNvPr id="61" name="document">
              <a:extLst>
                <a:ext uri="{FF2B5EF4-FFF2-40B4-BE49-F238E27FC236}">
                  <a16:creationId xmlns:a16="http://schemas.microsoft.com/office/drawing/2014/main" id="{4DA4450C-1919-4D49-B3C0-7C197859E7AE}"/>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2" name="Rectangle 61">
              <a:extLst>
                <a:ext uri="{FF2B5EF4-FFF2-40B4-BE49-F238E27FC236}">
                  <a16:creationId xmlns:a16="http://schemas.microsoft.com/office/drawing/2014/main" id="{537777A9-17F0-4C22-B267-D6DC89AD604B}"/>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award">
              <a:extLst>
                <a:ext uri="{FF2B5EF4-FFF2-40B4-BE49-F238E27FC236}">
                  <a16:creationId xmlns:a16="http://schemas.microsoft.com/office/drawing/2014/main" id="{C37784FE-FFD4-4027-8A6D-108EA2EEDBC3}"/>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64" name="Group 63">
            <a:extLst>
              <a:ext uri="{FF2B5EF4-FFF2-40B4-BE49-F238E27FC236}">
                <a16:creationId xmlns:a16="http://schemas.microsoft.com/office/drawing/2014/main" id="{DA282FA9-39C1-49AA-B310-E2E57A0FC348}"/>
              </a:ext>
            </a:extLst>
          </p:cNvPr>
          <p:cNvGrpSpPr/>
          <p:nvPr/>
        </p:nvGrpSpPr>
        <p:grpSpPr>
          <a:xfrm>
            <a:off x="8884113" y="2298790"/>
            <a:ext cx="347103" cy="237271"/>
            <a:chOff x="3562924" y="5455094"/>
            <a:chExt cx="1520825" cy="1039597"/>
          </a:xfrm>
        </p:grpSpPr>
        <p:sp>
          <p:nvSpPr>
            <p:cNvPr id="65" name="Freeform: Shape 64">
              <a:extLst>
                <a:ext uri="{FF2B5EF4-FFF2-40B4-BE49-F238E27FC236}">
                  <a16:creationId xmlns:a16="http://schemas.microsoft.com/office/drawing/2014/main" id="{ED54B060-643E-47B2-B44F-81A40FA10DCA}"/>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6" name="Oval 65">
              <a:extLst>
                <a:ext uri="{FF2B5EF4-FFF2-40B4-BE49-F238E27FC236}">
                  <a16:creationId xmlns:a16="http://schemas.microsoft.com/office/drawing/2014/main" id="{08E7259B-4DB8-4C35-BAC7-2AC85FC3F0B0}"/>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95FD74B1-B582-4A50-BC67-75CA843322AF}"/>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 name="Oval 67">
              <a:extLst>
                <a:ext uri="{FF2B5EF4-FFF2-40B4-BE49-F238E27FC236}">
                  <a16:creationId xmlns:a16="http://schemas.microsoft.com/office/drawing/2014/main" id="{7CC3C14A-0474-449E-ACC7-D985BA9AA96D}"/>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28ABA963-6C08-4FA4-BDDC-6BFB2F3D4230}"/>
              </a:ext>
            </a:extLst>
          </p:cNvPr>
          <p:cNvGrpSpPr/>
          <p:nvPr/>
        </p:nvGrpSpPr>
        <p:grpSpPr>
          <a:xfrm>
            <a:off x="8538535" y="3114597"/>
            <a:ext cx="347103" cy="237271"/>
            <a:chOff x="3562924" y="5455094"/>
            <a:chExt cx="1520825" cy="1039597"/>
          </a:xfrm>
        </p:grpSpPr>
        <p:sp>
          <p:nvSpPr>
            <p:cNvPr id="70" name="Freeform: Shape 69">
              <a:extLst>
                <a:ext uri="{FF2B5EF4-FFF2-40B4-BE49-F238E27FC236}">
                  <a16:creationId xmlns:a16="http://schemas.microsoft.com/office/drawing/2014/main" id="{3B519C53-4689-4D7A-88B4-57318AA53656}"/>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1" name="Oval 70">
              <a:extLst>
                <a:ext uri="{FF2B5EF4-FFF2-40B4-BE49-F238E27FC236}">
                  <a16:creationId xmlns:a16="http://schemas.microsoft.com/office/drawing/2014/main" id="{BD9E8C1D-E4EB-476B-97DB-BBF389B56319}"/>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 name="Oval 71">
              <a:extLst>
                <a:ext uri="{FF2B5EF4-FFF2-40B4-BE49-F238E27FC236}">
                  <a16:creationId xmlns:a16="http://schemas.microsoft.com/office/drawing/2014/main" id="{93913898-C066-43A0-8277-6B3E98B89C9A}"/>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132004C0-236B-44CF-B6FA-05A59A2003DE}"/>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B40F0FE9-2C5C-4AE1-94D5-35B04501BB45}"/>
              </a:ext>
            </a:extLst>
          </p:cNvPr>
          <p:cNvGrpSpPr/>
          <p:nvPr/>
        </p:nvGrpSpPr>
        <p:grpSpPr>
          <a:xfrm>
            <a:off x="9181434" y="3894563"/>
            <a:ext cx="177841" cy="321409"/>
            <a:chOff x="191543" y="2744210"/>
            <a:chExt cx="842668" cy="1522944"/>
          </a:xfrm>
        </p:grpSpPr>
        <p:sp>
          <p:nvSpPr>
            <p:cNvPr id="75" name="Freeform: Shape 74">
              <a:extLst>
                <a:ext uri="{FF2B5EF4-FFF2-40B4-BE49-F238E27FC236}">
                  <a16:creationId xmlns:a16="http://schemas.microsoft.com/office/drawing/2014/main" id="{5331C4C9-B119-4CB8-8E67-4C1C35BF7358}"/>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6" name="Oval 75">
              <a:extLst>
                <a:ext uri="{FF2B5EF4-FFF2-40B4-BE49-F238E27FC236}">
                  <a16:creationId xmlns:a16="http://schemas.microsoft.com/office/drawing/2014/main" id="{E326390A-3E08-466A-B931-0F9EC959738C}"/>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77" name="Picture 76">
            <a:extLst>
              <a:ext uri="{FF2B5EF4-FFF2-40B4-BE49-F238E27FC236}">
                <a16:creationId xmlns:a16="http://schemas.microsoft.com/office/drawing/2014/main" id="{63A90D91-1870-4EFB-9DCA-463223B1780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9942" y="3945360"/>
            <a:ext cx="312428" cy="311840"/>
          </a:xfrm>
          <a:prstGeom prst="rect">
            <a:avLst/>
          </a:prstGeom>
        </p:spPr>
      </p:pic>
      <p:sp>
        <p:nvSpPr>
          <p:cNvPr id="78" name="Rectangle 77">
            <a:extLst>
              <a:ext uri="{FF2B5EF4-FFF2-40B4-BE49-F238E27FC236}">
                <a16:creationId xmlns:a16="http://schemas.microsoft.com/office/drawing/2014/main" id="{3D7B0BAF-D5BC-4044-852C-A578CFD825AC}"/>
              </a:ext>
            </a:extLst>
          </p:cNvPr>
          <p:cNvSpPr/>
          <p:nvPr/>
        </p:nvSpPr>
        <p:spPr>
          <a:xfrm>
            <a:off x="9930305" y="2570264"/>
            <a:ext cx="936191"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cxnSp>
        <p:nvCxnSpPr>
          <p:cNvPr id="79" name="Straight Connector 78">
            <a:extLst>
              <a:ext uri="{FF2B5EF4-FFF2-40B4-BE49-F238E27FC236}">
                <a16:creationId xmlns:a16="http://schemas.microsoft.com/office/drawing/2014/main" id="{3A296D37-4D43-4451-875F-730F1A233C99}"/>
              </a:ext>
            </a:extLst>
          </p:cNvPr>
          <p:cNvCxnSpPr>
            <a:cxnSpLocks/>
          </p:cNvCxnSpPr>
          <p:nvPr/>
        </p:nvCxnSpPr>
        <p:spPr>
          <a:xfrm>
            <a:off x="6519276" y="1212849"/>
            <a:ext cx="0" cy="2264303"/>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0" name="Straight Connector 79">
            <a:extLst>
              <a:ext uri="{FF2B5EF4-FFF2-40B4-BE49-F238E27FC236}">
                <a16:creationId xmlns:a16="http://schemas.microsoft.com/office/drawing/2014/main" id="{5C06A5F4-D168-4935-8AD0-344B0DEC4F6A}"/>
              </a:ext>
            </a:extLst>
          </p:cNvPr>
          <p:cNvCxnSpPr>
            <a:cxnSpLocks/>
            <a:endCxn id="45" idx="1"/>
          </p:cNvCxnSpPr>
          <p:nvPr/>
        </p:nvCxnSpPr>
        <p:spPr>
          <a:xfrm>
            <a:off x="6519276" y="1212849"/>
            <a:ext cx="2702388"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1" name="Straight Connector 80">
            <a:extLst>
              <a:ext uri="{FF2B5EF4-FFF2-40B4-BE49-F238E27FC236}">
                <a16:creationId xmlns:a16="http://schemas.microsoft.com/office/drawing/2014/main" id="{D4D5D6F7-FDE3-4C5B-B9BD-2C52C6516F32}"/>
              </a:ext>
            </a:extLst>
          </p:cNvPr>
          <p:cNvCxnSpPr>
            <a:cxnSpLocks/>
          </p:cNvCxnSpPr>
          <p:nvPr/>
        </p:nvCxnSpPr>
        <p:spPr>
          <a:xfrm>
            <a:off x="6509812" y="3472227"/>
            <a:ext cx="326324"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2" name="Straight Connector 81">
            <a:extLst>
              <a:ext uri="{FF2B5EF4-FFF2-40B4-BE49-F238E27FC236}">
                <a16:creationId xmlns:a16="http://schemas.microsoft.com/office/drawing/2014/main" id="{3E55AA6C-9BAA-4BFB-87B5-12F804589E5E}"/>
              </a:ext>
            </a:extLst>
          </p:cNvPr>
          <p:cNvCxnSpPr>
            <a:cxnSpLocks/>
          </p:cNvCxnSpPr>
          <p:nvPr/>
        </p:nvCxnSpPr>
        <p:spPr>
          <a:xfrm>
            <a:off x="11157233" y="1212849"/>
            <a:ext cx="0" cy="1901748"/>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3" name="Straight Connector 82">
            <a:extLst>
              <a:ext uri="{FF2B5EF4-FFF2-40B4-BE49-F238E27FC236}">
                <a16:creationId xmlns:a16="http://schemas.microsoft.com/office/drawing/2014/main" id="{564A6D85-39D7-4EDC-A8DD-B530EA32294F}"/>
              </a:ext>
            </a:extLst>
          </p:cNvPr>
          <p:cNvCxnSpPr>
            <a:cxnSpLocks/>
            <a:stCxn id="45" idx="3"/>
          </p:cNvCxnSpPr>
          <p:nvPr/>
        </p:nvCxnSpPr>
        <p:spPr>
          <a:xfrm>
            <a:off x="10867868" y="1212849"/>
            <a:ext cx="289365"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4" name="Straight Connector 83">
            <a:extLst>
              <a:ext uri="{FF2B5EF4-FFF2-40B4-BE49-F238E27FC236}">
                <a16:creationId xmlns:a16="http://schemas.microsoft.com/office/drawing/2014/main" id="{089E3998-4998-4CD8-A54F-96A0E103F50A}"/>
              </a:ext>
            </a:extLst>
          </p:cNvPr>
          <p:cNvCxnSpPr>
            <a:cxnSpLocks/>
            <a:stCxn id="78" idx="3"/>
          </p:cNvCxnSpPr>
          <p:nvPr/>
        </p:nvCxnSpPr>
        <p:spPr>
          <a:xfrm flipV="1">
            <a:off x="10866496" y="3114597"/>
            <a:ext cx="290737" cy="2837"/>
          </a:xfrm>
          <a:prstGeom prst="line">
            <a:avLst/>
          </a:prstGeom>
          <a:solidFill>
            <a:srgbClr val="FFFFFF">
              <a:alpha val="45000"/>
            </a:srgbClr>
          </a:solidFill>
          <a:ln w="19050" cap="flat" cmpd="sng" algn="ctr">
            <a:solidFill>
              <a:schemeClr val="bg1">
                <a:lumMod val="85000"/>
              </a:schemeClr>
            </a:solidFill>
            <a:prstDash val="sysDot"/>
            <a:miter lim="800000"/>
          </a:ln>
          <a:effectLst/>
        </p:spPr>
      </p:cxnSp>
      <p:sp>
        <p:nvSpPr>
          <p:cNvPr id="85" name="TextBox 84">
            <a:extLst>
              <a:ext uri="{FF2B5EF4-FFF2-40B4-BE49-F238E27FC236}">
                <a16:creationId xmlns:a16="http://schemas.microsoft.com/office/drawing/2014/main" id="{B249AF3B-9CB3-485B-B0B3-47F5098A3431}"/>
              </a:ext>
            </a:extLst>
          </p:cNvPr>
          <p:cNvSpPr txBox="1"/>
          <p:nvPr/>
        </p:nvSpPr>
        <p:spPr>
          <a:xfrm>
            <a:off x="6855637" y="916149"/>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86" name="TextBox 85">
            <a:extLst>
              <a:ext uri="{FF2B5EF4-FFF2-40B4-BE49-F238E27FC236}">
                <a16:creationId xmlns:a16="http://schemas.microsoft.com/office/drawing/2014/main" id="{C39F3C72-1A9C-4CA8-88E9-935175895539}"/>
              </a:ext>
            </a:extLst>
          </p:cNvPr>
          <p:cNvSpPr txBox="1"/>
          <p:nvPr/>
        </p:nvSpPr>
        <p:spPr>
          <a:xfrm>
            <a:off x="10672998" y="888684"/>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9" name="chip" title="Icon of a computer chip">
            <a:extLst>
              <a:ext uri="{FF2B5EF4-FFF2-40B4-BE49-F238E27FC236}">
                <a16:creationId xmlns:a16="http://schemas.microsoft.com/office/drawing/2014/main" id="{1255328B-76C3-40EF-907B-9D64BB60F17F}"/>
              </a:ext>
            </a:extLst>
          </p:cNvPr>
          <p:cNvSpPr>
            <a:spLocks noChangeAspect="1" noEditPoints="1"/>
          </p:cNvSpPr>
          <p:nvPr/>
        </p:nvSpPr>
        <p:spPr bwMode="auto">
          <a:xfrm>
            <a:off x="8074142" y="4565558"/>
            <a:ext cx="364653" cy="4308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Oval 88">
            <a:extLst>
              <a:ext uri="{FF2B5EF4-FFF2-40B4-BE49-F238E27FC236}">
                <a16:creationId xmlns:a16="http://schemas.microsoft.com/office/drawing/2014/main" id="{E5BC873F-7C77-4942-9D3E-70EFE366A527}"/>
              </a:ext>
            </a:extLst>
          </p:cNvPr>
          <p:cNvSpPr>
            <a:spLocks noChangeAspect="1"/>
          </p:cNvSpPr>
          <p:nvPr/>
        </p:nvSpPr>
        <p:spPr bwMode="auto">
          <a:xfrm>
            <a:off x="8145976" y="2131149"/>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a:t>
            </a:r>
          </a:p>
        </p:txBody>
      </p:sp>
      <p:sp>
        <p:nvSpPr>
          <p:cNvPr id="91" name="Oval 90">
            <a:extLst>
              <a:ext uri="{FF2B5EF4-FFF2-40B4-BE49-F238E27FC236}">
                <a16:creationId xmlns:a16="http://schemas.microsoft.com/office/drawing/2014/main" id="{3FFEFAC8-192B-46E0-9C33-46B1B8345363}"/>
              </a:ext>
            </a:extLst>
          </p:cNvPr>
          <p:cNvSpPr>
            <a:spLocks noChangeAspect="1"/>
          </p:cNvSpPr>
          <p:nvPr/>
        </p:nvSpPr>
        <p:spPr bwMode="auto">
          <a:xfrm>
            <a:off x="8913382" y="191872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a:t>
            </a:r>
          </a:p>
        </p:txBody>
      </p:sp>
      <p:sp>
        <p:nvSpPr>
          <p:cNvPr id="93" name="Oval 92">
            <a:extLst>
              <a:ext uri="{FF2B5EF4-FFF2-40B4-BE49-F238E27FC236}">
                <a16:creationId xmlns:a16="http://schemas.microsoft.com/office/drawing/2014/main" id="{7FE963D0-5132-40DE-84EE-5C56E3CFA9F7}"/>
              </a:ext>
            </a:extLst>
          </p:cNvPr>
          <p:cNvSpPr>
            <a:spLocks noChangeAspect="1"/>
          </p:cNvSpPr>
          <p:nvPr/>
        </p:nvSpPr>
        <p:spPr bwMode="auto">
          <a:xfrm>
            <a:off x="9076643" y="317149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a:t>
            </a:r>
          </a:p>
        </p:txBody>
      </p:sp>
      <p:sp>
        <p:nvSpPr>
          <p:cNvPr id="95" name="Oval 94">
            <a:extLst>
              <a:ext uri="{FF2B5EF4-FFF2-40B4-BE49-F238E27FC236}">
                <a16:creationId xmlns:a16="http://schemas.microsoft.com/office/drawing/2014/main" id="{19DDB93A-0CB3-4D6C-8997-F6F7627C40D7}"/>
              </a:ext>
            </a:extLst>
          </p:cNvPr>
          <p:cNvSpPr>
            <a:spLocks noChangeAspect="1"/>
          </p:cNvSpPr>
          <p:nvPr/>
        </p:nvSpPr>
        <p:spPr bwMode="auto">
          <a:xfrm>
            <a:off x="9368550" y="3383966"/>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4</a:t>
            </a:r>
          </a:p>
        </p:txBody>
      </p:sp>
      <p:pic>
        <p:nvPicPr>
          <p:cNvPr id="10" name="Picture 15">
            <a:extLst>
              <a:ext uri="{FF2B5EF4-FFF2-40B4-BE49-F238E27FC236}">
                <a16:creationId xmlns:a16="http://schemas.microsoft.com/office/drawing/2014/main" id="{F5B36C43-9846-4535-BCD0-262CA2AC3B8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76598" y="1060407"/>
            <a:ext cx="434691" cy="434690"/>
          </a:xfrm>
          <a:prstGeom prst="rect">
            <a:avLst/>
          </a:prstGeom>
        </p:spPr>
      </p:pic>
    </p:spTree>
    <p:extLst>
      <p:ext uri="{BB962C8B-B14F-4D97-AF65-F5344CB8AC3E}">
        <p14:creationId xmlns:p14="http://schemas.microsoft.com/office/powerpoint/2010/main" val="41219755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0C782-0C6A-4EC9-8631-A58752752546}"/>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Trust Model</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E0971F8-D44B-48FB-ABF2-174A0DA207D1}"/>
              </a:ext>
            </a:extLst>
          </p:cNvPr>
          <p:cNvSpPr>
            <a:spLocks noGrp="1"/>
          </p:cNvSpPr>
          <p:nvPr>
            <p:ph type="body" sz="quarter" idx="10"/>
          </p:nvPr>
        </p:nvSpPr>
        <p:spPr>
          <a:xfrm>
            <a:off x="274638" y="1432151"/>
            <a:ext cx="11887200" cy="2286000"/>
          </a:xfrm>
        </p:spPr>
        <p:txBody>
          <a:bodyPr/>
          <a:lstStyle/>
          <a:p>
            <a:pPr marL="0" indent="0">
              <a:buNone/>
            </a:pPr>
            <a:r>
              <a:rPr lang="en-US"/>
              <a:t>Microsoft Azure Attestation defines two trust models to choose from:</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AAD</a:t>
            </a:r>
            <a:r>
              <a:rPr lang="en-US">
                <a:effectLst/>
                <a:latin typeface="Segoe UI" panose="020B0502040204020203" pitchFamily="34" charset="0"/>
                <a:ea typeface="Calibri" panose="020F0502020204030204" pitchFamily="34" charset="0"/>
              </a:rPr>
              <a:t> is based on the Azure Active Directory (Azure AD) authorization model and leverages the Azure AD tenant trusted by your Azure subscription(s). </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Isolated</a:t>
            </a:r>
            <a:r>
              <a:rPr lang="en-US">
                <a:effectLst/>
                <a:latin typeface="Segoe UI" panose="020B0502040204020203" pitchFamily="34" charset="0"/>
                <a:ea typeface="Calibri" panose="020F0502020204030204" pitchFamily="34" charset="0"/>
              </a:rPr>
              <a:t>. Policy signing keys are the cryptographic keys used to authorize this Isolated trust model. </a:t>
            </a:r>
          </a:p>
          <a:p>
            <a:pPr>
              <a:spcBef>
                <a:spcPts val="1200"/>
              </a:spcBef>
            </a:pPr>
            <a:r>
              <a:rPr lang="en-US"/>
              <a:t>Trust model defines the authorization model used to define and update policy on a resource provider</a:t>
            </a:r>
            <a:endParaRPr lang="fr-FR"/>
          </a:p>
          <a:p>
            <a:endParaRPr lang="en-US"/>
          </a:p>
        </p:txBody>
      </p:sp>
      <p:pic>
        <p:nvPicPr>
          <p:cNvPr id="5" name="Image 4">
            <a:extLst>
              <a:ext uri="{FF2B5EF4-FFF2-40B4-BE49-F238E27FC236}">
                <a16:creationId xmlns:a16="http://schemas.microsoft.com/office/drawing/2014/main" id="{FB91578D-A40F-44CF-9B44-960E9CBDEB17}"/>
              </a:ext>
            </a:extLst>
          </p:cNvPr>
          <p:cNvPicPr>
            <a:picLocks noChangeAspect="1"/>
          </p:cNvPicPr>
          <p:nvPr/>
        </p:nvPicPr>
        <p:blipFill>
          <a:blip r:embed="rId2"/>
          <a:stretch>
            <a:fillRect/>
          </a:stretch>
        </p:blipFill>
        <p:spPr>
          <a:xfrm>
            <a:off x="1265237" y="3878262"/>
            <a:ext cx="10348123" cy="2286000"/>
          </a:xfrm>
          <a:prstGeom prst="rect">
            <a:avLst/>
          </a:prstGeom>
        </p:spPr>
      </p:pic>
    </p:spTree>
    <p:extLst>
      <p:ext uri="{BB962C8B-B14F-4D97-AF65-F5344CB8AC3E}">
        <p14:creationId xmlns:p14="http://schemas.microsoft.com/office/powerpoint/2010/main" val="21271214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FEE8E-019D-4074-9611-6C990151F3C8}"/>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PowerShell </a:t>
            </a:r>
            <a:r>
              <a:rPr lang="fr-FR" sz="2400" err="1">
                <a:solidFill>
                  <a:srgbClr val="0070C0"/>
                </a:solidFill>
                <a:latin typeface="Segoe UI" panose="020B0502040204020203" pitchFamily="34" charset="0"/>
                <a:cs typeface="Segoe UI" panose="020B0502040204020203" pitchFamily="34" charset="0"/>
              </a:rPr>
              <a:t>cmdlets</a:t>
            </a:r>
            <a:endParaRPr lang="en-US">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09B41B0-A6AE-4289-9CCC-45E0DFD1C205}"/>
              </a:ext>
            </a:extLst>
          </p:cNvPr>
          <p:cNvSpPr>
            <a:spLocks noGrp="1"/>
          </p:cNvSpPr>
          <p:nvPr>
            <p:ph type="body" sz="quarter" idx="10"/>
          </p:nvPr>
        </p:nvSpPr>
        <p:spPr>
          <a:xfrm>
            <a:off x="274638" y="1516062"/>
            <a:ext cx="11887200" cy="4550424"/>
          </a:xfrm>
        </p:spPr>
        <p:txBody>
          <a:bodyPr/>
          <a:lstStyle/>
          <a:p>
            <a:pPr algn="l" fontAlgn="base"/>
            <a:r>
              <a:rPr lang="en-US"/>
              <a:t>MAA PowerShell cmdlets are available and enable customers to manage: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their attestation providers (location, trust-model, tags, etc.)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policy enforced by their attestation providers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set of trusted signers for managing their policy  </a:t>
            </a:r>
          </a:p>
          <a:p>
            <a:pPr fontAlgn="base">
              <a:lnSpc>
                <a:spcPct val="100000"/>
              </a:lnSpc>
              <a:spcBef>
                <a:spcPts val="1800"/>
              </a:spcBef>
            </a:pPr>
            <a:r>
              <a:rPr lang="en-US"/>
              <a:t>Update installation </a:t>
            </a:r>
          </a:p>
          <a:p>
            <a:pPr marL="342900" indent="-342900">
              <a:spcBef>
                <a:spcPts val="1200"/>
              </a:spcBef>
              <a:buFont typeface="Arial" panose="020B0604020202020204" pitchFamily="34" charset="0"/>
              <a:buChar char="•"/>
            </a:pPr>
            <a:r>
              <a:rPr lang="en-US" sz="1800" spc="-41">
                <a:solidFill>
                  <a:srgbClr val="000000"/>
                </a:solidFill>
                <a:latin typeface="+mn-lt"/>
              </a:rPr>
              <a:t>Terminate first all existing PowerShell windows </a:t>
            </a:r>
          </a:p>
          <a:p>
            <a:pPr marL="342900" indent="-342900">
              <a:spcBef>
                <a:spcPts val="1200"/>
              </a:spcBef>
              <a:buFont typeface="Arial" panose="020B0604020202020204" pitchFamily="34" charset="0"/>
              <a:buChar char="•"/>
            </a:pPr>
            <a:r>
              <a:rPr lang="en-US" sz="1800" spc="-41">
                <a:solidFill>
                  <a:srgbClr val="000000"/>
                </a:solidFill>
                <a:latin typeface="+mn-lt"/>
              </a:rPr>
              <a:t>To update for "current user"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 non-elevated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342900" indent="-342900">
              <a:spcBef>
                <a:spcPts val="1200"/>
              </a:spcBef>
              <a:buFont typeface="Arial" panose="020B0604020202020204" pitchFamily="34" charset="0"/>
              <a:buChar char="•"/>
            </a:pPr>
            <a:r>
              <a:rPr lang="en-US" sz="1800" spc="-41">
                <a:solidFill>
                  <a:srgbClr val="000000"/>
                </a:solidFill>
                <a:latin typeface="+mn-lt"/>
              </a:rPr>
              <a:t>To install for "all users"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an 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91428370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E841E-7495-4693-BE00-8E5A98A03621}"/>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Attestation Request</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3DC714AE-C29E-449D-A1FD-E35642796615}"/>
              </a:ext>
            </a:extLst>
          </p:cNvPr>
          <p:cNvSpPr>
            <a:spLocks noGrp="1"/>
          </p:cNvSpPr>
          <p:nvPr>
            <p:ph type="body" sz="quarter" idx="10"/>
          </p:nvPr>
        </p:nvSpPr>
        <p:spPr>
          <a:xfrm>
            <a:off x="274638" y="1516062"/>
            <a:ext cx="11887200" cy="3059299"/>
          </a:xfrm>
        </p:spPr>
        <p:txBody>
          <a:bodyPr/>
          <a:lstStyle/>
          <a:p>
            <a:pPr marL="0" indent="0">
              <a:buNone/>
            </a:pPr>
            <a:r>
              <a:rPr lang="en-US">
                <a:solidFill>
                  <a:srgbClr val="0072C6"/>
                </a:solidFill>
              </a:rPr>
              <a:t>The request object for SGX enclave has two properties:</a:t>
            </a:r>
          </a:p>
          <a:p>
            <a:pPr marL="514350" lvl="1" indent="-514350">
              <a:buFont typeface="+mj-lt"/>
              <a:buAutoNum type="arabicPeriod"/>
            </a:pPr>
            <a:r>
              <a:rPr lang="en-US" b="1"/>
              <a:t>“Quote” </a:t>
            </a:r>
            <a:r>
              <a:rPr lang="en-US"/>
              <a:t>– The value of the “Quote” property is a string containing a </a:t>
            </a:r>
            <a:r>
              <a:rPr lang="en-US" i="1"/>
              <a:t>Base64Url encoded </a:t>
            </a:r>
            <a:r>
              <a:rPr lang="en-US"/>
              <a:t>representation of the attestation quote.</a:t>
            </a:r>
          </a:p>
          <a:p>
            <a:pPr marL="514350" lvl="1" indent="-514350">
              <a:buFont typeface="+mj-lt"/>
              <a:buAutoNum type="arabicPeriod"/>
            </a:pPr>
            <a:r>
              <a:rPr lang="en-US" b="1"/>
              <a:t>“EnclaveHeldData” </a:t>
            </a:r>
            <a:r>
              <a:rPr lang="en-US"/>
              <a:t>– The value of the “EnclaveHeldData” property is a string containing a </a:t>
            </a:r>
            <a:r>
              <a:rPr lang="en-US" i="1"/>
              <a:t>Base64Url encoded </a:t>
            </a:r>
            <a:r>
              <a:rPr lang="en-US"/>
              <a:t>representation of the Enclave Held Data.</a:t>
            </a:r>
          </a:p>
          <a:p>
            <a:pPr>
              <a:spcBef>
                <a:spcPts val="1200"/>
              </a:spcBef>
            </a:pPr>
            <a:r>
              <a:rPr lang="en-US" spc="-41">
                <a:solidFill>
                  <a:srgbClr val="0072C6"/>
                </a:solidFill>
              </a:rPr>
              <a:t>MAA validates the provided “</a:t>
            </a:r>
            <a:r>
              <a:rPr lang="en-US" b="1" spc="-41">
                <a:solidFill>
                  <a:schemeClr val="tx1"/>
                </a:solidFill>
              </a:rPr>
              <a:t>Quote</a:t>
            </a:r>
            <a:r>
              <a:rPr lang="en-US" spc="-41">
                <a:solidFill>
                  <a:srgbClr val="0072C6"/>
                </a:solidFill>
              </a:rPr>
              <a:t>” from TEE and then ensure that the SHA256 hash of the provided “</a:t>
            </a:r>
            <a:r>
              <a:rPr lang="en-US" b="1" spc="-41">
                <a:solidFill>
                  <a:schemeClr val="tx1"/>
                </a:solidFill>
              </a:rPr>
              <a:t>Enclave Held Data</a:t>
            </a:r>
            <a:r>
              <a:rPr lang="en-US" spc="-41">
                <a:solidFill>
                  <a:srgbClr val="0070C0"/>
                </a:solidFill>
              </a:rPr>
              <a:t>” is expressed in the first 32 bytes of the </a:t>
            </a:r>
            <a:r>
              <a:rPr lang="en-US" b="1" i="1" spc="-41">
                <a:solidFill>
                  <a:schemeClr val="tx1"/>
                </a:solidFill>
              </a:rPr>
              <a:t>reportData</a:t>
            </a:r>
            <a:r>
              <a:rPr lang="en-US" spc="-41">
                <a:solidFill>
                  <a:srgbClr val="0070C0"/>
                </a:solidFill>
              </a:rPr>
              <a:t> field in the quote</a:t>
            </a:r>
          </a:p>
          <a:p>
            <a:endParaRPr lang="en-US"/>
          </a:p>
        </p:txBody>
      </p:sp>
    </p:spTree>
    <p:extLst>
      <p:ext uri="{BB962C8B-B14F-4D97-AF65-F5344CB8AC3E}">
        <p14:creationId xmlns:p14="http://schemas.microsoft.com/office/powerpoint/2010/main" val="310825398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C997526-0312-4F38-8827-D22BA3DF9E77}"/>
              </a:ext>
            </a:extLst>
          </p:cNvPr>
          <p:cNvSpPr/>
          <p:nvPr/>
        </p:nvSpPr>
        <p:spPr>
          <a:xfrm>
            <a:off x="7132637" y="1613052"/>
            <a:ext cx="1515227" cy="743902"/>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pic>
        <p:nvPicPr>
          <p:cNvPr id="109" name="Picture 15">
            <a:extLst>
              <a:ext uri="{FF2B5EF4-FFF2-40B4-BE49-F238E27FC236}">
                <a16:creationId xmlns:a16="http://schemas.microsoft.com/office/drawing/2014/main" id="{4589CB10-5CA3-4368-B30A-F4A0804EEA24}"/>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01572" y="1815170"/>
            <a:ext cx="415094" cy="371981"/>
          </a:xfrm>
          <a:prstGeom prst="rect">
            <a:avLst/>
          </a:prstGeom>
        </p:spPr>
      </p:pic>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Azure Key Vault  Managed HSM</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50837" y="1613052"/>
            <a:ext cx="6110891" cy="2342180"/>
          </a:xfrm>
        </p:spPr>
        <p:txBody>
          <a:bodyPr/>
          <a:lstStyle/>
          <a:p>
            <a:pPr>
              <a:lnSpc>
                <a:spcPct val="100000"/>
              </a:lnSpc>
              <a:spcBef>
                <a:spcPts val="0"/>
              </a:spcBef>
            </a:pPr>
            <a:r>
              <a:rPr lang="en-US" kern="0" spc="-41">
                <a:solidFill>
                  <a:srgbClr val="0072C6"/>
                </a:solidFill>
              </a:rPr>
              <a:t>Next-generation key management service</a:t>
            </a:r>
          </a:p>
          <a:p>
            <a:pPr>
              <a:lnSpc>
                <a:spcPct val="100000"/>
              </a:lnSpc>
              <a:spcBef>
                <a:spcPts val="0"/>
              </a:spcBef>
            </a:pPr>
            <a:r>
              <a:rPr lang="en-US" sz="1800" kern="0" spc="-41">
                <a:solidFill>
                  <a:srgbClr val="000000"/>
                </a:solidFill>
                <a:latin typeface="+mn-lt"/>
                <a:cs typeface="Segoe UI Semilight" panose="020B0402040204020203" pitchFamily="34" charset="0"/>
              </a:rPr>
              <a:t>Fully managed, highly available, single tenant, FIPS level 140-2 level 3 </a:t>
            </a:r>
          </a:p>
          <a:p>
            <a:pPr>
              <a:lnSpc>
                <a:spcPct val="100000"/>
              </a:lnSpc>
              <a:spcBef>
                <a:spcPts val="0"/>
              </a:spcBef>
            </a:pPr>
            <a:r>
              <a:rPr lang="en-US" sz="1800" kern="0" spc="-41">
                <a:solidFill>
                  <a:srgbClr val="000000"/>
                </a:solidFill>
                <a:latin typeface="+mn-lt"/>
                <a:cs typeface="Segoe UI Semilight" panose="020B0402040204020203" pitchFamily="34" charset="0"/>
              </a:rPr>
              <a:t>Provides full activity logs via Azure Monitor</a:t>
            </a:r>
          </a:p>
          <a:p>
            <a:pPr>
              <a:lnSpc>
                <a:spcPct val="100000"/>
              </a:lnSpc>
              <a:spcBef>
                <a:spcPts val="0"/>
              </a:spcBef>
            </a:pPr>
            <a:r>
              <a:rPr lang="en-US" sz="1800" kern="0" spc="-41">
                <a:solidFill>
                  <a:srgbClr val="000000"/>
                </a:solidFill>
                <a:latin typeface="+mn-lt"/>
                <a:cs typeface="Segoe UI Semilight" panose="020B0402040204020203" pitchFamily="34" charset="0"/>
              </a:rPr>
              <a:t>Fully compatible with the REST Key Vault API and Key Vault SDK</a:t>
            </a:r>
            <a:endParaRPr lang="fr-FR" sz="1800" kern="0" spc="-41">
              <a:solidFill>
                <a:srgbClr val="000000"/>
              </a:solidFill>
              <a:latin typeface="+mn-lt"/>
              <a:cs typeface="Segoe UI Semilight" panose="020B0402040204020203" pitchFamily="34" charset="0"/>
            </a:endParaRPr>
          </a:p>
          <a:p>
            <a:pPr>
              <a:spcBef>
                <a:spcPts val="1200"/>
              </a:spcBef>
            </a:pPr>
            <a:r>
              <a:rPr lang="en-US" sz="1800" kern="0" spc="-41">
                <a:solidFill>
                  <a:srgbClr val="000000"/>
                </a:solidFill>
              </a:rPr>
              <a:t>Currently in Private Preview</a:t>
            </a:r>
          </a:p>
        </p:txBody>
      </p:sp>
      <p:sp>
        <p:nvSpPr>
          <p:cNvPr id="22" name="Rectangle 21">
            <a:extLst>
              <a:ext uri="{FF2B5EF4-FFF2-40B4-BE49-F238E27FC236}">
                <a16:creationId xmlns:a16="http://schemas.microsoft.com/office/drawing/2014/main" id="{3ADBC3FA-2A64-46ED-BCFA-91E7533FFE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5C146B7D-BEA4-4D4F-947B-B918D182FEEF}"/>
              </a:ext>
            </a:extLst>
          </p:cNvPr>
          <p:cNvSpPr/>
          <p:nvPr/>
        </p:nvSpPr>
        <p:spPr bwMode="auto">
          <a:xfrm>
            <a:off x="503237" y="4853944"/>
            <a:ext cx="7162800" cy="15080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a:solidFill>
                  <a:srgbClr val="0078D3"/>
                </a:solidFill>
                <a:latin typeface="Segoe UI Semibold"/>
              </a:rPr>
              <a:t>w/ Secure Key Release (SRK)</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Key export in a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Logical extension of the HSM to the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Distributed keys handling</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Prevent host and cloud administrators from accessing keys not only at rest, but also "in transit," and in particular "in use"</a:t>
            </a:r>
          </a:p>
        </p:txBody>
      </p:sp>
      <p:sp>
        <p:nvSpPr>
          <p:cNvPr id="35" name="Rectangle 34">
            <a:extLst>
              <a:ext uri="{FF2B5EF4-FFF2-40B4-BE49-F238E27FC236}">
                <a16:creationId xmlns:a16="http://schemas.microsoft.com/office/drawing/2014/main" id="{934EE68C-625C-43DB-AB6F-1BCF8301E062}"/>
              </a:ext>
            </a:extLst>
          </p:cNvPr>
          <p:cNvSpPr/>
          <p:nvPr/>
        </p:nvSpPr>
        <p:spPr>
          <a:xfrm>
            <a:off x="7138423" y="2927286"/>
            <a:ext cx="1508665"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Host</a:t>
            </a:r>
          </a:p>
        </p:txBody>
      </p:sp>
      <p:sp>
        <p:nvSpPr>
          <p:cNvPr id="37" name="Rectangle 36">
            <a:extLst>
              <a:ext uri="{FF2B5EF4-FFF2-40B4-BE49-F238E27FC236}">
                <a16:creationId xmlns:a16="http://schemas.microsoft.com/office/drawing/2014/main" id="{8AF170CD-D6C7-4E36-8BCB-BFB3E96A2AB0}"/>
              </a:ext>
            </a:extLst>
          </p:cNvPr>
          <p:cNvSpPr/>
          <p:nvPr/>
        </p:nvSpPr>
        <p:spPr>
          <a:xfrm>
            <a:off x="7132637" y="3360948"/>
            <a:ext cx="1515227" cy="660678"/>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Enclave</a:t>
            </a:r>
          </a:p>
        </p:txBody>
      </p:sp>
      <p:cxnSp>
        <p:nvCxnSpPr>
          <p:cNvPr id="39" name="Straight Arrow Connector 38">
            <a:extLst>
              <a:ext uri="{FF2B5EF4-FFF2-40B4-BE49-F238E27FC236}">
                <a16:creationId xmlns:a16="http://schemas.microsoft.com/office/drawing/2014/main" id="{AD563D6C-5961-4A73-B82C-8DE928A91468}"/>
              </a:ext>
            </a:extLst>
          </p:cNvPr>
          <p:cNvCxnSpPr>
            <a:cxnSpLocks/>
          </p:cNvCxnSpPr>
          <p:nvPr/>
        </p:nvCxnSpPr>
        <p:spPr>
          <a:xfrm flipV="1">
            <a:off x="7743895" y="2196538"/>
            <a:ext cx="0" cy="782962"/>
          </a:xfrm>
          <a:prstGeom prst="straightConnector1">
            <a:avLst/>
          </a:prstGeom>
          <a:noFill/>
          <a:ln w="12700" cap="flat" cmpd="sng" algn="ctr">
            <a:solidFill>
              <a:srgbClr val="0070C0"/>
            </a:solidFill>
            <a:prstDash val="solid"/>
            <a:miter lim="800000"/>
            <a:headEnd type="oval"/>
            <a:tailEnd type="triangle"/>
          </a:ln>
          <a:effectLst/>
        </p:spPr>
      </p:cxnSp>
      <p:cxnSp>
        <p:nvCxnSpPr>
          <p:cNvPr id="41" name="Straight Arrow Connector 40">
            <a:extLst>
              <a:ext uri="{FF2B5EF4-FFF2-40B4-BE49-F238E27FC236}">
                <a16:creationId xmlns:a16="http://schemas.microsoft.com/office/drawing/2014/main" id="{28E6C6F1-16C1-45F1-94DF-0B7D19FFC422}"/>
              </a:ext>
            </a:extLst>
          </p:cNvPr>
          <p:cNvCxnSpPr>
            <a:cxnSpLocks/>
          </p:cNvCxnSpPr>
          <p:nvPr/>
        </p:nvCxnSpPr>
        <p:spPr>
          <a:xfrm flipH="1">
            <a:off x="7989701" y="2245554"/>
            <a:ext cx="855" cy="773209"/>
          </a:xfrm>
          <a:prstGeom prst="straightConnector1">
            <a:avLst/>
          </a:prstGeom>
          <a:noFill/>
          <a:ln w="12700" cap="flat" cmpd="sng" algn="ctr">
            <a:solidFill>
              <a:srgbClr val="0070C0"/>
            </a:solidFill>
            <a:prstDash val="solid"/>
            <a:miter lim="800000"/>
            <a:headEnd type="oval"/>
            <a:tailEnd type="triangle"/>
          </a:ln>
          <a:effectLst/>
        </p:spPr>
      </p:cxnSp>
      <p:grpSp>
        <p:nvGrpSpPr>
          <p:cNvPr id="72" name="Group 71">
            <a:extLst>
              <a:ext uri="{FF2B5EF4-FFF2-40B4-BE49-F238E27FC236}">
                <a16:creationId xmlns:a16="http://schemas.microsoft.com/office/drawing/2014/main" id="{18439886-82E6-49FA-8016-4D3AA956E0FB}"/>
              </a:ext>
            </a:extLst>
          </p:cNvPr>
          <p:cNvGrpSpPr/>
          <p:nvPr/>
        </p:nvGrpSpPr>
        <p:grpSpPr>
          <a:xfrm>
            <a:off x="9481033" y="3832809"/>
            <a:ext cx="177841" cy="321409"/>
            <a:chOff x="191543" y="2744210"/>
            <a:chExt cx="842668" cy="1522944"/>
          </a:xfrm>
        </p:grpSpPr>
        <p:sp>
          <p:nvSpPr>
            <p:cNvPr id="70" name="Freeform: Shape 69">
              <a:extLst>
                <a:ext uri="{FF2B5EF4-FFF2-40B4-BE49-F238E27FC236}">
                  <a16:creationId xmlns:a16="http://schemas.microsoft.com/office/drawing/2014/main" id="{6C440BE1-AB0D-49D2-A688-0BB165B7B6F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1" name="Oval 70">
              <a:extLst>
                <a:ext uri="{FF2B5EF4-FFF2-40B4-BE49-F238E27FC236}">
                  <a16:creationId xmlns:a16="http://schemas.microsoft.com/office/drawing/2014/main" id="{F27EC1FD-A8FE-41D2-8C9A-F890EB460E68}"/>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76" name="Rectangle 75">
            <a:extLst>
              <a:ext uri="{FF2B5EF4-FFF2-40B4-BE49-F238E27FC236}">
                <a16:creationId xmlns:a16="http://schemas.microsoft.com/office/drawing/2014/main" id="{34EE5B11-2FBF-4086-AC1A-E55C79D4A434}"/>
              </a:ext>
            </a:extLst>
          </p:cNvPr>
          <p:cNvSpPr/>
          <p:nvPr/>
        </p:nvSpPr>
        <p:spPr>
          <a:xfrm>
            <a:off x="10297600" y="2927286"/>
            <a:ext cx="1350416" cy="1094339"/>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Managed HSM</a:t>
            </a:r>
          </a:p>
        </p:txBody>
      </p:sp>
      <p:grpSp>
        <p:nvGrpSpPr>
          <p:cNvPr id="126" name="Group 125">
            <a:extLst>
              <a:ext uri="{FF2B5EF4-FFF2-40B4-BE49-F238E27FC236}">
                <a16:creationId xmlns:a16="http://schemas.microsoft.com/office/drawing/2014/main" id="{574224FF-3BEF-4E39-BDA6-2EF71E5894F2}"/>
              </a:ext>
            </a:extLst>
          </p:cNvPr>
          <p:cNvGrpSpPr/>
          <p:nvPr/>
        </p:nvGrpSpPr>
        <p:grpSpPr>
          <a:xfrm>
            <a:off x="11503487" y="3098985"/>
            <a:ext cx="289058" cy="361670"/>
            <a:chOff x="5182627" y="4427337"/>
            <a:chExt cx="289058" cy="361670"/>
          </a:xfrm>
        </p:grpSpPr>
        <p:grpSp>
          <p:nvGrpSpPr>
            <p:cNvPr id="120" name="Group 119">
              <a:extLst>
                <a:ext uri="{FF2B5EF4-FFF2-40B4-BE49-F238E27FC236}">
                  <a16:creationId xmlns:a16="http://schemas.microsoft.com/office/drawing/2014/main" id="{F3D7EDA3-7828-4DDA-996E-F169D1216F0B}"/>
                </a:ext>
              </a:extLst>
            </p:cNvPr>
            <p:cNvGrpSpPr/>
            <p:nvPr/>
          </p:nvGrpSpPr>
          <p:grpSpPr>
            <a:xfrm>
              <a:off x="5182627" y="4427337"/>
              <a:ext cx="289058" cy="361670"/>
              <a:chOff x="5103828" y="4519430"/>
              <a:chExt cx="411184" cy="514475"/>
            </a:xfrm>
          </p:grpSpPr>
          <p:sp>
            <p:nvSpPr>
              <p:cNvPr id="123" name="Oval 122">
                <a:extLst>
                  <a:ext uri="{FF2B5EF4-FFF2-40B4-BE49-F238E27FC236}">
                    <a16:creationId xmlns:a16="http://schemas.microsoft.com/office/drawing/2014/main" id="{C5362D8E-6E6E-40FE-968B-E68545ADCFF5}"/>
                  </a:ext>
                </a:extLst>
              </p:cNvPr>
              <p:cNvSpPr/>
              <p:nvPr/>
            </p:nvSpPr>
            <p:spPr bwMode="auto">
              <a:xfrm>
                <a:off x="5103828" y="4622721"/>
                <a:ext cx="411184" cy="411184"/>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0C95B44C-8941-42FA-B2F6-A7FFC9BA4279}"/>
                  </a:ext>
                </a:extLst>
              </p:cNvPr>
              <p:cNvSpPr/>
              <p:nvPr/>
            </p:nvSpPr>
            <p:spPr bwMode="auto">
              <a:xfrm>
                <a:off x="5198181" y="4519430"/>
                <a:ext cx="222478" cy="222478"/>
              </a:xfrm>
              <a:prstGeom prst="ellipse">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EB6205-CE08-4FED-92F0-519942BA02E8}"/>
                  </a:ext>
                </a:extLst>
              </p:cNvPr>
              <p:cNvSpPr/>
              <p:nvPr/>
            </p:nvSpPr>
            <p:spPr bwMode="auto">
              <a:xfrm>
                <a:off x="5231741" y="4552990"/>
                <a:ext cx="155358" cy="155358"/>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1" name="Straight Connector 120">
              <a:extLst>
                <a:ext uri="{FF2B5EF4-FFF2-40B4-BE49-F238E27FC236}">
                  <a16:creationId xmlns:a16="http://schemas.microsoft.com/office/drawing/2014/main" id="{7067370B-765B-4AF4-BD2D-1F64A47ED055}"/>
                </a:ext>
              </a:extLst>
            </p:cNvPr>
            <p:cNvCxnSpPr/>
            <p:nvPr/>
          </p:nvCxnSpPr>
          <p:spPr>
            <a:xfrm>
              <a:off x="5327155" y="4560392"/>
              <a:ext cx="0" cy="14555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166536-40FA-42F9-993A-705697106BA7}"/>
                </a:ext>
              </a:extLst>
            </p:cNvPr>
            <p:cNvCxnSpPr/>
            <p:nvPr/>
          </p:nvCxnSpPr>
          <p:spPr>
            <a:xfrm flipH="1">
              <a:off x="5259030" y="4659135"/>
              <a:ext cx="685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2" name="Connecteur droit avec flèche 46">
            <a:extLst>
              <a:ext uri="{FF2B5EF4-FFF2-40B4-BE49-F238E27FC236}">
                <a16:creationId xmlns:a16="http://schemas.microsoft.com/office/drawing/2014/main" id="{56155FB3-095C-42F8-84F7-9939C1147F3F}"/>
              </a:ext>
            </a:extLst>
          </p:cNvPr>
          <p:cNvCxnSpPr>
            <a:cxnSpLocks/>
          </p:cNvCxnSpPr>
          <p:nvPr/>
        </p:nvCxnSpPr>
        <p:spPr>
          <a:xfrm>
            <a:off x="8350417" y="3669134"/>
            <a:ext cx="2323046" cy="0"/>
          </a:xfrm>
          <a:prstGeom prst="straightConnector1">
            <a:avLst/>
          </a:prstGeom>
          <a:noFill/>
          <a:ln w="177800" cap="flat" cmpd="sng" algn="ctr">
            <a:solidFill>
              <a:srgbClr val="FFFFFF">
                <a:lumMod val="75000"/>
              </a:srgbClr>
            </a:solidFill>
            <a:prstDash val="solid"/>
            <a:headEnd type="triangle"/>
            <a:tailEnd type="triangle"/>
          </a:ln>
          <a:effectLst/>
        </p:spPr>
      </p:cxnSp>
      <p:sp>
        <p:nvSpPr>
          <p:cNvPr id="134" name="ZoneTexte 47">
            <a:extLst>
              <a:ext uri="{FF2B5EF4-FFF2-40B4-BE49-F238E27FC236}">
                <a16:creationId xmlns:a16="http://schemas.microsoft.com/office/drawing/2014/main" id="{84E7D7BF-9B43-4692-9692-64519C6F55E4}"/>
              </a:ext>
            </a:extLst>
          </p:cNvPr>
          <p:cNvSpPr txBox="1"/>
          <p:nvPr/>
        </p:nvSpPr>
        <p:spPr>
          <a:xfrm>
            <a:off x="8698193" y="3523308"/>
            <a:ext cx="1669941" cy="311363"/>
          </a:xfrm>
          <a:prstGeom prst="rect">
            <a:avLst/>
          </a:prstGeom>
          <a:noFill/>
        </p:spPr>
        <p:txBody>
          <a:bodyPr wrap="square">
            <a:spAutoFit/>
          </a:bodyPr>
          <a:lstStyle/>
          <a:p>
            <a:pPr algn="ctr" defTabSz="914367"/>
            <a:r>
              <a:rPr lang="en-GB" sz="1100">
                <a:solidFill>
                  <a:srgbClr val="000000"/>
                </a:solidFill>
                <a:latin typeface="Segoe UI Semibold" panose="020B0702040204020203" pitchFamily="34" charset="0"/>
                <a:cs typeface="Segoe UI Semibold" panose="020B0702040204020203" pitchFamily="34" charset="0"/>
              </a:rPr>
              <a:t>Secure Key Release</a:t>
            </a:r>
          </a:p>
        </p:txBody>
      </p:sp>
      <p:pic>
        <p:nvPicPr>
          <p:cNvPr id="136" name="Picture 135">
            <a:extLst>
              <a:ext uri="{FF2B5EF4-FFF2-40B4-BE49-F238E27FC236}">
                <a16:creationId xmlns:a16="http://schemas.microsoft.com/office/drawing/2014/main" id="{3C2F5040-B479-4983-895F-1429D63BBD5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3542" y="3902024"/>
            <a:ext cx="376287" cy="375579"/>
          </a:xfrm>
          <a:prstGeom prst="rect">
            <a:avLst/>
          </a:prstGeom>
        </p:spPr>
      </p:pic>
      <p:sp>
        <p:nvSpPr>
          <p:cNvPr id="138" name="Rounded Rectangle 283">
            <a:extLst>
              <a:ext uri="{FF2B5EF4-FFF2-40B4-BE49-F238E27FC236}">
                <a16:creationId xmlns:a16="http://schemas.microsoft.com/office/drawing/2014/main" id="{FB3BF87C-25B2-42EC-BFFF-72669DF33040}"/>
              </a:ext>
            </a:extLst>
          </p:cNvPr>
          <p:cNvSpPr/>
          <p:nvPr/>
        </p:nvSpPr>
        <p:spPr bwMode="auto">
          <a:xfrm>
            <a:off x="7056448" y="3303382"/>
            <a:ext cx="4666348" cy="779524"/>
          </a:xfrm>
          <a:prstGeom prst="rect">
            <a:avLst/>
          </a:prstGeom>
          <a:noFill/>
          <a:ln w="9525" cap="flat" cmpd="sng" algn="ctr">
            <a:solidFill>
              <a:schemeClr val="tx1">
                <a:lumMod val="40000"/>
                <a:lumOff val="60000"/>
              </a:schemeClr>
            </a:solidFill>
            <a:prstDash val="sysDot"/>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986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Trust model</a:t>
            </a:r>
          </a:p>
        </p:txBody>
      </p:sp>
      <p:grpSp>
        <p:nvGrpSpPr>
          <p:cNvPr id="2" name="Group 1">
            <a:extLst>
              <a:ext uri="{FF2B5EF4-FFF2-40B4-BE49-F238E27FC236}">
                <a16:creationId xmlns:a16="http://schemas.microsoft.com/office/drawing/2014/main" id="{76494168-550F-49AB-B93F-2FDC418DFD3E}"/>
              </a:ext>
            </a:extLst>
          </p:cNvPr>
          <p:cNvGrpSpPr>
            <a:grpSpLocks noChangeAspect="1"/>
          </p:cNvGrpSpPr>
          <p:nvPr/>
        </p:nvGrpSpPr>
        <p:grpSpPr>
          <a:xfrm>
            <a:off x="643617" y="1668462"/>
            <a:ext cx="3263259" cy="3800461"/>
            <a:chOff x="6835083" y="1708303"/>
            <a:chExt cx="2890734" cy="3073337"/>
          </a:xfrm>
        </p:grpSpPr>
        <p:sp>
          <p:nvSpPr>
            <p:cNvPr id="6" name="Rectangle 5">
              <a:extLst>
                <a:ext uri="{FF2B5EF4-FFF2-40B4-BE49-F238E27FC236}">
                  <a16:creationId xmlns:a16="http://schemas.microsoft.com/office/drawing/2014/main" id="{F26B639E-8452-4552-B5AD-A122DF94337C}"/>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7" name="Rectangle 6">
              <a:extLst>
                <a:ext uri="{FF2B5EF4-FFF2-40B4-BE49-F238E27FC236}">
                  <a16:creationId xmlns:a16="http://schemas.microsoft.com/office/drawing/2014/main" id="{98666813-EC16-4218-93F2-037DA5AEEE3D}"/>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8" name="Rectangle 7">
              <a:extLst>
                <a:ext uri="{FF2B5EF4-FFF2-40B4-BE49-F238E27FC236}">
                  <a16:creationId xmlns:a16="http://schemas.microsoft.com/office/drawing/2014/main" id="{5C29FDC0-A8A9-4762-80A1-8EDCDFFFBC06}"/>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9" name="Rectangle 8">
              <a:extLst>
                <a:ext uri="{FF2B5EF4-FFF2-40B4-BE49-F238E27FC236}">
                  <a16:creationId xmlns:a16="http://schemas.microsoft.com/office/drawing/2014/main" id="{CC43B605-F1A3-4A67-934D-E797145D1C66}"/>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10" name="Rectangle 9">
              <a:extLst>
                <a:ext uri="{FF2B5EF4-FFF2-40B4-BE49-F238E27FC236}">
                  <a16:creationId xmlns:a16="http://schemas.microsoft.com/office/drawing/2014/main" id="{09796893-E8E0-4C69-91C5-49849014E6AB}"/>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1" name="Group 10">
              <a:extLst>
                <a:ext uri="{FF2B5EF4-FFF2-40B4-BE49-F238E27FC236}">
                  <a16:creationId xmlns:a16="http://schemas.microsoft.com/office/drawing/2014/main" id="{D1B6450C-A5A9-4CB9-8E42-312A8885E6A4}"/>
                </a:ext>
              </a:extLst>
            </p:cNvPr>
            <p:cNvGrpSpPr/>
            <p:nvPr/>
          </p:nvGrpSpPr>
          <p:grpSpPr>
            <a:xfrm>
              <a:off x="6835083" y="1708303"/>
              <a:ext cx="2890734" cy="3073337"/>
              <a:chOff x="6649887" y="2291166"/>
              <a:chExt cx="2834316" cy="3013347"/>
            </a:xfrm>
          </p:grpSpPr>
          <p:sp>
            <p:nvSpPr>
              <p:cNvPr id="12" name="Rectangle 11">
                <a:extLst>
                  <a:ext uri="{FF2B5EF4-FFF2-40B4-BE49-F238E27FC236}">
                    <a16:creationId xmlns:a16="http://schemas.microsoft.com/office/drawing/2014/main" id="{C93DC934-B04B-4C5C-BAD1-71C0476533A8}"/>
                  </a:ext>
                </a:extLst>
              </p:cNvPr>
              <p:cNvSpPr/>
              <p:nvPr/>
            </p:nvSpPr>
            <p:spPr>
              <a:xfrm>
                <a:off x="8039748" y="2291166"/>
                <a:ext cx="1444455"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3" name="Rectangle 12">
                <a:extLst>
                  <a:ext uri="{FF2B5EF4-FFF2-40B4-BE49-F238E27FC236}">
                    <a16:creationId xmlns:a16="http://schemas.microsoft.com/office/drawing/2014/main" id="{EC7F8044-450C-4E56-BC92-9C3087D61526}"/>
                  </a:ext>
                </a:extLst>
              </p:cNvPr>
              <p:cNvSpPr/>
              <p:nvPr/>
            </p:nvSpPr>
            <p:spPr>
              <a:xfrm>
                <a:off x="6649887" y="3022686"/>
                <a:ext cx="2834315" cy="2281827"/>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45" name="Group 44">
            <a:extLst>
              <a:ext uri="{FF2B5EF4-FFF2-40B4-BE49-F238E27FC236}">
                <a16:creationId xmlns:a16="http://schemas.microsoft.com/office/drawing/2014/main" id="{C43EAD41-FA9C-4B18-97D5-EA3A2A5B98D3}"/>
              </a:ext>
            </a:extLst>
          </p:cNvPr>
          <p:cNvGrpSpPr>
            <a:grpSpLocks noChangeAspect="1"/>
          </p:cNvGrpSpPr>
          <p:nvPr/>
        </p:nvGrpSpPr>
        <p:grpSpPr>
          <a:xfrm>
            <a:off x="4561245" y="1668462"/>
            <a:ext cx="3263258" cy="3698317"/>
            <a:chOff x="6835083" y="1708303"/>
            <a:chExt cx="2890733" cy="2990736"/>
          </a:xfrm>
        </p:grpSpPr>
        <p:sp>
          <p:nvSpPr>
            <p:cNvPr id="37" name="Rectangle 36">
              <a:extLst>
                <a:ext uri="{FF2B5EF4-FFF2-40B4-BE49-F238E27FC236}">
                  <a16:creationId xmlns:a16="http://schemas.microsoft.com/office/drawing/2014/main" id="{F5DC7699-3E46-43AC-B6E0-3F6A212AB964}"/>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38" name="Rectangle 37">
              <a:extLst>
                <a:ext uri="{FF2B5EF4-FFF2-40B4-BE49-F238E27FC236}">
                  <a16:creationId xmlns:a16="http://schemas.microsoft.com/office/drawing/2014/main" id="{F781C823-CE72-4F51-AA8E-D562D7F1A31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9" name="Rectangle 38">
              <a:extLst>
                <a:ext uri="{FF2B5EF4-FFF2-40B4-BE49-F238E27FC236}">
                  <a16:creationId xmlns:a16="http://schemas.microsoft.com/office/drawing/2014/main" id="{5995D05B-851C-457C-B52D-90391A314321}"/>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40" name="Rectangle 39">
              <a:extLst>
                <a:ext uri="{FF2B5EF4-FFF2-40B4-BE49-F238E27FC236}">
                  <a16:creationId xmlns:a16="http://schemas.microsoft.com/office/drawing/2014/main" id="{15D6F73E-7769-4C27-B47F-5F01EFDBBC6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41" name="Rectangle 40">
              <a:extLst>
                <a:ext uri="{FF2B5EF4-FFF2-40B4-BE49-F238E27FC236}">
                  <a16:creationId xmlns:a16="http://schemas.microsoft.com/office/drawing/2014/main" id="{BC7176D7-1D1A-461C-A403-B936A12822E2}"/>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42" name="Group 41">
              <a:extLst>
                <a:ext uri="{FF2B5EF4-FFF2-40B4-BE49-F238E27FC236}">
                  <a16:creationId xmlns:a16="http://schemas.microsoft.com/office/drawing/2014/main" id="{C41C9153-6270-435B-8531-1E0A3FC3DC9B}"/>
                </a:ext>
              </a:extLst>
            </p:cNvPr>
            <p:cNvGrpSpPr/>
            <p:nvPr/>
          </p:nvGrpSpPr>
          <p:grpSpPr>
            <a:xfrm>
              <a:off x="6835083" y="1708303"/>
              <a:ext cx="2890733" cy="2588084"/>
              <a:chOff x="6649887" y="2291166"/>
              <a:chExt cx="2834315" cy="2537566"/>
            </a:xfrm>
          </p:grpSpPr>
          <p:sp>
            <p:nvSpPr>
              <p:cNvPr id="43" name="Rectangle 42">
                <a:extLst>
                  <a:ext uri="{FF2B5EF4-FFF2-40B4-BE49-F238E27FC236}">
                    <a16:creationId xmlns:a16="http://schemas.microsoft.com/office/drawing/2014/main" id="{19057383-8D6C-4C21-897C-D13CD5BCE4E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44" name="Rectangle 43">
                <a:extLst>
                  <a:ext uri="{FF2B5EF4-FFF2-40B4-BE49-F238E27FC236}">
                    <a16:creationId xmlns:a16="http://schemas.microsoft.com/office/drawing/2014/main" id="{EE2191B4-E682-4FD0-ACC1-F6A353352D4D}"/>
                  </a:ext>
                </a:extLst>
              </p:cNvPr>
              <p:cNvSpPr/>
              <p:nvPr/>
            </p:nvSpPr>
            <p:spPr>
              <a:xfrm>
                <a:off x="6649887" y="4005263"/>
                <a:ext cx="2834315" cy="823469"/>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55" name="Group 54">
            <a:extLst>
              <a:ext uri="{FF2B5EF4-FFF2-40B4-BE49-F238E27FC236}">
                <a16:creationId xmlns:a16="http://schemas.microsoft.com/office/drawing/2014/main" id="{8C09D2A9-63AE-4463-8B8A-4E3266A2F660}"/>
              </a:ext>
            </a:extLst>
          </p:cNvPr>
          <p:cNvGrpSpPr>
            <a:grpSpLocks noChangeAspect="1"/>
          </p:cNvGrpSpPr>
          <p:nvPr/>
        </p:nvGrpSpPr>
        <p:grpSpPr>
          <a:xfrm>
            <a:off x="8438134" y="1668462"/>
            <a:ext cx="3263258" cy="3698317"/>
            <a:chOff x="6835083" y="1708303"/>
            <a:chExt cx="2890733" cy="2990736"/>
          </a:xfrm>
        </p:grpSpPr>
        <p:sp>
          <p:nvSpPr>
            <p:cNvPr id="47" name="Rectangle 46">
              <a:extLst>
                <a:ext uri="{FF2B5EF4-FFF2-40B4-BE49-F238E27FC236}">
                  <a16:creationId xmlns:a16="http://schemas.microsoft.com/office/drawing/2014/main" id="{DD640AD1-5397-41F4-9759-14EA154846A6}"/>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48" name="Rectangle 47">
              <a:extLst>
                <a:ext uri="{FF2B5EF4-FFF2-40B4-BE49-F238E27FC236}">
                  <a16:creationId xmlns:a16="http://schemas.microsoft.com/office/drawing/2014/main" id="{D52B49C4-3C97-4DB3-8972-B09AEDA1EAE2}"/>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49" name="Rectangle 48">
              <a:extLst>
                <a:ext uri="{FF2B5EF4-FFF2-40B4-BE49-F238E27FC236}">
                  <a16:creationId xmlns:a16="http://schemas.microsoft.com/office/drawing/2014/main" id="{81FF5AC4-58FB-44CE-AB9A-78E887A4B7F8}"/>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50" name="Rectangle 49">
              <a:extLst>
                <a:ext uri="{FF2B5EF4-FFF2-40B4-BE49-F238E27FC236}">
                  <a16:creationId xmlns:a16="http://schemas.microsoft.com/office/drawing/2014/main" id="{FEA69D2C-678E-4EB0-B7DA-85E745C5F34F}"/>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51" name="Rectangle 50">
              <a:extLst>
                <a:ext uri="{FF2B5EF4-FFF2-40B4-BE49-F238E27FC236}">
                  <a16:creationId xmlns:a16="http://schemas.microsoft.com/office/drawing/2014/main" id="{938833C4-629A-48E2-8AA4-354CAC62652C}"/>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52" name="Group 51">
              <a:extLst>
                <a:ext uri="{FF2B5EF4-FFF2-40B4-BE49-F238E27FC236}">
                  <a16:creationId xmlns:a16="http://schemas.microsoft.com/office/drawing/2014/main" id="{91ED422A-A00B-4D3B-9AE7-4C0274FFD72F}"/>
                </a:ext>
              </a:extLst>
            </p:cNvPr>
            <p:cNvGrpSpPr/>
            <p:nvPr/>
          </p:nvGrpSpPr>
          <p:grpSpPr>
            <a:xfrm>
              <a:off x="6835083" y="1708303"/>
              <a:ext cx="2890733" cy="2588084"/>
              <a:chOff x="6649887" y="2291166"/>
              <a:chExt cx="2834315" cy="2537566"/>
            </a:xfrm>
          </p:grpSpPr>
          <p:sp>
            <p:nvSpPr>
              <p:cNvPr id="53" name="Rectangle 52">
                <a:extLst>
                  <a:ext uri="{FF2B5EF4-FFF2-40B4-BE49-F238E27FC236}">
                    <a16:creationId xmlns:a16="http://schemas.microsoft.com/office/drawing/2014/main" id="{51D82BA3-3C50-406D-AD30-558F49F87C4C}"/>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4" name="Rectangle 53">
                <a:extLst>
                  <a:ext uri="{FF2B5EF4-FFF2-40B4-BE49-F238E27FC236}">
                    <a16:creationId xmlns:a16="http://schemas.microsoft.com/office/drawing/2014/main" id="{98E99EFD-A576-48C9-8E68-36CC829ABE74}"/>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
        <p:nvSpPr>
          <p:cNvPr id="57" name="TextBox 56">
            <a:extLst>
              <a:ext uri="{FF2B5EF4-FFF2-40B4-BE49-F238E27FC236}">
                <a16:creationId xmlns:a16="http://schemas.microsoft.com/office/drawing/2014/main" id="{52616654-55C0-49F9-BF28-BC9FCE193539}"/>
              </a:ext>
            </a:extLst>
          </p:cNvPr>
          <p:cNvSpPr txBox="1"/>
          <p:nvPr/>
        </p:nvSpPr>
        <p:spPr>
          <a:xfrm>
            <a:off x="879412" y="5591384"/>
            <a:ext cx="2496485" cy="369332"/>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Today</a:t>
            </a:r>
          </a:p>
        </p:txBody>
      </p:sp>
      <p:sp>
        <p:nvSpPr>
          <p:cNvPr id="59" name="TextBox 58">
            <a:extLst>
              <a:ext uri="{FF2B5EF4-FFF2-40B4-BE49-F238E27FC236}">
                <a16:creationId xmlns:a16="http://schemas.microsoft.com/office/drawing/2014/main" id="{EB1613AA-33F6-4860-9680-CB90D7A17011}"/>
              </a:ext>
            </a:extLst>
          </p:cNvPr>
          <p:cNvSpPr txBox="1"/>
          <p:nvPr/>
        </p:nvSpPr>
        <p:spPr>
          <a:xfrm>
            <a:off x="4706816" y="5601542"/>
            <a:ext cx="2834623"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hypervisor with VBS)</a:t>
            </a:r>
          </a:p>
        </p:txBody>
      </p:sp>
      <p:sp>
        <p:nvSpPr>
          <p:cNvPr id="61" name="TextBox 60">
            <a:extLst>
              <a:ext uri="{FF2B5EF4-FFF2-40B4-BE49-F238E27FC236}">
                <a16:creationId xmlns:a16="http://schemas.microsoft.com/office/drawing/2014/main" id="{30A0434C-9439-4315-8AA1-A6A9CA650C96}"/>
              </a:ext>
            </a:extLst>
          </p:cNvPr>
          <p:cNvSpPr txBox="1"/>
          <p:nvPr/>
        </p:nvSpPr>
        <p:spPr>
          <a:xfrm>
            <a:off x="8555339" y="5624026"/>
            <a:ext cx="3117560"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only hardware like Intel SGX)</a:t>
            </a:r>
          </a:p>
        </p:txBody>
      </p:sp>
      <p:sp>
        <p:nvSpPr>
          <p:cNvPr id="63" name="TextBox 62">
            <a:extLst>
              <a:ext uri="{FF2B5EF4-FFF2-40B4-BE49-F238E27FC236}">
                <a16:creationId xmlns:a16="http://schemas.microsoft.com/office/drawing/2014/main" id="{EA406164-D9AF-49B0-98A3-428FD19F2273}"/>
              </a:ext>
            </a:extLst>
          </p:cNvPr>
          <p:cNvSpPr txBox="1"/>
          <p:nvPr/>
        </p:nvSpPr>
        <p:spPr>
          <a:xfrm>
            <a:off x="9695114" y="295793"/>
            <a:ext cx="2018298" cy="92333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defPPr>
              <a:defRPr lang="en-US"/>
            </a:defPPr>
            <a:lvl1pPr marR="0" lvl="0" indent="0" algn="ctr" defTabSz="932418"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Segoe UI Semibold"/>
                <a:cs typeface="Segoe UI Light" panose="020B0502040204020203" pitchFamily="34" charset="0"/>
              </a:defRPr>
            </a:lvl1pPr>
          </a:lstStyle>
          <a:p>
            <a:r>
              <a:rPr lang="en-IN" sz="1400">
                <a:solidFill>
                  <a:schemeClr val="tx1">
                    <a:lumMod val="50000"/>
                  </a:schemeClr>
                </a:solidFill>
              </a:rPr>
              <a:t>TCB = Trusted Computing Base</a:t>
            </a:r>
          </a:p>
          <a:p>
            <a:r>
              <a:rPr lang="en-IN" sz="1400">
                <a:solidFill>
                  <a:schemeClr val="tx1">
                    <a:lumMod val="50000"/>
                  </a:schemeClr>
                </a:solidFill>
              </a:rPr>
              <a:t>(indicated by blurred blue rectangles) </a:t>
            </a:r>
            <a:endParaRPr lang="en-US" sz="1400">
              <a:solidFill>
                <a:schemeClr val="tx1">
                  <a:lumMod val="50000"/>
                </a:schemeClr>
              </a:solidFill>
            </a:endParaRPr>
          </a:p>
        </p:txBody>
      </p:sp>
    </p:spTree>
    <p:extLst>
      <p:ext uri="{BB962C8B-B14F-4D97-AF65-F5344CB8AC3E}">
        <p14:creationId xmlns:p14="http://schemas.microsoft.com/office/powerpoint/2010/main" val="13104353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6D9A9B11-D0C3-49C3-9CC3-2216509FEA8D}"/>
              </a:ext>
            </a:extLst>
          </p:cNvPr>
          <p:cNvGrpSpPr/>
          <p:nvPr/>
        </p:nvGrpSpPr>
        <p:grpSpPr>
          <a:xfrm>
            <a:off x="8237780" y="1040901"/>
            <a:ext cx="3126259" cy="2335253"/>
            <a:chOff x="5906529" y="3552673"/>
            <a:chExt cx="3126259" cy="2335253"/>
          </a:xfrm>
        </p:grpSpPr>
        <p:pic>
          <p:nvPicPr>
            <p:cNvPr id="61" name="Picture 2">
              <a:extLst>
                <a:ext uri="{FF2B5EF4-FFF2-40B4-BE49-F238E27FC236}">
                  <a16:creationId xmlns:a16="http://schemas.microsoft.com/office/drawing/2014/main" id="{F7F491DF-AC18-4D14-B030-9869E257AB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686C5F4B-C5A3-424B-AA68-63F2BAC18723}"/>
                </a:ext>
              </a:extLst>
            </p:cNvPr>
            <p:cNvSpPr txBox="1"/>
            <p:nvPr/>
          </p:nvSpPr>
          <p:spPr>
            <a:xfrm>
              <a:off x="6105982" y="3696345"/>
              <a:ext cx="2727352" cy="1292662"/>
            </a:xfrm>
            <a:prstGeom prst="rect">
              <a:avLst/>
            </a:prstGeom>
            <a:noFill/>
          </p:spPr>
          <p:txBody>
            <a:bodyPr wrap="square" lIns="0" tIns="0" rIns="0" bIns="0" rtlCol="0">
              <a:spAutoFit/>
            </a:bodyPr>
            <a:lstStyle/>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_</a:t>
              </a:r>
              <a:r>
                <a:rPr lang="fr-FR" sz="120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oe_report</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type: OE_ENCLAVE_TYPE_SGX</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"52ow4…qnd9q",</a:t>
              </a:r>
            </a:p>
            <a:p>
              <a:r>
                <a:rPr lang="fr-FR" sz="1200">
                  <a:solidFill>
                    <a:schemeClr val="accent1">
                      <a:lumMod val="60000"/>
                      <a:lumOff val="40000"/>
                    </a:schemeClr>
                  </a:solidFill>
                  <a:latin typeface="Arial" panose="020B0604020202020204" pitchFamily="34" charset="0"/>
                  <a:cs typeface="Arial" panose="020B0604020202020204" pitchFamily="34" charset="0"/>
                </a:rPr>
                <a:t>  </a:t>
              </a:r>
              <a:r>
                <a:rPr lang="fr-FR" sz="1200" err="1">
                  <a:solidFill>
                    <a:schemeClr val="accent1">
                      <a:lumMod val="60000"/>
                      <a:lumOff val="40000"/>
                    </a:schemeClr>
                  </a:solidFill>
                  <a:latin typeface="Arial" panose="020B0604020202020204" pitchFamily="34" charset="0"/>
                  <a:cs typeface="Arial" panose="020B0604020202020204" pitchFamily="34" charset="0"/>
                </a:rPr>
                <a:t>signer_id</a:t>
              </a:r>
              <a:r>
                <a:rPr lang="fr-FR" sz="1200">
                  <a:solidFill>
                    <a:schemeClr val="accent1">
                      <a:lumMod val="60000"/>
                      <a:lumOff val="40000"/>
                    </a:schemeClr>
                  </a:solidFill>
                  <a:latin typeface="Arial" panose="020B0604020202020204" pitchFamily="34" charset="0"/>
                  <a:cs typeface="Arial" panose="020B0604020202020204" pitchFamily="34" charset="0"/>
                </a:rPr>
                <a:t>: "ufe14…kk235c3",</a:t>
              </a: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pic>
        <p:nvPicPr>
          <p:cNvPr id="63" name="Picture 62">
            <a:extLst>
              <a:ext uri="{FF2B5EF4-FFF2-40B4-BE49-F238E27FC236}">
                <a16:creationId xmlns:a16="http://schemas.microsoft.com/office/drawing/2014/main" id="{8A6BC559-7420-4B8D-AFA7-98BAA30AC80E}"/>
              </a:ext>
            </a:extLst>
          </p:cNvPr>
          <p:cNvPicPr>
            <a:picLocks noChangeAspect="1"/>
          </p:cNvPicPr>
          <p:nvPr/>
        </p:nvPicPr>
        <p:blipFill rotWithShape="1">
          <a:blip r:embed="rId3">
            <a:clrChange>
              <a:clrFrom>
                <a:srgbClr val="FFFFFF"/>
              </a:clrFrom>
              <a:clrTo>
                <a:srgbClr val="FFFFFF">
                  <a:alpha val="0"/>
                </a:srgbClr>
              </a:clrTo>
            </a:clrChange>
          </a:blip>
          <a:srcRect l="44072" t="9231" r="11719" b="1483"/>
          <a:stretch/>
        </p:blipFill>
        <p:spPr>
          <a:xfrm>
            <a:off x="274297" y="968816"/>
            <a:ext cx="7724401" cy="4373767"/>
          </a:xfrm>
          <a:prstGeom prst="rect">
            <a:avLst/>
          </a:prstGeom>
        </p:spPr>
      </p:pic>
      <p:grpSp>
        <p:nvGrpSpPr>
          <p:cNvPr id="64" name="Groupe 4">
            <a:extLst>
              <a:ext uri="{FF2B5EF4-FFF2-40B4-BE49-F238E27FC236}">
                <a16:creationId xmlns:a16="http://schemas.microsoft.com/office/drawing/2014/main" id="{F82A3CDD-EBA6-471A-83A8-4C441A0B0DB2}"/>
              </a:ext>
            </a:extLst>
          </p:cNvPr>
          <p:cNvGrpSpPr/>
          <p:nvPr/>
        </p:nvGrpSpPr>
        <p:grpSpPr>
          <a:xfrm>
            <a:off x="5468621" y="1853783"/>
            <a:ext cx="553792" cy="438627"/>
            <a:chOff x="2788276" y="1490730"/>
            <a:chExt cx="553792" cy="438627"/>
          </a:xfrm>
        </p:grpSpPr>
        <p:sp>
          <p:nvSpPr>
            <p:cNvPr id="65" name="Vague 2">
              <a:extLst>
                <a:ext uri="{FF2B5EF4-FFF2-40B4-BE49-F238E27FC236}">
                  <a16:creationId xmlns:a16="http://schemas.microsoft.com/office/drawing/2014/main" id="{67378BE3-DE81-43C7-A450-6FC72BF55ED4}"/>
                </a:ext>
              </a:extLst>
            </p:cNvPr>
            <p:cNvSpPr/>
            <p:nvPr/>
          </p:nvSpPr>
          <p:spPr bwMode="auto">
            <a:xfrm>
              <a:off x="2788276" y="1490730"/>
              <a:ext cx="553792" cy="438627"/>
            </a:xfrm>
            <a:prstGeom prst="wav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1000">
                <a:gradFill>
                  <a:gsLst>
                    <a:gs pos="0">
                      <a:srgbClr val="FFFFFF"/>
                    </a:gs>
                    <a:gs pos="100000">
                      <a:srgbClr val="FFFFFF"/>
                    </a:gs>
                  </a:gsLst>
                  <a:lin ang="5400000" scaled="0"/>
                </a:gradFill>
                <a:ea typeface="Segoe UI" pitchFamily="34" charset="0"/>
                <a:cs typeface="Segoe UI" pitchFamily="34" charset="0"/>
              </a:endParaRPr>
            </a:p>
          </p:txBody>
        </p:sp>
        <p:sp>
          <p:nvSpPr>
            <p:cNvPr id="66" name="ZoneTexte 3">
              <a:extLst>
                <a:ext uri="{FF2B5EF4-FFF2-40B4-BE49-F238E27FC236}">
                  <a16:creationId xmlns:a16="http://schemas.microsoft.com/office/drawing/2014/main" id="{91E05916-062C-47B2-BD89-481CD988B221}"/>
                </a:ext>
              </a:extLst>
            </p:cNvPr>
            <p:cNvSpPr txBox="1"/>
            <p:nvPr/>
          </p:nvSpPr>
          <p:spPr>
            <a:xfrm>
              <a:off x="2869605" y="1625404"/>
              <a:ext cx="391133" cy="169277"/>
            </a:xfrm>
            <a:prstGeom prst="rect">
              <a:avLst/>
            </a:prstGeom>
            <a:noFill/>
          </p:spPr>
          <p:txBody>
            <a:bodyPr wrap="none" lIns="0" tIns="0" rIns="0" bIns="0" rtlCol="0">
              <a:spAutoFit/>
            </a:bodyPr>
            <a:lstStyle/>
            <a:p>
              <a:pPr algn="l"/>
              <a:r>
                <a:rPr lang="fr-FR" sz="1100" noProof="1">
                  <a:solidFill>
                    <a:schemeClr val="bg1"/>
                  </a:solidFill>
                </a:rPr>
                <a:t>Quote</a:t>
              </a:r>
            </a:p>
          </p:txBody>
        </p:sp>
      </p:grpSp>
      <p:sp>
        <p:nvSpPr>
          <p:cNvPr id="67" name="Rectangle 66">
            <a:extLst>
              <a:ext uri="{FF2B5EF4-FFF2-40B4-BE49-F238E27FC236}">
                <a16:creationId xmlns:a16="http://schemas.microsoft.com/office/drawing/2014/main" id="{73160489-38B8-48F4-AEC7-D18289782C82}"/>
              </a:ext>
            </a:extLst>
          </p:cNvPr>
          <p:cNvSpPr/>
          <p:nvPr/>
        </p:nvSpPr>
        <p:spPr>
          <a:xfrm>
            <a:off x="1033393" y="4516979"/>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nvGrpSpPr>
          <p:cNvPr id="68" name="Group 67">
            <a:extLst>
              <a:ext uri="{FF2B5EF4-FFF2-40B4-BE49-F238E27FC236}">
                <a16:creationId xmlns:a16="http://schemas.microsoft.com/office/drawing/2014/main" id="{0107CBA0-C39A-47C1-8C33-8D4888E87BB1}"/>
              </a:ext>
            </a:extLst>
          </p:cNvPr>
          <p:cNvGrpSpPr/>
          <p:nvPr/>
        </p:nvGrpSpPr>
        <p:grpSpPr>
          <a:xfrm>
            <a:off x="2185608" y="4488356"/>
            <a:ext cx="439544" cy="406956"/>
            <a:chOff x="3261851" y="2643156"/>
            <a:chExt cx="439544" cy="406956"/>
          </a:xfrm>
        </p:grpSpPr>
        <p:sp>
          <p:nvSpPr>
            <p:cNvPr id="69" name="Scroll: Vertical 76">
              <a:extLst>
                <a:ext uri="{FF2B5EF4-FFF2-40B4-BE49-F238E27FC236}">
                  <a16:creationId xmlns:a16="http://schemas.microsoft.com/office/drawing/2014/main" id="{C3B217FA-F149-4D03-B44E-4A66EB2FEB34}"/>
                </a:ext>
              </a:extLst>
            </p:cNvPr>
            <p:cNvSpPr/>
            <p:nvPr/>
          </p:nvSpPr>
          <p:spPr>
            <a:xfrm>
              <a:off x="3261851" y="2643156"/>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3D0560F1-F14F-400A-A51F-0C6011018E3D}"/>
                </a:ext>
              </a:extLst>
            </p:cNvPr>
            <p:cNvSpPr/>
            <p:nvPr/>
          </p:nvSpPr>
          <p:spPr>
            <a:xfrm>
              <a:off x="3261851" y="2748811"/>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grpSp>
        <p:nvGrpSpPr>
          <p:cNvPr id="71" name="Group 70">
            <a:extLst>
              <a:ext uri="{FF2B5EF4-FFF2-40B4-BE49-F238E27FC236}">
                <a16:creationId xmlns:a16="http://schemas.microsoft.com/office/drawing/2014/main" id="{BEBC43A6-D735-4546-B02A-14ECBF88DAD2}"/>
              </a:ext>
            </a:extLst>
          </p:cNvPr>
          <p:cNvGrpSpPr/>
          <p:nvPr/>
        </p:nvGrpSpPr>
        <p:grpSpPr>
          <a:xfrm>
            <a:off x="2751684" y="3222978"/>
            <a:ext cx="486032" cy="481913"/>
            <a:chOff x="5585255" y="4176582"/>
            <a:chExt cx="486032" cy="481913"/>
          </a:xfrm>
        </p:grpSpPr>
        <p:sp>
          <p:nvSpPr>
            <p:cNvPr id="72" name="Oval 71">
              <a:extLst>
                <a:ext uri="{FF2B5EF4-FFF2-40B4-BE49-F238E27FC236}">
                  <a16:creationId xmlns:a16="http://schemas.microsoft.com/office/drawing/2014/main" id="{B73CAFF9-91AB-434A-BAB6-915773E0E58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E4303057-FD38-4C7F-9FEB-9A474BCB032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74" name="Group 73">
            <a:extLst>
              <a:ext uri="{FF2B5EF4-FFF2-40B4-BE49-F238E27FC236}">
                <a16:creationId xmlns:a16="http://schemas.microsoft.com/office/drawing/2014/main" id="{E67926E2-588F-4CCF-B6D1-6EA1DEBCD73A}"/>
              </a:ext>
            </a:extLst>
          </p:cNvPr>
          <p:cNvGrpSpPr/>
          <p:nvPr/>
        </p:nvGrpSpPr>
        <p:grpSpPr>
          <a:xfrm>
            <a:off x="4204214" y="1916777"/>
            <a:ext cx="486032" cy="481913"/>
            <a:chOff x="5585255" y="4176582"/>
            <a:chExt cx="486032" cy="481913"/>
          </a:xfrm>
        </p:grpSpPr>
        <p:sp>
          <p:nvSpPr>
            <p:cNvPr id="75" name="Oval 74">
              <a:extLst>
                <a:ext uri="{FF2B5EF4-FFF2-40B4-BE49-F238E27FC236}">
                  <a16:creationId xmlns:a16="http://schemas.microsoft.com/office/drawing/2014/main" id="{BD51DE54-0A92-43B0-966A-99284EC1A4BB}"/>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86EC6740-9235-49AB-8CD1-CF7B07D1EF33}"/>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77" name="Group 76">
            <a:extLst>
              <a:ext uri="{FF2B5EF4-FFF2-40B4-BE49-F238E27FC236}">
                <a16:creationId xmlns:a16="http://schemas.microsoft.com/office/drawing/2014/main" id="{C8B75ED4-AE63-4E04-AF29-304B0E5D4CAB}"/>
              </a:ext>
            </a:extLst>
          </p:cNvPr>
          <p:cNvGrpSpPr/>
          <p:nvPr/>
        </p:nvGrpSpPr>
        <p:grpSpPr>
          <a:xfrm>
            <a:off x="2751684" y="4459014"/>
            <a:ext cx="486032" cy="481913"/>
            <a:chOff x="5585255" y="4176582"/>
            <a:chExt cx="486032" cy="481913"/>
          </a:xfrm>
        </p:grpSpPr>
        <p:sp>
          <p:nvSpPr>
            <p:cNvPr id="78" name="Oval 77">
              <a:extLst>
                <a:ext uri="{FF2B5EF4-FFF2-40B4-BE49-F238E27FC236}">
                  <a16:creationId xmlns:a16="http://schemas.microsoft.com/office/drawing/2014/main" id="{BEDA8DDB-3FA2-446A-B285-B1CF54E7CBB4}"/>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9" name="TextBox 78">
              <a:extLst>
                <a:ext uri="{FF2B5EF4-FFF2-40B4-BE49-F238E27FC236}">
                  <a16:creationId xmlns:a16="http://schemas.microsoft.com/office/drawing/2014/main" id="{D7A1E14A-E348-4EF4-B7D8-E1B50477B7D0}"/>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80" name="Group 79">
            <a:extLst>
              <a:ext uri="{FF2B5EF4-FFF2-40B4-BE49-F238E27FC236}">
                <a16:creationId xmlns:a16="http://schemas.microsoft.com/office/drawing/2014/main" id="{910735BA-6A64-477D-A950-8035B51E1EC1}"/>
              </a:ext>
            </a:extLst>
          </p:cNvPr>
          <p:cNvGrpSpPr/>
          <p:nvPr/>
        </p:nvGrpSpPr>
        <p:grpSpPr>
          <a:xfrm>
            <a:off x="578378" y="2634367"/>
            <a:ext cx="486032" cy="481913"/>
            <a:chOff x="5585255" y="4176582"/>
            <a:chExt cx="486032" cy="481913"/>
          </a:xfrm>
        </p:grpSpPr>
        <p:sp>
          <p:nvSpPr>
            <p:cNvPr id="81" name="Oval 80">
              <a:extLst>
                <a:ext uri="{FF2B5EF4-FFF2-40B4-BE49-F238E27FC236}">
                  <a16:creationId xmlns:a16="http://schemas.microsoft.com/office/drawing/2014/main" id="{5326C990-C38B-44C2-A3E5-8FD1281DDB72}"/>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2FDB53B8-7324-43D0-B585-5E7C5F9883D5}"/>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4</a:t>
              </a:r>
            </a:p>
          </p:txBody>
        </p:sp>
      </p:grpSp>
      <p:grpSp>
        <p:nvGrpSpPr>
          <p:cNvPr id="83" name="Group 82">
            <a:extLst>
              <a:ext uri="{FF2B5EF4-FFF2-40B4-BE49-F238E27FC236}">
                <a16:creationId xmlns:a16="http://schemas.microsoft.com/office/drawing/2014/main" id="{340EAD7F-60D4-4D9F-A5B0-16548D932DCA}"/>
              </a:ext>
            </a:extLst>
          </p:cNvPr>
          <p:cNvGrpSpPr/>
          <p:nvPr/>
        </p:nvGrpSpPr>
        <p:grpSpPr>
          <a:xfrm>
            <a:off x="7998314" y="820277"/>
            <a:ext cx="486032" cy="481913"/>
            <a:chOff x="5585255" y="4176582"/>
            <a:chExt cx="486032" cy="481913"/>
          </a:xfrm>
        </p:grpSpPr>
        <p:sp>
          <p:nvSpPr>
            <p:cNvPr id="84" name="Oval 83">
              <a:extLst>
                <a:ext uri="{FF2B5EF4-FFF2-40B4-BE49-F238E27FC236}">
                  <a16:creationId xmlns:a16="http://schemas.microsoft.com/office/drawing/2014/main" id="{9FAEB094-B5AD-4DC1-8BCD-C79F36284769}"/>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DC551DAF-23FA-4EF8-8641-6316BC569C49}"/>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86" name="Group 85">
            <a:extLst>
              <a:ext uri="{FF2B5EF4-FFF2-40B4-BE49-F238E27FC236}">
                <a16:creationId xmlns:a16="http://schemas.microsoft.com/office/drawing/2014/main" id="{44174553-6E6B-4D65-B3B8-CC71D944F79B}"/>
              </a:ext>
            </a:extLst>
          </p:cNvPr>
          <p:cNvGrpSpPr/>
          <p:nvPr/>
        </p:nvGrpSpPr>
        <p:grpSpPr>
          <a:xfrm>
            <a:off x="3354994" y="5823624"/>
            <a:ext cx="1196161" cy="683955"/>
            <a:chOff x="588263" y="5686369"/>
            <a:chExt cx="1196161" cy="683955"/>
          </a:xfrm>
        </p:grpSpPr>
        <p:grpSp>
          <p:nvGrpSpPr>
            <p:cNvPr id="87" name="Group 86">
              <a:extLst>
                <a:ext uri="{FF2B5EF4-FFF2-40B4-BE49-F238E27FC236}">
                  <a16:creationId xmlns:a16="http://schemas.microsoft.com/office/drawing/2014/main" id="{57B3FC8F-10F8-4A34-AC19-942709729C0B}"/>
                </a:ext>
              </a:extLst>
            </p:cNvPr>
            <p:cNvGrpSpPr/>
            <p:nvPr/>
          </p:nvGrpSpPr>
          <p:grpSpPr>
            <a:xfrm>
              <a:off x="870547" y="5686369"/>
              <a:ext cx="439544" cy="406956"/>
              <a:chOff x="384515" y="5643324"/>
              <a:chExt cx="439544" cy="406956"/>
            </a:xfrm>
          </p:grpSpPr>
          <p:sp>
            <p:nvSpPr>
              <p:cNvPr id="89" name="Scroll: Vertical 76">
                <a:extLst>
                  <a:ext uri="{FF2B5EF4-FFF2-40B4-BE49-F238E27FC236}">
                    <a16:creationId xmlns:a16="http://schemas.microsoft.com/office/drawing/2014/main" id="{7A941086-9C32-4FCA-9AA1-D198BD02A2E8}"/>
                  </a:ext>
                </a:extLst>
              </p:cNvPr>
              <p:cNvSpPr/>
              <p:nvPr/>
            </p:nvSpPr>
            <p:spPr>
              <a:xfrm>
                <a:off x="384515" y="5643324"/>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AF115FC4-8C61-430D-83D3-DAF87DD3CCCD}"/>
                  </a:ext>
                </a:extLst>
              </p:cNvPr>
              <p:cNvSpPr/>
              <p:nvPr/>
            </p:nvSpPr>
            <p:spPr>
              <a:xfrm>
                <a:off x="384515" y="5748979"/>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sp>
          <p:nvSpPr>
            <p:cNvPr id="88" name="Rectangle 87">
              <a:extLst>
                <a:ext uri="{FF2B5EF4-FFF2-40B4-BE49-F238E27FC236}">
                  <a16:creationId xmlns:a16="http://schemas.microsoft.com/office/drawing/2014/main" id="{EF06699A-857E-4E57-A34B-98B331C1EBD0}"/>
                </a:ext>
              </a:extLst>
            </p:cNvPr>
            <p:cNvSpPr/>
            <p:nvPr/>
          </p:nvSpPr>
          <p:spPr>
            <a:xfrm>
              <a:off x="588263" y="6093325"/>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grpSp>
        <p:nvGrpSpPr>
          <p:cNvPr id="91" name="Group 90">
            <a:extLst>
              <a:ext uri="{FF2B5EF4-FFF2-40B4-BE49-F238E27FC236}">
                <a16:creationId xmlns:a16="http://schemas.microsoft.com/office/drawing/2014/main" id="{5417FEF4-8581-4C91-82CF-2D9D0FA1552D}"/>
              </a:ext>
            </a:extLst>
          </p:cNvPr>
          <p:cNvGrpSpPr/>
          <p:nvPr/>
        </p:nvGrpSpPr>
        <p:grpSpPr>
          <a:xfrm>
            <a:off x="2407204" y="2184778"/>
            <a:ext cx="1071033" cy="284077"/>
            <a:chOff x="2433113" y="2098700"/>
            <a:chExt cx="1071033" cy="284077"/>
          </a:xfrm>
        </p:grpSpPr>
        <p:pic>
          <p:nvPicPr>
            <p:cNvPr id="92" name="Graphic 44">
              <a:extLst>
                <a:ext uri="{FF2B5EF4-FFF2-40B4-BE49-F238E27FC236}">
                  <a16:creationId xmlns:a16="http://schemas.microsoft.com/office/drawing/2014/main" id="{706D00C0-2A54-4C30-93EC-313D4DF31D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3575" y="2098700"/>
              <a:ext cx="284075" cy="284077"/>
            </a:xfrm>
            <a:prstGeom prst="rect">
              <a:avLst/>
            </a:prstGeom>
          </p:spPr>
        </p:pic>
        <p:sp>
          <p:nvSpPr>
            <p:cNvPr id="93" name="Rectangle 92">
              <a:extLst>
                <a:ext uri="{FF2B5EF4-FFF2-40B4-BE49-F238E27FC236}">
                  <a16:creationId xmlns:a16="http://schemas.microsoft.com/office/drawing/2014/main" id="{4431E2D5-8A62-4DC1-85E7-9E36B013D774}"/>
                </a:ext>
              </a:extLst>
            </p:cNvPr>
            <p:cNvSpPr/>
            <p:nvPr/>
          </p:nvSpPr>
          <p:spPr>
            <a:xfrm>
              <a:off x="2433113" y="2108413"/>
              <a:ext cx="1071033" cy="253916"/>
            </a:xfrm>
            <a:prstGeom prst="rect">
              <a:avLst/>
            </a:prstGeom>
          </p:spPr>
          <p:txBody>
            <a:bodyPr wrap="square">
              <a:spAutoFit/>
            </a:bodyPr>
            <a:lstStyle/>
            <a:p>
              <a:r>
                <a:rPr lang="en-US" sz="1050"/>
                <a:t>Private cert</a:t>
              </a:r>
              <a:endParaRPr lang="fr-FR" sz="1050"/>
            </a:p>
          </p:txBody>
        </p:sp>
      </p:grpSp>
      <p:grpSp>
        <p:nvGrpSpPr>
          <p:cNvPr id="94" name="Groupe 13">
            <a:extLst>
              <a:ext uri="{FF2B5EF4-FFF2-40B4-BE49-F238E27FC236}">
                <a16:creationId xmlns:a16="http://schemas.microsoft.com/office/drawing/2014/main" id="{2FB475ED-9DD1-44A0-A232-7BA4825DB9D7}"/>
              </a:ext>
            </a:extLst>
          </p:cNvPr>
          <p:cNvGrpSpPr/>
          <p:nvPr/>
        </p:nvGrpSpPr>
        <p:grpSpPr>
          <a:xfrm>
            <a:off x="178062" y="3157025"/>
            <a:ext cx="1178971" cy="265496"/>
            <a:chOff x="2085137" y="2204774"/>
            <a:chExt cx="1397378" cy="339652"/>
          </a:xfrm>
        </p:grpSpPr>
        <p:pic>
          <p:nvPicPr>
            <p:cNvPr id="95" name="Graphic 44">
              <a:extLst>
                <a:ext uri="{FF2B5EF4-FFF2-40B4-BE49-F238E27FC236}">
                  <a16:creationId xmlns:a16="http://schemas.microsoft.com/office/drawing/2014/main" id="{EAEAA6ED-7ECB-4631-9945-DE6632F1F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6" name="Rectangle 95">
              <a:extLst>
                <a:ext uri="{FF2B5EF4-FFF2-40B4-BE49-F238E27FC236}">
                  <a16:creationId xmlns:a16="http://schemas.microsoft.com/office/drawing/2014/main" id="{531ECB86-13B2-4425-B52B-5266D5C1696A}"/>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grpSp>
        <p:nvGrpSpPr>
          <p:cNvPr id="97" name="Groupe 13">
            <a:extLst>
              <a:ext uri="{FF2B5EF4-FFF2-40B4-BE49-F238E27FC236}">
                <a16:creationId xmlns:a16="http://schemas.microsoft.com/office/drawing/2014/main" id="{792107A9-9F1A-4E69-AD23-CA7F53CD4EFD}"/>
              </a:ext>
            </a:extLst>
          </p:cNvPr>
          <p:cNvGrpSpPr/>
          <p:nvPr/>
        </p:nvGrpSpPr>
        <p:grpSpPr>
          <a:xfrm>
            <a:off x="5147083" y="5929279"/>
            <a:ext cx="1178971" cy="265496"/>
            <a:chOff x="2085137" y="2204774"/>
            <a:chExt cx="1397378" cy="339652"/>
          </a:xfrm>
        </p:grpSpPr>
        <p:pic>
          <p:nvPicPr>
            <p:cNvPr id="98" name="Graphic 44">
              <a:extLst>
                <a:ext uri="{FF2B5EF4-FFF2-40B4-BE49-F238E27FC236}">
                  <a16:creationId xmlns:a16="http://schemas.microsoft.com/office/drawing/2014/main" id="{57BC1A77-3975-4453-A06D-7B2CEBA0E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9" name="Rectangle 98">
              <a:extLst>
                <a:ext uri="{FF2B5EF4-FFF2-40B4-BE49-F238E27FC236}">
                  <a16:creationId xmlns:a16="http://schemas.microsoft.com/office/drawing/2014/main" id="{E3AB5DED-863D-47C8-8DDD-D1EDC43CECB0}"/>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sp>
        <p:nvSpPr>
          <p:cNvPr id="100" name="Left-right Arrow 14">
            <a:extLst>
              <a:ext uri="{FF2B5EF4-FFF2-40B4-BE49-F238E27FC236}">
                <a16:creationId xmlns:a16="http://schemas.microsoft.com/office/drawing/2014/main" id="{2F74E7D9-362F-43BD-83CC-11430C835115}"/>
              </a:ext>
            </a:extLst>
          </p:cNvPr>
          <p:cNvSpPr/>
          <p:nvPr/>
        </p:nvSpPr>
        <p:spPr bwMode="auto">
          <a:xfrm>
            <a:off x="4542076" y="5937417"/>
            <a:ext cx="482459" cy="276998"/>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E7BEBA7-E8AC-4754-BC86-EEDE1BF81EA3}"/>
              </a:ext>
            </a:extLst>
          </p:cNvPr>
          <p:cNvSpPr txBox="1"/>
          <p:nvPr/>
        </p:nvSpPr>
        <p:spPr>
          <a:xfrm flipH="1">
            <a:off x="4653636" y="5515847"/>
            <a:ext cx="328392" cy="307777"/>
          </a:xfrm>
          <a:prstGeom prst="rect">
            <a:avLst/>
          </a:prstGeom>
          <a:solidFill>
            <a:srgbClr val="00B050"/>
          </a:solidFill>
        </p:spPr>
        <p:txBody>
          <a:bodyPr wrap="square" lIns="0" tIns="0" rIns="0" bIns="0" rtlCol="0">
            <a:spAutoFit/>
          </a:bodyPr>
          <a:lstStyle/>
          <a:p>
            <a:pPr algn="l"/>
            <a:r>
              <a:rPr lang="fr-FR" sz="2000"/>
              <a:t>✅</a:t>
            </a:r>
          </a:p>
        </p:txBody>
      </p:sp>
      <p:sp>
        <p:nvSpPr>
          <p:cNvPr id="102" name="TextBox 101">
            <a:extLst>
              <a:ext uri="{FF2B5EF4-FFF2-40B4-BE49-F238E27FC236}">
                <a16:creationId xmlns:a16="http://schemas.microsoft.com/office/drawing/2014/main" id="{A4C75DC0-FBD0-4B00-BA8A-74DDA7439EE9}"/>
              </a:ext>
            </a:extLst>
          </p:cNvPr>
          <p:cNvSpPr txBox="1"/>
          <p:nvPr/>
        </p:nvSpPr>
        <p:spPr>
          <a:xfrm>
            <a:off x="2613339" y="6615756"/>
            <a:ext cx="4486228" cy="215444"/>
          </a:xfrm>
          <a:prstGeom prst="rect">
            <a:avLst/>
          </a:prstGeom>
          <a:noFill/>
        </p:spPr>
        <p:txBody>
          <a:bodyPr wrap="none" lIns="0" tIns="0" rIns="0" bIns="0" rtlCol="0">
            <a:spAutoFit/>
          </a:bodyPr>
          <a:lstStyle/>
          <a:p>
            <a:pPr algn="l"/>
            <a:r>
              <a:rPr lang="en-US" sz="1400"/>
              <a:t>JWT signature checked with publicly accessible AAS cert </a:t>
            </a:r>
          </a:p>
        </p:txBody>
      </p:sp>
      <p:sp>
        <p:nvSpPr>
          <p:cNvPr id="103" name="TextBox 102">
            <a:extLst>
              <a:ext uri="{FF2B5EF4-FFF2-40B4-BE49-F238E27FC236}">
                <a16:creationId xmlns:a16="http://schemas.microsoft.com/office/drawing/2014/main" id="{B1B42F76-7963-49FA-B235-116A97E98A5E}"/>
              </a:ext>
            </a:extLst>
          </p:cNvPr>
          <p:cNvSpPr txBox="1"/>
          <p:nvPr/>
        </p:nvSpPr>
        <p:spPr>
          <a:xfrm>
            <a:off x="6070091" y="1930879"/>
            <a:ext cx="128240" cy="307777"/>
          </a:xfrm>
          <a:prstGeom prst="rect">
            <a:avLst/>
          </a:prstGeom>
          <a:noFill/>
        </p:spPr>
        <p:txBody>
          <a:bodyPr wrap="none" lIns="0" tIns="0" rIns="0" bIns="0" rtlCol="0">
            <a:spAutoFit/>
          </a:bodyPr>
          <a:lstStyle/>
          <a:p>
            <a:pPr algn="l"/>
            <a:r>
              <a:rPr lang="fr-FR" sz="2000">
                <a:gradFill>
                  <a:gsLst>
                    <a:gs pos="2917">
                      <a:schemeClr val="tx1"/>
                    </a:gs>
                    <a:gs pos="30000">
                      <a:schemeClr val="tx1"/>
                    </a:gs>
                  </a:gsLst>
                  <a:lin ang="5400000" scaled="0"/>
                </a:gradFill>
              </a:rPr>
              <a:t>+</a:t>
            </a:r>
          </a:p>
        </p:txBody>
      </p:sp>
      <p:sp>
        <p:nvSpPr>
          <p:cNvPr id="104" name="TextBox 103">
            <a:extLst>
              <a:ext uri="{FF2B5EF4-FFF2-40B4-BE49-F238E27FC236}">
                <a16:creationId xmlns:a16="http://schemas.microsoft.com/office/drawing/2014/main" id="{8BF0070F-90CE-4FD2-8FA5-276DDCBAC487}"/>
              </a:ext>
            </a:extLst>
          </p:cNvPr>
          <p:cNvSpPr txBox="1"/>
          <p:nvPr/>
        </p:nvSpPr>
        <p:spPr>
          <a:xfrm>
            <a:off x="6239955" y="2003846"/>
            <a:ext cx="1324758" cy="184666"/>
          </a:xfrm>
          <a:prstGeom prst="rect">
            <a:avLst/>
          </a:prstGeom>
          <a:noFill/>
        </p:spPr>
        <p:txBody>
          <a:bodyPr wrap="square" lIns="0" tIns="0" rIns="0" bIns="0" rtlCol="0">
            <a:spAutoFit/>
          </a:bodyPr>
          <a:lstStyle/>
          <a:p>
            <a:pPr algn="l"/>
            <a:r>
              <a:rPr lang="fr-FR" sz="1200" err="1">
                <a:solidFill>
                  <a:srgbClr val="FFC000"/>
                </a:solidFill>
                <a:latin typeface="Arial" panose="020B0604020202020204" pitchFamily="34" charset="0"/>
                <a:cs typeface="Arial" panose="020B0604020202020204" pitchFamily="34" charset="0"/>
              </a:rPr>
              <a:t>EnclaveHeldData</a:t>
            </a:r>
            <a:endParaRPr lang="fr-FR" sz="1200">
              <a:solidFill>
                <a:srgbClr val="FFC000"/>
              </a:solidFill>
              <a:latin typeface="Arial" panose="020B0604020202020204" pitchFamily="34" charset="0"/>
              <a:cs typeface="Arial" panose="020B0604020202020204" pitchFamily="34" charset="0"/>
            </a:endParaRPr>
          </a:p>
        </p:txBody>
      </p:sp>
      <p:grpSp>
        <p:nvGrpSpPr>
          <p:cNvPr id="105" name="Group 104">
            <a:extLst>
              <a:ext uri="{FF2B5EF4-FFF2-40B4-BE49-F238E27FC236}">
                <a16:creationId xmlns:a16="http://schemas.microsoft.com/office/drawing/2014/main" id="{A38D097F-894C-4264-8136-3CC9769DF36E}"/>
              </a:ext>
            </a:extLst>
          </p:cNvPr>
          <p:cNvGrpSpPr/>
          <p:nvPr/>
        </p:nvGrpSpPr>
        <p:grpSpPr>
          <a:xfrm>
            <a:off x="8237781" y="3463221"/>
            <a:ext cx="3126259" cy="3126842"/>
            <a:chOff x="5906529" y="3552673"/>
            <a:chExt cx="3126259" cy="3467659"/>
          </a:xfrm>
        </p:grpSpPr>
        <p:pic>
          <p:nvPicPr>
            <p:cNvPr id="106" name="Picture 2">
              <a:extLst>
                <a:ext uri="{FF2B5EF4-FFF2-40B4-BE49-F238E27FC236}">
                  <a16:creationId xmlns:a16="http://schemas.microsoft.com/office/drawing/2014/main" id="{405A10B9-6F82-4605-8804-A5F9C25598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3467659"/>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07AF1522-60AD-4A81-91D4-306F175030B8}"/>
                </a:ext>
              </a:extLst>
            </p:cNvPr>
            <p:cNvSpPr txBox="1"/>
            <p:nvPr/>
          </p:nvSpPr>
          <p:spPr>
            <a:xfrm>
              <a:off x="6105982" y="3649722"/>
              <a:ext cx="2727352" cy="2815918"/>
            </a:xfrm>
            <a:prstGeom prst="rect">
              <a:avLst/>
            </a:prstGeom>
            <a:noFill/>
          </p:spPr>
          <p:txBody>
            <a:bodyPr wrap="square" lIns="0" tIns="0" rIns="0" bIns="0" rtlCol="0">
              <a:spAutoFit/>
            </a:bodyPr>
            <a:lstStyle/>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typ</a:t>
              </a:r>
              <a:r>
                <a:rPr lang="fr-FR" sz="900">
                  <a:latin typeface="Arial" panose="020B0604020202020204" pitchFamily="34" charset="0"/>
                  <a:cs typeface="Arial" panose="020B0604020202020204" pitchFamily="34" charset="0"/>
                </a:rPr>
                <a:t>": "JWT"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chemeClr val="accent3">
                      <a:lumMod val="40000"/>
                      <a:lumOff val="60000"/>
                    </a:schemeClr>
                  </a:solidFill>
                  <a:latin typeface="Arial" panose="020B0604020202020204" pitchFamily="34" charset="0"/>
                  <a:cs typeface="Arial" panose="020B0604020202020204" pitchFamily="34" charset="0"/>
                </a:rPr>
                <a:t>  </a:t>
              </a:r>
              <a:r>
                <a:rPr lang="fr-FR" sz="900">
                  <a:solidFill>
                    <a:schemeClr val="accent4"/>
                  </a:solidFill>
                  <a:latin typeface="Arial" panose="020B0604020202020204" pitchFamily="34" charset="0"/>
                  <a:cs typeface="Arial" panose="020B0604020202020204" pitchFamily="34" charset="0"/>
                </a:rPr>
                <a:t>"</a:t>
              </a:r>
              <a:r>
                <a:rPr lang="fr-FR" sz="900" err="1">
                  <a:solidFill>
                    <a:schemeClr val="accent4"/>
                  </a:solidFill>
                  <a:latin typeface="Arial" panose="020B0604020202020204" pitchFamily="34" charset="0"/>
                  <a:cs typeface="Arial" panose="020B0604020202020204" pitchFamily="34" charset="0"/>
                </a:rPr>
                <a:t>aas-ehd</a:t>
              </a:r>
              <a:r>
                <a:rPr lang="fr-FR" sz="900">
                  <a:solidFill>
                    <a:schemeClr val="accent4"/>
                  </a:solidFill>
                  <a:latin typeface="Arial" panose="020B0604020202020204" pitchFamily="34" charset="0"/>
                  <a:cs typeface="Arial" panose="020B0604020202020204" pitchFamily="34" charset="0"/>
                </a:rPr>
                <a:t>": "LS0tL… tLS0tCg",</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solidFill>
                    <a:srgbClr val="FF0000"/>
                  </a:solidFill>
                  <a:latin typeface="Arial" panose="020B0604020202020204" pitchFamily="34" charset="0"/>
                  <a:cs typeface="Arial" panose="020B0604020202020204" pitchFamily="34" charset="0"/>
                </a:rPr>
                <a:t>"</a:t>
              </a:r>
              <a:r>
                <a:rPr lang="fr-FR" sz="900" err="1">
                  <a:solidFill>
                    <a:srgbClr val="FF0000"/>
                  </a:solidFill>
                  <a:latin typeface="Arial" panose="020B0604020202020204" pitchFamily="34" charset="0"/>
                  <a:cs typeface="Arial" panose="020B0604020202020204" pitchFamily="34" charset="0"/>
                </a:rPr>
                <a:t>sgx-mrenclave</a:t>
              </a:r>
              <a:r>
                <a:rPr lang="fr-FR" sz="900">
                  <a:solidFill>
                    <a:srgbClr val="FF0000"/>
                  </a:solidFill>
                  <a:latin typeface="Arial" panose="020B0604020202020204" pitchFamily="34" charset="0"/>
                  <a:cs typeface="Arial" panose="020B0604020202020204" pitchFamily="34" charset="0"/>
                </a:rPr>
                <a:t>" : "52ow4…qnd9q",</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err="1">
                  <a:solidFill>
                    <a:schemeClr val="accent1">
                      <a:lumMod val="60000"/>
                      <a:lumOff val="40000"/>
                    </a:schemeClr>
                  </a:solidFill>
                  <a:latin typeface="Arial" panose="020B0604020202020204" pitchFamily="34" charset="0"/>
                  <a:cs typeface="Arial" panose="020B0604020202020204" pitchFamily="34" charset="0"/>
                </a:rPr>
                <a:t>sgx-mrsigner</a:t>
              </a:r>
              <a:r>
                <a:rPr lang="fr-FR" sz="900">
                  <a:solidFill>
                    <a:schemeClr val="accent1">
                      <a:lumMod val="60000"/>
                      <a:lumOff val="40000"/>
                    </a:schemeClr>
                  </a:solidFill>
                  <a:latin typeface="Arial" panose="020B0604020202020204" pitchFamily="34" charset="0"/>
                  <a:cs typeface="Arial" panose="020B0604020202020204" pitchFamily="34" charset="0"/>
                </a:rPr>
                <a:t>" : "ufe14…kk235c3",</a:t>
              </a:r>
              <a:br>
                <a:rPr lang="fr-FR" sz="900">
                  <a:solidFill>
                    <a:schemeClr val="accent1">
                      <a:lumMod val="60000"/>
                      <a:lumOff val="40000"/>
                    </a:schemeClr>
                  </a:solidFill>
                  <a:latin typeface="Arial" panose="020B0604020202020204" pitchFamily="34" charset="0"/>
                  <a:cs typeface="Arial" panose="020B0604020202020204" pitchFamily="34" charset="0"/>
                </a:rPr>
              </a:br>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is-debuggable</a:t>
              </a: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br>
                <a:rPr lang="fr-FR" sz="900">
                  <a:latin typeface="Arial" panose="020B0604020202020204" pitchFamily="34" charset="0"/>
                  <a:cs typeface="Arial" panose="020B0604020202020204" pitchFamily="34" charset="0"/>
                </a:rPr>
              </a:b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iss</a:t>
              </a:r>
              <a:r>
                <a:rPr lang="fr-FR" sz="900">
                  <a:latin typeface="Arial" panose="020B0604020202020204" pitchFamily="34" charset="0"/>
                  <a:cs typeface="Arial" panose="020B0604020202020204" pitchFamily="34" charset="0"/>
                </a:rPr>
                <a:t>": "https://</a:t>
              </a:r>
              <a:r>
                <a:rPr lang="fr-FR" sz="900" err="1">
                  <a:latin typeface="Arial" panose="020B0604020202020204" pitchFamily="34" charset="0"/>
                  <a:cs typeface="Arial" panose="020B0604020202020204" pitchFamily="34" charset="0"/>
                </a:rPr>
                <a:t>aas.us.attest.azure.net</a:t>
              </a:r>
              <a:r>
                <a:rPr lang="fr-FR" sz="900">
                  <a:latin typeface="Arial" panose="020B0604020202020204" pitchFamily="34" charset="0"/>
                  <a:cs typeface="Arial" panose="020B0604020202020204" pitchFamily="34" charset="0"/>
                </a:rPr>
                <a:t>",</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product</a:t>
              </a:r>
              <a:r>
                <a:rPr lang="fr-FR" sz="900">
                  <a:latin typeface="Arial" panose="020B0604020202020204" pitchFamily="34" charset="0"/>
                  <a:cs typeface="Arial" panose="020B0604020202020204" pitchFamily="34" charset="0"/>
                </a:rPr>
                <a:t>-id":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svn</a:t>
              </a:r>
              <a:r>
                <a:rPr lang="fr-FR" sz="900">
                  <a:latin typeface="Arial" panose="020B0604020202020204" pitchFamily="34" charset="0"/>
                  <a:cs typeface="Arial" panose="020B0604020202020204" pitchFamily="34" charset="0"/>
                </a:rPr>
                <a:t>":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"tee":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rgbClr val="7030A0"/>
                  </a:solidFill>
                  <a:latin typeface="Arial" panose="020B0604020202020204" pitchFamily="34" charset="0"/>
                  <a:cs typeface="Arial" panose="020B0604020202020204" pitchFamily="34" charset="0"/>
                </a:rPr>
                <a:t>  </a:t>
              </a:r>
              <a:r>
                <a:rPr lang="fr-FR" sz="900" err="1">
                  <a:solidFill>
                    <a:srgbClr val="7030A0"/>
                  </a:solidFill>
                  <a:latin typeface="Arial" panose="020B0604020202020204" pitchFamily="34" charset="0"/>
                  <a:cs typeface="Arial" panose="020B0604020202020204" pitchFamily="34" charset="0"/>
                </a:rPr>
                <a:t>report_data</a:t>
              </a:r>
              <a:r>
                <a:rPr lang="fr-FR" sz="900">
                  <a:solidFill>
                    <a:srgbClr val="7030A0"/>
                  </a:solidFill>
                  <a:latin typeface="Arial" panose="020B0604020202020204" pitchFamily="34" charset="0"/>
                  <a:cs typeface="Arial" panose="020B0604020202020204" pitchFamily="34" charset="0"/>
                </a:rPr>
                <a:t> { "6bac3…7100e311"}</a:t>
              </a:r>
            </a:p>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grpSp>
        <p:nvGrpSpPr>
          <p:cNvPr id="108" name="Group 107">
            <a:extLst>
              <a:ext uri="{FF2B5EF4-FFF2-40B4-BE49-F238E27FC236}">
                <a16:creationId xmlns:a16="http://schemas.microsoft.com/office/drawing/2014/main" id="{50259915-906E-460F-83B9-5F7E4F514A44}"/>
              </a:ext>
            </a:extLst>
          </p:cNvPr>
          <p:cNvGrpSpPr/>
          <p:nvPr/>
        </p:nvGrpSpPr>
        <p:grpSpPr>
          <a:xfrm>
            <a:off x="10878008" y="3400830"/>
            <a:ext cx="486032" cy="481913"/>
            <a:chOff x="5585255" y="4176582"/>
            <a:chExt cx="486032" cy="481913"/>
          </a:xfrm>
        </p:grpSpPr>
        <p:sp>
          <p:nvSpPr>
            <p:cNvPr id="109" name="Oval 108">
              <a:extLst>
                <a:ext uri="{FF2B5EF4-FFF2-40B4-BE49-F238E27FC236}">
                  <a16:creationId xmlns:a16="http://schemas.microsoft.com/office/drawing/2014/main" id="{043A2328-796B-4BF8-8AAC-2C280FD2FF7D}"/>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70018F62-02B0-4CEE-B766-661E7B608E5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pic>
        <p:nvPicPr>
          <p:cNvPr id="111" name="Image 10" descr="Une image contenant alimentation&#10;&#10;Description générée automatiquement">
            <a:extLst>
              <a:ext uri="{FF2B5EF4-FFF2-40B4-BE49-F238E27FC236}">
                <a16:creationId xmlns:a16="http://schemas.microsoft.com/office/drawing/2014/main" id="{BC763885-4115-494C-8E27-997B9D2D1E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05653" y="5564434"/>
            <a:ext cx="2008188" cy="1009297"/>
          </a:xfrm>
          <a:prstGeom prst="rect">
            <a:avLst/>
          </a:prstGeom>
        </p:spPr>
      </p:pic>
      <p:grpSp>
        <p:nvGrpSpPr>
          <p:cNvPr id="112" name="Groupe 13">
            <a:extLst>
              <a:ext uri="{FF2B5EF4-FFF2-40B4-BE49-F238E27FC236}">
                <a16:creationId xmlns:a16="http://schemas.microsoft.com/office/drawing/2014/main" id="{A75B78A3-5DB7-44D4-B37D-45A111CA7492}"/>
              </a:ext>
            </a:extLst>
          </p:cNvPr>
          <p:cNvGrpSpPr/>
          <p:nvPr/>
        </p:nvGrpSpPr>
        <p:grpSpPr>
          <a:xfrm>
            <a:off x="9691382" y="6075916"/>
            <a:ext cx="1889492" cy="821924"/>
            <a:chOff x="4169008" y="3592110"/>
            <a:chExt cx="2142827" cy="932124"/>
          </a:xfrm>
        </p:grpSpPr>
        <p:pic>
          <p:nvPicPr>
            <p:cNvPr id="113" name="Graphic 44">
              <a:extLst>
                <a:ext uri="{FF2B5EF4-FFF2-40B4-BE49-F238E27FC236}">
                  <a16:creationId xmlns:a16="http://schemas.microsoft.com/office/drawing/2014/main" id="{6F65A398-6391-4B8E-8F84-5FEA4A4B4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1175" y="3592110"/>
              <a:ext cx="583080" cy="583080"/>
            </a:xfrm>
            <a:prstGeom prst="rect">
              <a:avLst/>
            </a:prstGeom>
          </p:spPr>
        </p:pic>
        <p:sp>
          <p:nvSpPr>
            <p:cNvPr id="114" name="Rectangle 113">
              <a:extLst>
                <a:ext uri="{FF2B5EF4-FFF2-40B4-BE49-F238E27FC236}">
                  <a16:creationId xmlns:a16="http://schemas.microsoft.com/office/drawing/2014/main" id="{2256DB46-C4EA-4D51-AC65-6C8251DFBFA3}"/>
                </a:ext>
              </a:extLst>
            </p:cNvPr>
            <p:cNvSpPr/>
            <p:nvPr/>
          </p:nvSpPr>
          <p:spPr>
            <a:xfrm>
              <a:off x="4169008" y="4175192"/>
              <a:ext cx="2142827" cy="349042"/>
            </a:xfrm>
            <a:prstGeom prst="rect">
              <a:avLst/>
            </a:prstGeom>
          </p:spPr>
          <p:txBody>
            <a:bodyPr wrap="none">
              <a:spAutoFit/>
            </a:bodyPr>
            <a:lstStyle/>
            <a:p>
              <a:r>
                <a:rPr lang="en-US" sz="1400"/>
                <a:t>Enclave B's public key</a:t>
              </a:r>
              <a:endParaRPr lang="fr-FR" sz="1400"/>
            </a:p>
          </p:txBody>
        </p:sp>
      </p:grpSp>
      <p:sp>
        <p:nvSpPr>
          <p:cNvPr id="117" name="Rectangle 116">
            <a:extLst>
              <a:ext uri="{FF2B5EF4-FFF2-40B4-BE49-F238E27FC236}">
                <a16:creationId xmlns:a16="http://schemas.microsoft.com/office/drawing/2014/main" id="{21098919-3B11-4C3C-850A-C6820FBE9AA1}"/>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119" name="Title 1">
            <a:extLst>
              <a:ext uri="{FF2B5EF4-FFF2-40B4-BE49-F238E27FC236}">
                <a16:creationId xmlns:a16="http://schemas.microsoft.com/office/drawing/2014/main" id="{4E47D339-32F1-4588-9578-5BEB00274F1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30415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00" grpId="0" animBg="1"/>
      <p:bldP spid="101" grpId="0" animBg="1"/>
      <p:bldP spid="102" grpId="0"/>
      <p:bldP spid="103" grpId="0"/>
      <p:bldP spid="10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3F336-3B87-4334-B668-EFD77C0CABED}"/>
              </a:ext>
            </a:extLst>
          </p:cNvPr>
          <p:cNvPicPr>
            <a:picLocks noChangeAspect="1"/>
          </p:cNvPicPr>
          <p:nvPr/>
        </p:nvPicPr>
        <p:blipFill rotWithShape="1">
          <a:blip r:embed="rId3"/>
          <a:srcRect l="44096" t="12592" r="12090" b="4279"/>
          <a:stretch/>
        </p:blipFill>
        <p:spPr>
          <a:xfrm>
            <a:off x="1845933" y="1287462"/>
            <a:ext cx="8744608" cy="4651386"/>
          </a:xfrm>
          <a:prstGeom prst="rect">
            <a:avLst/>
          </a:prstGeom>
        </p:spPr>
      </p:pic>
      <p:sp>
        <p:nvSpPr>
          <p:cNvPr id="6" name="Espace réservé du texte 4">
            <a:extLst>
              <a:ext uri="{FF2B5EF4-FFF2-40B4-BE49-F238E27FC236}">
                <a16:creationId xmlns:a16="http://schemas.microsoft.com/office/drawing/2014/main" id="{7BD37880-91CB-47F7-9E6D-9F593F6E2FE5}"/>
              </a:ext>
            </a:extLst>
          </p:cNvPr>
          <p:cNvSpPr>
            <a:spLocks noGrp="1"/>
          </p:cNvSpPr>
          <p:nvPr>
            <p:ph type="body" sz="quarter" idx="10"/>
          </p:nvPr>
        </p:nvSpPr>
        <p:spPr>
          <a:xfrm>
            <a:off x="708977" y="5707063"/>
            <a:ext cx="11018520" cy="812530"/>
          </a:xfrm>
        </p:spPr>
        <p:txBody>
          <a:bodyPr/>
          <a:lstStyle/>
          <a:p>
            <a:pPr marL="457200" indent="-457200">
              <a:buFont typeface="Arial" panose="020B0604020202020204" pitchFamily="34" charset="0"/>
              <a:buChar char="•"/>
            </a:pPr>
            <a:r>
              <a:rPr lang="en-US" sz="2000"/>
              <a:t>Authenticity of Enclave B</a:t>
            </a:r>
          </a:p>
          <a:p>
            <a:pPr marL="457200" indent="-457200">
              <a:buFont typeface="Arial" panose="020B0604020202020204" pitchFamily="34" charset="0"/>
              <a:buChar char="•"/>
            </a:pPr>
            <a:r>
              <a:rPr lang="en-US" sz="2000"/>
              <a:t>Outside of Azure Cloud, with a simple python client (no enclave)</a:t>
            </a:r>
          </a:p>
        </p:txBody>
      </p:sp>
      <p:sp>
        <p:nvSpPr>
          <p:cNvPr id="2" name="Rectangle 1">
            <a:extLst>
              <a:ext uri="{FF2B5EF4-FFF2-40B4-BE49-F238E27FC236}">
                <a16:creationId xmlns:a16="http://schemas.microsoft.com/office/drawing/2014/main" id="{5A1BCC90-BF15-44F2-BFBA-B90E5AC2E422}"/>
              </a:ext>
            </a:extLst>
          </p:cNvPr>
          <p:cNvSpPr/>
          <p:nvPr/>
        </p:nvSpPr>
        <p:spPr bwMode="auto">
          <a:xfrm>
            <a:off x="592320" y="413565"/>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AC3809BB-5D87-41E2-8D82-5B27F91E4B3A}"/>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965034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grpSp>
        <p:nvGrpSpPr>
          <p:cNvPr id="2" name="Group 1">
            <a:extLst>
              <a:ext uri="{FF2B5EF4-FFF2-40B4-BE49-F238E27FC236}">
                <a16:creationId xmlns:a16="http://schemas.microsoft.com/office/drawing/2014/main" id="{E18F6F03-5091-4B12-9E4D-8A2059491C0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4C5A227E-9DDC-4A8D-AB25-ECC324F0D361}"/>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462CC76-D721-407B-BB93-B7AA63677EA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1BDC65BB-514C-4DB9-8D45-380C0CBFA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0B6E1104-C8F4-4ECC-B867-E5579D91515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F80DCFBA-ADE5-464F-B68F-47377BB9A57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r>
              <a:rPr lang="fr-FR" dirty="0">
                <a:solidFill>
                  <a:schemeClr val="tx1"/>
                </a:solidFill>
                <a:latin typeface="+mn-lt"/>
              </a:rPr>
              <a:t>Attestation and key exchange between SGX enclaves – Part 2</a:t>
            </a:r>
            <a:endParaRPr kumimoji="0" lang="fr-F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fr-FR" sz="2400" b="0" i="0" u="none" strike="noStrike" kern="1200" cap="none" spc="0" normalizeH="0" baseline="0" noProof="0" dirty="0">
                <a:ln>
                  <a:noFill/>
                </a:ln>
                <a:solidFill>
                  <a:srgbClr val="FFFFFF"/>
                </a:solidFill>
                <a:effectLst/>
                <a:uLnTx/>
                <a:uFillTx/>
                <a:latin typeface="Segoe UI"/>
                <a:ea typeface="+mn-ea"/>
                <a:cs typeface="+mn-cs"/>
              </a:rPr>
              <a:t>https://github.com/microsoft/azure-tee-attestation-samples/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363051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8" y="1212850"/>
            <a:ext cx="11887200" cy="3536353"/>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SGX Remote Attestation</a:t>
            </a:r>
          </a:p>
          <a:p>
            <a:pPr lvl="2">
              <a:lnSpc>
                <a:spcPct val="100000"/>
              </a:lnSpc>
              <a:spcBef>
                <a:spcPts val="0"/>
              </a:spcBef>
            </a:pPr>
            <a:r>
              <a:rPr lang="en-US">
                <a:hlinkClick r:id="rId4"/>
              </a:rPr>
              <a:t>https://software.intel.com/en-us/articles/intel-software-guard-extensions-remote-attestation-end-to-end-example</a:t>
            </a:r>
            <a:endParaRPr lang="en-US"/>
          </a:p>
          <a:p>
            <a:pPr>
              <a:spcBef>
                <a:spcPts val="1200"/>
              </a:spcBef>
            </a:pPr>
            <a:r>
              <a:rPr lang="en-US"/>
              <a:t>Microsoft:</a:t>
            </a:r>
          </a:p>
          <a:p>
            <a:pPr lvl="2">
              <a:spcBef>
                <a:spcPts val="600"/>
              </a:spcBef>
            </a:pPr>
            <a:r>
              <a:rPr lang="en-US"/>
              <a:t>Leveraging Attestations with Trusted Execution Environment (TEE) based applications on Azure - A starter guide for developers </a:t>
            </a:r>
          </a:p>
          <a:p>
            <a:pPr lvl="2">
              <a:spcBef>
                <a:spcPts val="600"/>
              </a:spcBef>
            </a:pPr>
            <a:r>
              <a:rPr lang="fr-FR">
                <a:hlinkClick r:id="rId5"/>
              </a:rPr>
              <a:t>https://aka.ms/CCDevGuides</a:t>
            </a:r>
            <a:endParaRPr lang="en-US"/>
          </a:p>
          <a:p>
            <a:pPr>
              <a:spcBef>
                <a:spcPts val="1200"/>
              </a:spcBef>
            </a:pPr>
            <a:r>
              <a:rPr lang="en-US"/>
              <a:t>Blog posts and papers of interest</a:t>
            </a:r>
          </a:p>
          <a:p>
            <a:pPr lvl="2">
              <a:spcBef>
                <a:spcPts val="600"/>
              </a:spcBef>
            </a:pPr>
            <a:r>
              <a:rPr lang="en-US"/>
              <a:t>Overview of Intel SGX - Part 2, SGX Externals</a:t>
            </a:r>
          </a:p>
          <a:p>
            <a:pPr lvl="2">
              <a:spcBef>
                <a:spcPts val="600"/>
              </a:spcBef>
            </a:pPr>
            <a:r>
              <a:rPr lang="fr-FR">
                <a:hlinkClick r:id="rId6"/>
              </a:rPr>
              <a:t>https://blog.quarkslab.com/overview-of-intel-sgx-part-2-sgx-externals.html</a:t>
            </a:r>
            <a:endParaRPr lang="en-US"/>
          </a:p>
          <a:p>
            <a:pPr lvl="2">
              <a:lnSpc>
                <a:spcPct val="100000"/>
              </a:lnSpc>
              <a:spcBef>
                <a:spcPts val="0"/>
              </a:spcBef>
            </a:pPr>
            <a:endParaRPr lang="en-US"/>
          </a:p>
        </p:txBody>
      </p:sp>
    </p:spTree>
    <p:extLst>
      <p:ext uri="{BB962C8B-B14F-4D97-AF65-F5344CB8AC3E}">
        <p14:creationId xmlns:p14="http://schemas.microsoft.com/office/powerpoint/2010/main" val="955066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Understanding adversary models and attacks</a:t>
            </a:r>
          </a:p>
        </p:txBody>
      </p:sp>
    </p:spTree>
    <p:extLst>
      <p:ext uri="{BB962C8B-B14F-4D97-AF65-F5344CB8AC3E}">
        <p14:creationId xmlns:p14="http://schemas.microsoft.com/office/powerpoint/2010/main" val="22608208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Adversary model</a:t>
            </a:r>
          </a:p>
        </p:txBody>
      </p:sp>
      <p:sp>
        <p:nvSpPr>
          <p:cNvPr id="3" name="Espace réservé du texte 2"/>
          <p:cNvSpPr>
            <a:spLocks noGrp="1"/>
          </p:cNvSpPr>
          <p:nvPr>
            <p:ph type="body" sz="quarter" idx="10"/>
          </p:nvPr>
        </p:nvSpPr>
        <p:spPr>
          <a:xfrm>
            <a:off x="274638" y="1212850"/>
            <a:ext cx="11887200" cy="3594830"/>
          </a:xfrm>
        </p:spPr>
        <p:txBody>
          <a:bodyPr/>
          <a:lstStyle/>
          <a:p>
            <a:pPr lvl="0"/>
            <a:r>
              <a:rPr lang="en-US"/>
              <a:t>During the development of SGX technology, Intel developed an adversary model and a set of security objectives for the architecture</a:t>
            </a:r>
          </a:p>
          <a:p>
            <a:pPr lvl="1">
              <a:defRPr/>
            </a:pPr>
            <a:r>
              <a:rPr lang="en-US" sz="1800">
                <a:latin typeface="Segoe UI" panose="020B0502040204020203" pitchFamily="34" charset="0"/>
              </a:rPr>
              <a:t>They formalized the architecture and security objectives to be able to use automated tools to analyze the architecture</a:t>
            </a:r>
            <a:endParaRPr lang="fr-FR" sz="1800">
              <a:latin typeface="Segoe UI" panose="020B0502040204020203" pitchFamily="34" charset="0"/>
            </a:endParaRPr>
          </a:p>
          <a:p>
            <a:pPr lvl="0">
              <a:spcBef>
                <a:spcPts val="1200"/>
              </a:spcBef>
            </a:pPr>
            <a:r>
              <a:rPr lang="en-US"/>
              <a:t>The adversary model is broken down into </a:t>
            </a:r>
            <a:r>
              <a:rPr lang="en-US">
                <a:solidFill>
                  <a:schemeClr val="tx1"/>
                </a:solidFill>
              </a:rPr>
              <a:t>software</a:t>
            </a:r>
            <a:r>
              <a:rPr lang="en-US"/>
              <a:t> and </a:t>
            </a:r>
            <a:r>
              <a:rPr lang="en-US">
                <a:solidFill>
                  <a:schemeClr val="tx1"/>
                </a:solidFill>
              </a:rPr>
              <a:t>hardware</a:t>
            </a:r>
            <a:r>
              <a:rPr lang="en-US"/>
              <a:t> adversaries </a:t>
            </a:r>
          </a:p>
          <a:p>
            <a:pPr lvl="0">
              <a:spcBef>
                <a:spcPts val="1200"/>
              </a:spcBef>
            </a:pPr>
            <a:r>
              <a:rPr lang="en-US"/>
              <a:t>Software adversaries: </a:t>
            </a:r>
          </a:p>
          <a:p>
            <a:pPr marL="285750" lvl="1" indent="-285750">
              <a:buFont typeface="Arial" panose="020B0604020202020204" pitchFamily="34" charset="0"/>
              <a:buChar char="•"/>
              <a:defRPr/>
            </a:pPr>
            <a:r>
              <a:rPr lang="en-US" sz="1800">
                <a:latin typeface="Segoe UI" panose="020B0502040204020203" pitchFamily="34" charset="0"/>
              </a:rPr>
              <a:t>Unprivileged Software </a:t>
            </a:r>
          </a:p>
          <a:p>
            <a:pPr marL="285750" lvl="1" indent="-285750">
              <a:buFont typeface="Arial" panose="020B0604020202020204" pitchFamily="34" charset="0"/>
              <a:buChar char="•"/>
              <a:defRPr/>
            </a:pPr>
            <a:r>
              <a:rPr lang="en-US" sz="1800">
                <a:latin typeface="Segoe UI" panose="020B0502040204020203" pitchFamily="34" charset="0"/>
              </a:rPr>
              <a:t>System Software </a:t>
            </a:r>
          </a:p>
          <a:p>
            <a:pPr marL="285750" lvl="1" indent="-285750">
              <a:buFont typeface="Arial" panose="020B0604020202020204" pitchFamily="34" charset="0"/>
              <a:buChar char="•"/>
              <a:defRPr/>
            </a:pPr>
            <a:r>
              <a:rPr lang="en-US" sz="1800">
                <a:latin typeface="Segoe UI" panose="020B0502040204020203" pitchFamily="34" charset="0"/>
              </a:rPr>
              <a:t>Startup code / System Management Mode Adversary </a:t>
            </a:r>
          </a:p>
          <a:p>
            <a:pPr marL="285750" lvl="1" indent="-285750">
              <a:buFont typeface="Arial" panose="020B0604020202020204" pitchFamily="34" charset="0"/>
              <a:buChar char="•"/>
              <a:defRPr/>
            </a:pPr>
            <a:r>
              <a:rPr lang="en-US" sz="1800">
                <a:latin typeface="Segoe UI" panose="020B0502040204020203" pitchFamily="34" charset="0"/>
              </a:rPr>
              <a:t>Side Channel</a:t>
            </a:r>
          </a:p>
        </p:txBody>
      </p:sp>
      <p:sp>
        <p:nvSpPr>
          <p:cNvPr id="5" name="Rectangle 4">
            <a:extLst>
              <a:ext uri="{FF2B5EF4-FFF2-40B4-BE49-F238E27FC236}">
                <a16:creationId xmlns:a16="http://schemas.microsoft.com/office/drawing/2014/main" id="{FEDA15F7-735E-414D-92E8-7E6B0857D3E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pic>
        <p:nvPicPr>
          <p:cNvPr id="4" name="Picture 3">
            <a:extLst>
              <a:ext uri="{FF2B5EF4-FFF2-40B4-BE49-F238E27FC236}">
                <a16:creationId xmlns:a16="http://schemas.microsoft.com/office/drawing/2014/main" id="{AEAEDE74-A52C-4098-BEDC-940995643E57}"/>
              </a:ext>
            </a:extLst>
          </p:cNvPr>
          <p:cNvPicPr>
            <a:picLocks noChangeAspect="1"/>
          </p:cNvPicPr>
          <p:nvPr/>
        </p:nvPicPr>
        <p:blipFill>
          <a:blip r:embed="rId4"/>
          <a:stretch>
            <a:fillRect/>
          </a:stretch>
        </p:blipFill>
        <p:spPr>
          <a:xfrm>
            <a:off x="6867845" y="3235278"/>
            <a:ext cx="4433645" cy="3406822"/>
          </a:xfrm>
          <a:prstGeom prst="rect">
            <a:avLst/>
          </a:prstGeom>
        </p:spPr>
      </p:pic>
    </p:spTree>
    <p:extLst>
      <p:ext uri="{BB962C8B-B14F-4D97-AF65-F5344CB8AC3E}">
        <p14:creationId xmlns:p14="http://schemas.microsoft.com/office/powerpoint/2010/main" val="23422274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Unprivileged software adversary</a:t>
            </a:r>
          </a:p>
        </p:txBody>
      </p:sp>
      <p:sp>
        <p:nvSpPr>
          <p:cNvPr id="3" name="Espace réservé du texte 2"/>
          <p:cNvSpPr>
            <a:spLocks noGrp="1"/>
          </p:cNvSpPr>
          <p:nvPr>
            <p:ph type="body" sz="quarter" idx="10"/>
          </p:nvPr>
        </p:nvSpPr>
        <p:spPr>
          <a:xfrm>
            <a:off x="274638" y="1212850"/>
            <a:ext cx="11887200" cy="2317558"/>
          </a:xfrm>
        </p:spPr>
        <p:txBody>
          <a:bodyPr/>
          <a:lstStyle/>
          <a:p>
            <a:pPr lvl="0"/>
            <a:r>
              <a:rPr lang="en-US"/>
              <a:t>An adversary with these capabilities is typically known as a “ring-3” attacker, whose capabilities are limited by IA-32 to those granted by the system software</a:t>
            </a:r>
            <a:endParaRPr lang="fr-FR"/>
          </a:p>
          <a:p>
            <a:pPr marL="285750" lvl="1" indent="-285750">
              <a:buFont typeface="Arial" panose="020B0604020202020204" pitchFamily="34" charset="0"/>
              <a:buChar char="•"/>
              <a:defRPr/>
            </a:pPr>
            <a:r>
              <a:rPr lang="en-US" sz="1800">
                <a:latin typeface="Segoe UI" panose="020B0502040204020203" pitchFamily="34" charset="0"/>
              </a:rPr>
              <a:t>Read memory mapped into address space by system software</a:t>
            </a:r>
          </a:p>
          <a:p>
            <a:pPr marL="285750" lvl="1" indent="-285750">
              <a:buFont typeface="Arial" panose="020B0604020202020204" pitchFamily="34" charset="0"/>
              <a:buChar char="•"/>
              <a:defRPr/>
            </a:pPr>
            <a:r>
              <a:rPr lang="en-US" sz="1800">
                <a:latin typeface="Segoe UI" panose="020B0502040204020203" pitchFamily="34" charset="0"/>
              </a:rPr>
              <a:t>Write memory mapped into address space with write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ring-3 instructions from memory mapped into address space with execute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from within an enclave</a:t>
            </a:r>
            <a:endParaRPr lang="fr-FR" sz="1800">
              <a:latin typeface="Segoe UI" panose="020B0502040204020203" pitchFamily="34" charset="0"/>
            </a:endParaRPr>
          </a:p>
        </p:txBody>
      </p:sp>
      <p:sp>
        <p:nvSpPr>
          <p:cNvPr id="5" name="Rectangle 4">
            <a:extLst>
              <a:ext uri="{FF2B5EF4-FFF2-40B4-BE49-F238E27FC236}">
                <a16:creationId xmlns:a16="http://schemas.microsoft.com/office/drawing/2014/main" id="{1C7729D7-B2AC-4457-B409-6546977C8E1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8260003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System software adversary</a:t>
            </a:r>
          </a:p>
        </p:txBody>
      </p:sp>
      <p:sp>
        <p:nvSpPr>
          <p:cNvPr id="3" name="Espace réservé du texte 2"/>
          <p:cNvSpPr>
            <a:spLocks noGrp="1"/>
          </p:cNvSpPr>
          <p:nvPr>
            <p:ph type="body" sz="quarter" idx="10"/>
          </p:nvPr>
        </p:nvSpPr>
        <p:spPr>
          <a:xfrm>
            <a:off x="274638" y="1212850"/>
            <a:ext cx="11887200" cy="1341906"/>
          </a:xfrm>
        </p:spPr>
        <p:txBody>
          <a:bodyPr/>
          <a:lstStyle/>
          <a:p>
            <a:pPr lvl="0"/>
            <a:r>
              <a:rPr lang="en-US"/>
              <a:t>An adversary with these capabilities has full control over the operating system, and virtual machine monitor</a:t>
            </a:r>
          </a:p>
          <a:p>
            <a:pPr lvl="1"/>
            <a:r>
              <a:rPr lang="en-US"/>
              <a:t>This adversary is capable of manipulating the Intel Instruction Set Architecture (IA-32 ISA) in any manner allowed by the ISA specification</a:t>
            </a:r>
          </a:p>
        </p:txBody>
      </p:sp>
      <p:sp>
        <p:nvSpPr>
          <p:cNvPr id="5" name="TextBox 4">
            <a:extLst>
              <a:ext uri="{FF2B5EF4-FFF2-40B4-BE49-F238E27FC236}">
                <a16:creationId xmlns:a16="http://schemas.microsoft.com/office/drawing/2014/main" id="{BDB5D301-CBDF-4F01-8C8B-2CEDC543454B}"/>
              </a:ext>
            </a:extLst>
          </p:cNvPr>
          <p:cNvSpPr txBox="1"/>
          <p:nvPr/>
        </p:nvSpPr>
        <p:spPr>
          <a:xfrm>
            <a:off x="350837" y="2887662"/>
            <a:ext cx="5334000" cy="2769989"/>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Control scheduling of execution </a:t>
            </a:r>
          </a:p>
          <a:p>
            <a:pPr>
              <a:spcBef>
                <a:spcPts val="600"/>
              </a:spcBef>
            </a:pPr>
            <a:r>
              <a:rPr lang="en-US" sz="1600">
                <a:gradFill>
                  <a:gsLst>
                    <a:gs pos="1250">
                      <a:schemeClr val="tx1"/>
                    </a:gs>
                    <a:gs pos="100000">
                      <a:schemeClr val="tx1"/>
                    </a:gs>
                  </a:gsLst>
                  <a:lin ang="5400000" scaled="0"/>
                </a:gradFill>
              </a:rPr>
              <a:t>Control the mode of execution (protected, 32/64-bit compatibility, VMX host/guest) </a:t>
            </a:r>
          </a:p>
          <a:p>
            <a:pPr>
              <a:spcBef>
                <a:spcPts val="600"/>
              </a:spcBef>
            </a:pPr>
            <a:r>
              <a:rPr lang="en-US" sz="1600">
                <a:gradFill>
                  <a:gsLst>
                    <a:gs pos="1250">
                      <a:schemeClr val="tx1"/>
                    </a:gs>
                    <a:gs pos="100000">
                      <a:schemeClr val="tx1"/>
                    </a:gs>
                  </a:gsLst>
                  <a:lin ang="5400000" scaled="0"/>
                </a:gradFill>
              </a:rPr>
              <a:t>Read all of visible memory (incl page tables, etc.) </a:t>
            </a:r>
          </a:p>
          <a:p>
            <a:pPr>
              <a:spcBef>
                <a:spcPts val="600"/>
              </a:spcBef>
            </a:pPr>
            <a:r>
              <a:rPr lang="en-US" sz="1600">
                <a:gradFill>
                  <a:gsLst>
                    <a:gs pos="1250">
                      <a:schemeClr val="tx1"/>
                    </a:gs>
                    <a:gs pos="100000">
                      <a:schemeClr val="tx1"/>
                    </a:gs>
                  </a:gsLst>
                  <a:lin ang="5400000" scaled="0"/>
                </a:gradFill>
              </a:rPr>
              <a:t>Write to all of visible memory (incl page tables, etc.) </a:t>
            </a:r>
          </a:p>
          <a:p>
            <a:pPr>
              <a:spcBef>
                <a:spcPts val="600"/>
              </a:spcBef>
            </a:pPr>
            <a:r>
              <a:rPr lang="en-US" sz="1600">
                <a:gradFill>
                  <a:gsLst>
                    <a:gs pos="1250">
                      <a:schemeClr val="tx1"/>
                    </a:gs>
                    <a:gs pos="100000">
                      <a:schemeClr val="tx1"/>
                    </a:gs>
                  </a:gsLst>
                  <a:lin ang="5400000" scaled="0"/>
                </a:gradFill>
              </a:rPr>
              <a:t>Read architectural registers (GPRs, MSRs, CRs, CSRs) </a:t>
            </a:r>
          </a:p>
          <a:p>
            <a:pPr>
              <a:spcBef>
                <a:spcPts val="600"/>
              </a:spcBef>
            </a:pPr>
            <a:r>
              <a:rPr lang="en-US" sz="1600">
                <a:gradFill>
                  <a:gsLst>
                    <a:gs pos="1250">
                      <a:schemeClr val="tx1"/>
                    </a:gs>
                    <a:gs pos="100000">
                      <a:schemeClr val="tx1"/>
                    </a:gs>
                  </a:gsLst>
                  <a:lin ang="5400000" scaled="0"/>
                </a:gradFill>
              </a:rPr>
              <a:t>Write unlocked architectural registers (GPRs, MSRs, CRs, CSRs, including range registers, SGX owner epoch) </a:t>
            </a:r>
          </a:p>
          <a:p>
            <a:pPr>
              <a:spcBef>
                <a:spcPts val="600"/>
              </a:spcBef>
            </a:pPr>
            <a:r>
              <a:rPr lang="en-US" sz="1600">
                <a:gradFill>
                  <a:gsLst>
                    <a:gs pos="1250">
                      <a:schemeClr val="tx1"/>
                    </a:gs>
                    <a:gs pos="100000">
                      <a:schemeClr val="tx1"/>
                    </a:gs>
                  </a:gsLst>
                  <a:lin ang="5400000" scaled="0"/>
                </a:gradFill>
              </a:rPr>
              <a:t>Execute an enclave (including a malicious enclave)</a:t>
            </a:r>
          </a:p>
        </p:txBody>
      </p:sp>
      <p:sp>
        <p:nvSpPr>
          <p:cNvPr id="7" name="TextBox 6">
            <a:extLst>
              <a:ext uri="{FF2B5EF4-FFF2-40B4-BE49-F238E27FC236}">
                <a16:creationId xmlns:a16="http://schemas.microsoft.com/office/drawing/2014/main" id="{ABB6803B-827D-4E02-A70A-CA8D67E1CC7F}"/>
              </a:ext>
            </a:extLst>
          </p:cNvPr>
          <p:cNvSpPr txBox="1"/>
          <p:nvPr/>
        </p:nvSpPr>
        <p:spPr>
          <a:xfrm>
            <a:off x="5942782" y="2886495"/>
            <a:ext cx="6219056" cy="2123658"/>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Program critical system hardware devices (memory controller, DMA engines) </a:t>
            </a:r>
          </a:p>
          <a:p>
            <a:pPr>
              <a:spcBef>
                <a:spcPts val="600"/>
              </a:spcBef>
            </a:pPr>
            <a:r>
              <a:rPr lang="en-US" sz="1600">
                <a:gradFill>
                  <a:gsLst>
                    <a:gs pos="1250">
                      <a:schemeClr val="tx1"/>
                    </a:gs>
                    <a:gs pos="100000">
                      <a:schemeClr val="tx1"/>
                    </a:gs>
                  </a:gsLst>
                  <a:lin ang="5400000" scaled="0"/>
                </a:gradFill>
              </a:rPr>
              <a:t>Program page tables/EPT to cause faults or aliasing </a:t>
            </a:r>
          </a:p>
          <a:p>
            <a:pPr>
              <a:spcBef>
                <a:spcPts val="600"/>
              </a:spcBef>
            </a:pPr>
            <a:r>
              <a:rPr lang="en-US" sz="1600">
                <a:gradFill>
                  <a:gsLst>
                    <a:gs pos="1250">
                      <a:schemeClr val="tx1"/>
                    </a:gs>
                    <a:gs pos="100000">
                      <a:schemeClr val="tx1"/>
                    </a:gs>
                  </a:gsLst>
                  <a:lin ang="5400000" scaled="0"/>
                </a:gradFill>
              </a:rPr>
              <a:t>Control contents of cache(indirectly with high probability) </a:t>
            </a:r>
          </a:p>
          <a:p>
            <a:pPr>
              <a:spcBef>
                <a:spcPts val="600"/>
              </a:spcBef>
            </a:pPr>
            <a:r>
              <a:rPr lang="en-US" sz="1600">
                <a:gradFill>
                  <a:gsLst>
                    <a:gs pos="1250">
                      <a:schemeClr val="tx1"/>
                    </a:gs>
                    <a:gs pos="100000">
                      <a:schemeClr val="tx1"/>
                    </a:gs>
                  </a:gsLst>
                  <a:lin ang="5400000" scaled="0"/>
                </a:gradFill>
              </a:rPr>
              <a:t>Cause reset and control power states </a:t>
            </a:r>
          </a:p>
          <a:p>
            <a:pPr>
              <a:spcBef>
                <a:spcPts val="600"/>
              </a:spcBef>
            </a:pPr>
            <a:r>
              <a:rPr lang="en-US" sz="1600">
                <a:gradFill>
                  <a:gsLst>
                    <a:gs pos="1250">
                      <a:schemeClr val="tx1"/>
                    </a:gs>
                    <a:gs pos="100000">
                      <a:schemeClr val="tx1"/>
                    </a:gs>
                  </a:gsLst>
                  <a:lin ang="5400000" scaled="0"/>
                </a:gradFill>
              </a:rPr>
              <a:t>Control which signed released CPU patches and other platform firmware are installed</a:t>
            </a:r>
          </a:p>
        </p:txBody>
      </p:sp>
      <p:sp>
        <p:nvSpPr>
          <p:cNvPr id="4" name="Rectangle 3">
            <a:extLst>
              <a:ext uri="{FF2B5EF4-FFF2-40B4-BE49-F238E27FC236}">
                <a16:creationId xmlns:a16="http://schemas.microsoft.com/office/drawing/2014/main" id="{7AE7A07A-086D-426A-9D40-B64309A538E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1653872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CD55-D797-4FC7-9C5C-5E1B19144EFD}"/>
              </a:ext>
            </a:extLst>
          </p:cNvPr>
          <p:cNvSpPr>
            <a:spLocks noGrp="1"/>
          </p:cNvSpPr>
          <p:nvPr>
            <p:ph type="title"/>
          </p:nvPr>
        </p:nvSpPr>
        <p:spPr/>
        <p:txBody>
          <a:bodyPr/>
          <a:lstStyle/>
          <a:p>
            <a:r>
              <a:rPr lang="fr-FR"/>
              <a:t>Startup code / SMM </a:t>
            </a:r>
            <a:r>
              <a:rPr lang="fr-FR" err="1"/>
              <a:t>adversary</a:t>
            </a:r>
            <a:endParaRPr lang="en-US"/>
          </a:p>
        </p:txBody>
      </p:sp>
      <p:sp>
        <p:nvSpPr>
          <p:cNvPr id="3" name="Text Placeholder 2">
            <a:extLst>
              <a:ext uri="{FF2B5EF4-FFF2-40B4-BE49-F238E27FC236}">
                <a16:creationId xmlns:a16="http://schemas.microsoft.com/office/drawing/2014/main" id="{9BE8D8CB-D932-40C7-9550-F8D499A1FB41}"/>
              </a:ext>
            </a:extLst>
          </p:cNvPr>
          <p:cNvSpPr>
            <a:spLocks noGrp="1"/>
          </p:cNvSpPr>
          <p:nvPr>
            <p:ph type="body" sz="quarter" idx="10"/>
          </p:nvPr>
        </p:nvSpPr>
        <p:spPr>
          <a:xfrm>
            <a:off x="274638" y="1212850"/>
            <a:ext cx="11887200" cy="1452705"/>
          </a:xfrm>
        </p:spPr>
        <p:txBody>
          <a:bodyPr/>
          <a:lstStyle/>
          <a:p>
            <a:r>
              <a:rPr lang="en-US"/>
              <a:t>An adversary with these capabilities has all the capabilities of the System Software Adversary with the addition of control over initial boot code and system management mod</a:t>
            </a:r>
          </a:p>
          <a:p>
            <a:pPr lvl="1"/>
            <a:r>
              <a:rPr lang="en-US"/>
              <a:t>This adversary is capable of manipulating the IA32 ISA in any manner allowed by the ISA specification</a:t>
            </a:r>
          </a:p>
        </p:txBody>
      </p:sp>
      <p:sp>
        <p:nvSpPr>
          <p:cNvPr id="5" name="TextBox 4">
            <a:extLst>
              <a:ext uri="{FF2B5EF4-FFF2-40B4-BE49-F238E27FC236}">
                <a16:creationId xmlns:a16="http://schemas.microsoft.com/office/drawing/2014/main" id="{B3EAF83C-E245-426F-882B-E0DDE64E9235}"/>
              </a:ext>
            </a:extLst>
          </p:cNvPr>
          <p:cNvSpPr txBox="1"/>
          <p:nvPr/>
        </p:nvSpPr>
        <p:spPr>
          <a:xfrm>
            <a:off x="350837" y="2887662"/>
            <a:ext cx="5334000" cy="3185487"/>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Has full control over system state during the startup from S3, S4 and S5</a:t>
            </a:r>
          </a:p>
          <a:p>
            <a:pPr>
              <a:spcBef>
                <a:spcPts val="600"/>
              </a:spcBef>
            </a:pPr>
            <a:r>
              <a:rPr lang="en-US" sz="1600">
                <a:gradFill>
                  <a:gsLst>
                    <a:gs pos="1250">
                      <a:schemeClr val="tx1"/>
                    </a:gs>
                    <a:gs pos="100000">
                      <a:schemeClr val="tx1"/>
                    </a:gs>
                  </a:gsLst>
                  <a:lin ang="5400000" scaled="0"/>
                </a:gradFill>
              </a:rPr>
              <a:t>Modify the contents of SMM RAM in a way invisible to OS or VMX host</a:t>
            </a:r>
          </a:p>
          <a:p>
            <a:pPr>
              <a:spcBef>
                <a:spcPts val="600"/>
              </a:spcBef>
            </a:pPr>
            <a:r>
              <a:rPr lang="en-US" sz="1600">
                <a:gradFill>
                  <a:gsLst>
                    <a:gs pos="1250">
                      <a:schemeClr val="tx1"/>
                    </a:gs>
                    <a:gs pos="100000">
                      <a:schemeClr val="tx1"/>
                    </a:gs>
                  </a:gsLst>
                  <a:lin ang="5400000" scaled="0"/>
                </a:gradFill>
              </a:rPr>
              <a:t>Create virtual devices depending on intercept controls</a:t>
            </a:r>
          </a:p>
          <a:p>
            <a:pPr>
              <a:spcBef>
                <a:spcPts val="600"/>
              </a:spcBef>
            </a:pPr>
            <a:r>
              <a:rPr lang="en-US" sz="1600">
                <a:gradFill>
                  <a:gsLst>
                    <a:gs pos="1250">
                      <a:schemeClr val="tx1"/>
                    </a:gs>
                    <a:gs pos="100000">
                      <a:schemeClr val="tx1"/>
                    </a:gs>
                  </a:gsLst>
                  <a:lin ang="5400000" scaled="0"/>
                </a:gradFill>
              </a:rPr>
              <a:t>Intercept some limited set of software actions and emulate behavior following intercept</a:t>
            </a:r>
          </a:p>
          <a:p>
            <a:pPr>
              <a:spcBef>
                <a:spcPts val="600"/>
              </a:spcBef>
            </a:pPr>
            <a:r>
              <a:rPr lang="en-US" sz="1600">
                <a:gradFill>
                  <a:gsLst>
                    <a:gs pos="1250">
                      <a:schemeClr val="tx1"/>
                    </a:gs>
                    <a:gs pos="100000">
                      <a:schemeClr val="tx1"/>
                    </a:gs>
                  </a:gsLst>
                  <a:lin ang="5400000" scaled="0"/>
                </a:gradFill>
              </a:rPr>
              <a:t>Make persistent modifications to the state of system firmware on platforms not implementing stronger protections such as BIOS Guard &gt; See </a:t>
            </a:r>
            <a:r>
              <a:rPr lang="en-US" sz="1600"/>
              <a:t>section </a:t>
            </a:r>
            <a:r>
              <a:rPr lang="en-US" sz="1600">
                <a:latin typeface="Segoe UI Semibold" panose="020B0702040204020203" pitchFamily="34" charset="0"/>
                <a:cs typeface="Segoe UI Semibold" panose="020B0702040204020203" pitchFamily="34" charset="0"/>
              </a:rPr>
              <a:t>Attesting firmware on hardware host with Cerberus</a:t>
            </a: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a:t>
            </a:r>
          </a:p>
        </p:txBody>
      </p:sp>
      <p:sp>
        <p:nvSpPr>
          <p:cNvPr id="7" name="TextBox 6">
            <a:extLst>
              <a:ext uri="{FF2B5EF4-FFF2-40B4-BE49-F238E27FC236}">
                <a16:creationId xmlns:a16="http://schemas.microsoft.com/office/drawing/2014/main" id="{1FBD177A-50FA-469D-87E0-FC1F76A93276}"/>
              </a:ext>
            </a:extLst>
          </p:cNvPr>
          <p:cNvSpPr txBox="1"/>
          <p:nvPr/>
        </p:nvSpPr>
        <p:spPr>
          <a:xfrm>
            <a:off x="5942782" y="2886495"/>
            <a:ext cx="6219056" cy="338554"/>
          </a:xfrm>
          <a:prstGeom prst="rect">
            <a:avLst/>
          </a:prstGeom>
          <a:noFill/>
        </p:spPr>
        <p:txBody>
          <a:bodyPr wrap="square">
            <a:spAutoFit/>
          </a:bodyPr>
          <a:lstStyle/>
          <a:p>
            <a:pPr>
              <a:spcBef>
                <a:spcPts val="600"/>
              </a:spcBef>
            </a:pPr>
            <a:r>
              <a:rPr lang="en-US" sz="1600"/>
              <a:t>Modify protected MSR’s/CSR’s that are open only to SMM</a:t>
            </a:r>
            <a:endParaRPr lang="en-US" sz="1600">
              <a:gradFill>
                <a:gsLst>
                  <a:gs pos="1250">
                    <a:schemeClr val="tx1"/>
                  </a:gs>
                  <a:gs pos="100000">
                    <a:schemeClr val="tx1"/>
                  </a:gs>
                </a:gsLst>
                <a:lin ang="5400000" scaled="0"/>
              </a:gradFill>
            </a:endParaRPr>
          </a:p>
        </p:txBody>
      </p:sp>
      <p:sp>
        <p:nvSpPr>
          <p:cNvPr id="4" name="Rectangle 3">
            <a:extLst>
              <a:ext uri="{FF2B5EF4-FFF2-40B4-BE49-F238E27FC236}">
                <a16:creationId xmlns:a16="http://schemas.microsoft.com/office/drawing/2014/main" id="{D88A6E34-8B09-459D-ADD3-4DA01CCB2A67}"/>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27111731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adversary</a:t>
            </a:r>
          </a:p>
        </p:txBody>
      </p:sp>
      <p:sp>
        <p:nvSpPr>
          <p:cNvPr id="3" name="Espace réservé du texte 2"/>
          <p:cNvSpPr>
            <a:spLocks noGrp="1"/>
          </p:cNvSpPr>
          <p:nvPr>
            <p:ph type="body" sz="quarter" idx="10"/>
          </p:nvPr>
        </p:nvSpPr>
        <p:spPr>
          <a:xfrm>
            <a:off x="196073" y="1045467"/>
            <a:ext cx="11887200" cy="3061395"/>
          </a:xfrm>
        </p:spPr>
        <p:txBody>
          <a:bodyPr>
            <a:normAutofit/>
          </a:bodyPr>
          <a:lstStyle/>
          <a:p>
            <a:pPr lvl="0"/>
            <a:r>
              <a:rPr lang="en-US"/>
              <a:t>An adversary with these capabilities is able to gather statistics from the CPU regarding execution and may be able to use them to deduce characteristics of the software being executed (side-channel analysis)</a:t>
            </a:r>
            <a:endParaRPr lang="fr-FR"/>
          </a:p>
          <a:p>
            <a:pPr marL="285750" lvl="1" indent="-285750">
              <a:buFont typeface="Arial" panose="020B0604020202020204" pitchFamily="34" charset="0"/>
              <a:buChar char="•"/>
              <a:defRPr/>
            </a:pPr>
            <a:r>
              <a:rPr lang="en-US"/>
              <a:t>Gather power statistics </a:t>
            </a:r>
          </a:p>
          <a:p>
            <a:pPr marL="285750" lvl="1" indent="-285750">
              <a:buFont typeface="Arial" panose="020B0604020202020204" pitchFamily="34" charset="0"/>
              <a:buChar char="•"/>
              <a:defRPr/>
            </a:pPr>
            <a:r>
              <a:rPr lang="en-US"/>
              <a:t>Gather performance statistics including platform cache misses </a:t>
            </a:r>
          </a:p>
          <a:p>
            <a:pPr marL="285750" lvl="1" indent="-285750">
              <a:buFont typeface="Arial" panose="020B0604020202020204" pitchFamily="34" charset="0"/>
              <a:buChar char="•"/>
              <a:defRPr/>
            </a:pPr>
            <a:r>
              <a:rPr lang="en-US"/>
              <a:t>Gather branch statistics via timing </a:t>
            </a:r>
          </a:p>
          <a:p>
            <a:pPr marL="285750" lvl="1" indent="-285750">
              <a:buFont typeface="Arial" panose="020B0604020202020204" pitchFamily="34" charset="0"/>
              <a:buChar char="•"/>
              <a:defRPr/>
            </a:pPr>
            <a:r>
              <a:rPr lang="en-US"/>
              <a:t>Gather information on pages accessed via page</a:t>
            </a:r>
          </a:p>
          <a:p>
            <a:pPr lvl="1">
              <a:lnSpc>
                <a:spcPct val="100000"/>
              </a:lnSpc>
              <a:spcBef>
                <a:spcPts val="1200"/>
              </a:spcBef>
              <a:defRPr/>
            </a:pPr>
            <a:r>
              <a:rPr lang="en-US" b="0" i="0">
                <a:solidFill>
                  <a:srgbClr val="53565A"/>
                </a:solidFill>
                <a:effectLst/>
                <a:latin typeface="intel-clear-bold"/>
              </a:rPr>
              <a:t>See Intel® SGX and Side-Channels: </a:t>
            </a:r>
            <a:r>
              <a:rPr lang="en-US">
                <a:hlinkClick r:id="rId3"/>
              </a:rPr>
              <a:t>https://software.intel.com/en-us/articles/intel-sgx-and-side-channels</a:t>
            </a:r>
            <a:r>
              <a:rPr lang="en-US"/>
              <a:t>, </a:t>
            </a:r>
          </a:p>
          <a:p>
            <a:pPr lvl="1">
              <a:defRPr/>
            </a:pPr>
            <a:r>
              <a:rPr lang="en-US" b="0" i="0">
                <a:solidFill>
                  <a:srgbClr val="24292E"/>
                </a:solidFill>
                <a:effectLst/>
                <a:latin typeface="-apple-system"/>
              </a:rPr>
              <a:t>SGX-Step </a:t>
            </a:r>
            <a:r>
              <a:rPr lang="en-US">
                <a:hlinkClick r:id="rId4"/>
              </a:rPr>
              <a:t>https://github.com/jovanbulck/sgx-step</a:t>
            </a:r>
            <a:endParaRPr lang="en-US" b="0" i="0">
              <a:solidFill>
                <a:srgbClr val="53565A"/>
              </a:solidFill>
              <a:effectLst/>
              <a:latin typeface="intel-clear-bold"/>
            </a:endParaRPr>
          </a:p>
          <a:p>
            <a:pPr lvl="1">
              <a:defRPr/>
            </a:pPr>
            <a:endParaRPr lang="fr-FR"/>
          </a:p>
        </p:txBody>
      </p:sp>
      <p:sp>
        <p:nvSpPr>
          <p:cNvPr id="4" name="Espace réservé du texte 2">
            <a:extLst>
              <a:ext uri="{FF2B5EF4-FFF2-40B4-BE49-F238E27FC236}">
                <a16:creationId xmlns:a16="http://schemas.microsoft.com/office/drawing/2014/main" id="{A782BE2A-0A25-41AB-B08E-59D983CF4062}"/>
              </a:ext>
            </a:extLst>
          </p:cNvPr>
          <p:cNvSpPr txBox="1">
            <a:spLocks/>
          </p:cNvSpPr>
          <p:nvPr/>
        </p:nvSpPr>
        <p:spPr>
          <a:xfrm>
            <a:off x="427037" y="5876075"/>
            <a:ext cx="10972800" cy="605611"/>
          </a:xfrm>
          <a:prstGeom prst="rect">
            <a:avLst/>
          </a:prstGeom>
        </p:spPr>
        <p:txBody>
          <a:bodyPr vert="horz" wrap="square" lIns="146304" tIns="91440" rIns="146304" bIns="91440" rtlCol="0">
            <a:normAutofit lnSpcReduction="10000"/>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spc="-102">
                <a:ln w="3175">
                  <a:noFill/>
                </a:ln>
                <a:solidFill>
                  <a:schemeClr val="tx1"/>
                </a:solidFill>
              </a:rPr>
              <a:t>SGX does NOT defend against this adversary</a:t>
            </a:r>
          </a:p>
        </p:txBody>
      </p:sp>
      <p:pic>
        <p:nvPicPr>
          <p:cNvPr id="5" name="Picture 4">
            <a:hlinkClick r:id="rId5"/>
            <a:extLst>
              <a:ext uri="{FF2B5EF4-FFF2-40B4-BE49-F238E27FC236}">
                <a16:creationId xmlns:a16="http://schemas.microsoft.com/office/drawing/2014/main" id="{334DB68C-D311-4ACD-92C8-BAE87F323CD5}"/>
              </a:ext>
            </a:extLst>
          </p:cNvPr>
          <p:cNvPicPr>
            <a:picLocks noChangeAspect="1"/>
          </p:cNvPicPr>
          <p:nvPr/>
        </p:nvPicPr>
        <p:blipFill>
          <a:blip r:embed="rId6"/>
          <a:stretch>
            <a:fillRect/>
          </a:stretch>
        </p:blipFill>
        <p:spPr>
          <a:xfrm>
            <a:off x="3094037" y="4106862"/>
            <a:ext cx="5562600" cy="1726972"/>
          </a:xfrm>
          <a:prstGeom prst="rect">
            <a:avLst/>
          </a:prstGeom>
        </p:spPr>
      </p:pic>
      <p:sp>
        <p:nvSpPr>
          <p:cNvPr id="7" name="Rectangle 6">
            <a:extLst>
              <a:ext uri="{FF2B5EF4-FFF2-40B4-BE49-F238E27FC236}">
                <a16:creationId xmlns:a16="http://schemas.microsoft.com/office/drawing/2014/main" id="{F440B95D-8480-4740-A956-27AA827D2F70}"/>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7"/>
              </a:rPr>
              <a:t>Intel Software Guard Extensions</a:t>
            </a:r>
            <a:r>
              <a:rPr lang="en-US" sz="1200"/>
              <a:t>) </a:t>
            </a:r>
          </a:p>
        </p:txBody>
      </p:sp>
    </p:spTree>
    <p:extLst>
      <p:ext uri="{BB962C8B-B14F-4D97-AF65-F5344CB8AC3E}">
        <p14:creationId xmlns:p14="http://schemas.microsoft.com/office/powerpoint/2010/main" val="6121504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74638" y="225465"/>
            <a:ext cx="11889564" cy="860424"/>
          </a:xfrm>
        </p:spPr>
        <p:txBody>
          <a:bodyPr/>
          <a:lstStyle/>
          <a:p>
            <a:r>
              <a:rPr lang="en-US"/>
              <a:t>Reducing the attack surface with Intel® SGX</a:t>
            </a:r>
          </a:p>
        </p:txBody>
      </p:sp>
      <p:sp>
        <p:nvSpPr>
          <p:cNvPr id="30" name="Text Placeholder 29">
            <a:extLst>
              <a:ext uri="{FF2B5EF4-FFF2-40B4-BE49-F238E27FC236}">
                <a16:creationId xmlns:a16="http://schemas.microsoft.com/office/drawing/2014/main" id="{FFB3F6ED-BBB6-4DAA-A6C5-5529EA02E3EB}"/>
              </a:ext>
            </a:extLst>
          </p:cNvPr>
          <p:cNvSpPr>
            <a:spLocks noGrp="1"/>
          </p:cNvSpPr>
          <p:nvPr>
            <p:ph type="body" sz="quarter" idx="10"/>
          </p:nvPr>
        </p:nvSpPr>
        <p:spPr>
          <a:xfrm>
            <a:off x="282024" y="1061390"/>
            <a:ext cx="11887200" cy="1329595"/>
          </a:xfrm>
        </p:spPr>
        <p:txBody>
          <a:bodyPr/>
          <a:lstStyle/>
          <a:p>
            <a:r>
              <a:rPr lang="en-US" sz="2400"/>
              <a:t>Intel  SGX provides a trusted computing enclave (island) </a:t>
            </a:r>
          </a:p>
          <a:p>
            <a:pPr lvl="1"/>
            <a:r>
              <a:rPr lang="en-US"/>
              <a:t>where data and applications are protected independently of the operating system or hardware configuration itself</a:t>
            </a:r>
          </a:p>
          <a:p>
            <a:pPr lvl="1"/>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3"/>
              </a:rPr>
              <a:t>https://software.intel.com/en-us/blogs/2013/09/26/protecting-application-secrets-with-intel-sgx</a:t>
            </a:r>
            <a:endParaRPr lang="en-US"/>
          </a:p>
          <a:p>
            <a:pPr lvl="1"/>
            <a:endParaRPr lang="en-US"/>
          </a:p>
        </p:txBody>
      </p:sp>
      <p:sp>
        <p:nvSpPr>
          <p:cNvPr id="5" name="Rectangle 4">
            <a:extLst>
              <a:ext uri="{FF2B5EF4-FFF2-40B4-BE49-F238E27FC236}">
                <a16:creationId xmlns:a16="http://schemas.microsoft.com/office/drawing/2014/main" id="{56668E32-9051-417B-8DC8-C1BFA5DA1D67}"/>
              </a:ext>
            </a:extLst>
          </p:cNvPr>
          <p:cNvSpPr/>
          <p:nvPr/>
        </p:nvSpPr>
        <p:spPr>
          <a:xfrm>
            <a:off x="4732752" y="2304180"/>
            <a:ext cx="4298757"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protect against SW attacks </a:t>
            </a:r>
            <a:br>
              <a:rPr lang="en-US" sz="1600" b="1">
                <a:solidFill>
                  <a:schemeClr val="tx1">
                    <a:lumMod val="50000"/>
                  </a:schemeClr>
                </a:solidFill>
              </a:rPr>
            </a:br>
            <a:r>
              <a:rPr lang="en-US" sz="1600">
                <a:solidFill>
                  <a:schemeClr val="tx1">
                    <a:lumMod val="50000"/>
                  </a:schemeClr>
                </a:solidFill>
                <a:ea typeface="Intel Clear Light" panose="020B0404020203020204" pitchFamily="34" charset="0"/>
                <a:cs typeface="Intel Clear Light" panose="020B0404020203020204" pitchFamily="34" charset="0"/>
              </a:rPr>
              <a:t>even if OS/drivers/BIOS/Hypervisor</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are compromised</a:t>
            </a:r>
          </a:p>
        </p:txBody>
      </p:sp>
      <p:grpSp>
        <p:nvGrpSpPr>
          <p:cNvPr id="6" name="Group 5">
            <a:extLst>
              <a:ext uri="{FF2B5EF4-FFF2-40B4-BE49-F238E27FC236}">
                <a16:creationId xmlns:a16="http://schemas.microsoft.com/office/drawing/2014/main" id="{E46FF267-95A3-44C8-B111-35302C5D8EE5}"/>
              </a:ext>
            </a:extLst>
          </p:cNvPr>
          <p:cNvGrpSpPr/>
          <p:nvPr/>
        </p:nvGrpSpPr>
        <p:grpSpPr>
          <a:xfrm>
            <a:off x="8672877" y="2491204"/>
            <a:ext cx="2801528" cy="643973"/>
            <a:chOff x="6812579" y="1716702"/>
            <a:chExt cx="2060134" cy="473553"/>
          </a:xfrm>
        </p:grpSpPr>
        <p:sp>
          <p:nvSpPr>
            <p:cNvPr id="7" name="Arrow: Pentagon 6">
              <a:extLst>
                <a:ext uri="{FF2B5EF4-FFF2-40B4-BE49-F238E27FC236}">
                  <a16:creationId xmlns:a16="http://schemas.microsoft.com/office/drawing/2014/main" id="{8724ADA2-2AC4-49B0-97D6-1122765D4964}"/>
                </a:ext>
              </a:extLst>
            </p:cNvPr>
            <p:cNvSpPr/>
            <p:nvPr/>
          </p:nvSpPr>
          <p:spPr>
            <a:xfrm rot="10800000">
              <a:off x="6812579" y="1716702"/>
              <a:ext cx="2037444" cy="47355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695DB8F6-BFBF-46B1-BF2D-04B208253B8C}"/>
                </a:ext>
              </a:extLst>
            </p:cNvPr>
            <p:cNvSpPr/>
            <p:nvPr/>
          </p:nvSpPr>
          <p:spPr>
            <a:xfrm>
              <a:off x="7059863" y="1753178"/>
              <a:ext cx="1812850" cy="384756"/>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Minimally-sized Trusted Computing Base (TCB)</a:t>
              </a:r>
            </a:p>
          </p:txBody>
        </p:sp>
      </p:grpSp>
      <p:grpSp>
        <p:nvGrpSpPr>
          <p:cNvPr id="9" name="Group 8">
            <a:extLst>
              <a:ext uri="{FF2B5EF4-FFF2-40B4-BE49-F238E27FC236}">
                <a16:creationId xmlns:a16="http://schemas.microsoft.com/office/drawing/2014/main" id="{D58A4603-9685-4ED4-B9C1-AB46C7E157E8}"/>
              </a:ext>
            </a:extLst>
          </p:cNvPr>
          <p:cNvGrpSpPr/>
          <p:nvPr/>
        </p:nvGrpSpPr>
        <p:grpSpPr>
          <a:xfrm>
            <a:off x="8672877" y="3413023"/>
            <a:ext cx="2801528" cy="790787"/>
            <a:chOff x="6812579" y="2410781"/>
            <a:chExt cx="2060134" cy="581514"/>
          </a:xfrm>
        </p:grpSpPr>
        <p:sp>
          <p:nvSpPr>
            <p:cNvPr id="10" name="Arrow: Pentagon 9">
              <a:extLst>
                <a:ext uri="{FF2B5EF4-FFF2-40B4-BE49-F238E27FC236}">
                  <a16:creationId xmlns:a16="http://schemas.microsoft.com/office/drawing/2014/main" id="{DBCB22A0-9C9A-45FF-9DBA-DD03149B0AAE}"/>
                </a:ext>
              </a:extLst>
            </p:cNvPr>
            <p:cNvSpPr/>
            <p:nvPr/>
          </p:nvSpPr>
          <p:spPr>
            <a:xfrm rot="10800000">
              <a:off x="6812579" y="2410781"/>
              <a:ext cx="2037444" cy="5815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190EEFF6-2CC0-4CEE-A5E3-8D1712943A13}"/>
                </a:ext>
              </a:extLst>
            </p:cNvPr>
            <p:cNvSpPr/>
            <p:nvPr/>
          </p:nvSpPr>
          <p:spPr>
            <a:xfrm>
              <a:off x="7059863" y="2424539"/>
              <a:ext cx="1812850" cy="543185"/>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Other technologies allow some privileged SW in their trust boundary</a:t>
              </a:r>
            </a:p>
          </p:txBody>
        </p:sp>
      </p:grpSp>
      <p:grpSp>
        <p:nvGrpSpPr>
          <p:cNvPr id="12" name="Group 11">
            <a:extLst>
              <a:ext uri="{FF2B5EF4-FFF2-40B4-BE49-F238E27FC236}">
                <a16:creationId xmlns:a16="http://schemas.microsoft.com/office/drawing/2014/main" id="{46BEDA33-39C1-4652-BEEC-03AF4FB44426}"/>
              </a:ext>
            </a:extLst>
          </p:cNvPr>
          <p:cNvGrpSpPr/>
          <p:nvPr/>
        </p:nvGrpSpPr>
        <p:grpSpPr>
          <a:xfrm>
            <a:off x="8703733" y="5550288"/>
            <a:ext cx="2770672" cy="609154"/>
            <a:chOff x="6812579" y="3919166"/>
            <a:chExt cx="2037444" cy="447948"/>
          </a:xfrm>
        </p:grpSpPr>
        <p:sp>
          <p:nvSpPr>
            <p:cNvPr id="13" name="Arrow: Pentagon 12">
              <a:extLst>
                <a:ext uri="{FF2B5EF4-FFF2-40B4-BE49-F238E27FC236}">
                  <a16:creationId xmlns:a16="http://schemas.microsoft.com/office/drawing/2014/main" id="{1E8B7C93-F09B-4A9C-92A9-0437C67DCFE6}"/>
                </a:ext>
              </a:extLst>
            </p:cNvPr>
            <p:cNvSpPr/>
            <p:nvPr/>
          </p:nvSpPr>
          <p:spPr>
            <a:xfrm rot="10800000">
              <a:off x="6812579" y="3919166"/>
              <a:ext cx="2037444" cy="44794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4" name="Rectangle 13">
              <a:extLst>
                <a:ext uri="{FF2B5EF4-FFF2-40B4-BE49-F238E27FC236}">
                  <a16:creationId xmlns:a16="http://schemas.microsoft.com/office/drawing/2014/main" id="{64CAD26D-C85A-4E40-A552-B83CE8E5489C}"/>
                </a:ext>
              </a:extLst>
            </p:cNvPr>
            <p:cNvSpPr/>
            <p:nvPr/>
          </p:nvSpPr>
          <p:spPr>
            <a:xfrm>
              <a:off x="7059863" y="3927245"/>
              <a:ext cx="1623762" cy="384756"/>
            </a:xfrm>
            <a:prstGeom prst="rect">
              <a:avLst/>
            </a:prstGeom>
          </p:spPr>
          <p:txBody>
            <a:bodyPr wrap="square">
              <a:spAutoFit/>
            </a:bodyPr>
            <a:lstStyle/>
            <a:p>
              <a:pPr defTabSz="621746">
                <a:spcBef>
                  <a:spcPts val="1632"/>
                </a:spcBef>
              </a:pPr>
              <a:r>
                <a:rPr lang="en-US" sz="1400" b="1">
                  <a:solidFill>
                    <a:prstClr val="white"/>
                  </a:solidFill>
                  <a:latin typeface="Segoe UI Semibold" panose="020B0702040204020203" pitchFamily="34" charset="0"/>
                  <a:cs typeface="Segoe UI Semibold" panose="020B0702040204020203" pitchFamily="34" charset="0"/>
                </a:rPr>
                <a:t>Increases transparency and accountability</a:t>
              </a:r>
            </a:p>
          </p:txBody>
        </p:sp>
      </p:grpSp>
      <p:grpSp>
        <p:nvGrpSpPr>
          <p:cNvPr id="15" name="Group 14">
            <a:extLst>
              <a:ext uri="{FF2B5EF4-FFF2-40B4-BE49-F238E27FC236}">
                <a16:creationId xmlns:a16="http://schemas.microsoft.com/office/drawing/2014/main" id="{A57E3BF7-65D5-4F6F-A457-875FE355BA34}"/>
              </a:ext>
            </a:extLst>
          </p:cNvPr>
          <p:cNvGrpSpPr/>
          <p:nvPr/>
        </p:nvGrpSpPr>
        <p:grpSpPr>
          <a:xfrm>
            <a:off x="8672877" y="4481656"/>
            <a:ext cx="2801528" cy="790786"/>
            <a:chOff x="6812579" y="3232268"/>
            <a:chExt cx="2060134" cy="581513"/>
          </a:xfrm>
        </p:grpSpPr>
        <p:sp>
          <p:nvSpPr>
            <p:cNvPr id="16" name="Arrow: Pentagon 15">
              <a:extLst>
                <a:ext uri="{FF2B5EF4-FFF2-40B4-BE49-F238E27FC236}">
                  <a16:creationId xmlns:a16="http://schemas.microsoft.com/office/drawing/2014/main" id="{BAA37115-61F7-4539-AD01-949705E66AF5}"/>
                </a:ext>
              </a:extLst>
            </p:cNvPr>
            <p:cNvSpPr/>
            <p:nvPr/>
          </p:nvSpPr>
          <p:spPr>
            <a:xfrm rot="10800000">
              <a:off x="6812579" y="3232268"/>
              <a:ext cx="2037444" cy="58151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7" name="Rectangle 16">
              <a:extLst>
                <a:ext uri="{FF2B5EF4-FFF2-40B4-BE49-F238E27FC236}">
                  <a16:creationId xmlns:a16="http://schemas.microsoft.com/office/drawing/2014/main" id="{A4C5EACB-9DA6-400D-87F1-D51A02F1EBAE}"/>
                </a:ext>
              </a:extLst>
            </p:cNvPr>
            <p:cNvSpPr/>
            <p:nvPr/>
          </p:nvSpPr>
          <p:spPr>
            <a:xfrm>
              <a:off x="7059863" y="3253938"/>
              <a:ext cx="1812850" cy="543184"/>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Enhances protections for hard-to-protect spaces or unprotected spaces  </a:t>
              </a:r>
            </a:p>
          </p:txBody>
        </p:sp>
      </p:grpSp>
      <p:sp>
        <p:nvSpPr>
          <p:cNvPr id="18" name="Rectangle 17">
            <a:extLst>
              <a:ext uri="{FF2B5EF4-FFF2-40B4-BE49-F238E27FC236}">
                <a16:creationId xmlns:a16="http://schemas.microsoft.com/office/drawing/2014/main" id="{0E93B3A1-176C-4AC3-92A0-59F4C8D0246B}"/>
              </a:ext>
            </a:extLst>
          </p:cNvPr>
          <p:cNvSpPr/>
          <p:nvPr/>
        </p:nvSpPr>
        <p:spPr>
          <a:xfrm>
            <a:off x="4732752" y="3243820"/>
            <a:ext cx="3805235"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Increases protections for secrets </a:t>
            </a:r>
            <a:r>
              <a:rPr lang="en-US" sz="1600">
                <a:solidFill>
                  <a:schemeClr val="tx1">
                    <a:lumMod val="50000"/>
                  </a:schemeClr>
                </a:solidFill>
                <a:ea typeface="Intel Clear Light" panose="020B0404020203020204" pitchFamily="34" charset="0"/>
                <a:cs typeface="Intel Clear Light" panose="020B0404020203020204" pitchFamily="34" charset="0"/>
              </a:rPr>
              <a:t>(data/keys/et al) even when attacker has full control of platform</a:t>
            </a:r>
            <a:endParaRPr lang="en-US" sz="1200" b="1">
              <a:solidFill>
                <a:schemeClr val="tx1">
                  <a:lumMod val="50000"/>
                </a:schemeClr>
              </a:solidFill>
            </a:endParaRPr>
          </a:p>
        </p:txBody>
      </p:sp>
      <p:sp>
        <p:nvSpPr>
          <p:cNvPr id="19" name="Rectangle 18">
            <a:extLst>
              <a:ext uri="{FF2B5EF4-FFF2-40B4-BE49-F238E27FC236}">
                <a16:creationId xmlns:a16="http://schemas.microsoft.com/office/drawing/2014/main" id="{796B55BA-6E0E-4B4A-9588-A8BD8F740FF1}"/>
              </a:ext>
            </a:extLst>
          </p:cNvPr>
          <p:cNvSpPr/>
          <p:nvPr/>
        </p:nvSpPr>
        <p:spPr>
          <a:xfrm>
            <a:off x="4732752" y="4183459"/>
            <a:ext cx="4665019" cy="1077218"/>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prevent attacks</a:t>
            </a:r>
            <a:r>
              <a:rPr lang="en-US" sz="1600">
                <a:solidFill>
                  <a:schemeClr val="tx1">
                    <a:lumMod val="50000"/>
                  </a:schemeClr>
                </a:solidFill>
                <a:ea typeface="Intel Clear Light" panose="020B0404020203020204" pitchFamily="34" charset="0"/>
                <a:cs typeface="Intel Clear Light" panose="020B0404020203020204" pitchFamily="34" charset="0"/>
              </a:rPr>
              <a:t>, such as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memory bus snooping, memory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tampering, and “cold boot” attacks,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against memory contents in RAM</a:t>
            </a:r>
            <a:endParaRPr lang="en-US" sz="1200" b="1">
              <a:solidFill>
                <a:schemeClr val="tx1">
                  <a:lumMod val="50000"/>
                </a:schemeClr>
              </a:solidFill>
            </a:endParaRPr>
          </a:p>
        </p:txBody>
      </p:sp>
      <p:sp>
        <p:nvSpPr>
          <p:cNvPr id="20" name="Rectangle 19">
            <a:extLst>
              <a:ext uri="{FF2B5EF4-FFF2-40B4-BE49-F238E27FC236}">
                <a16:creationId xmlns:a16="http://schemas.microsoft.com/office/drawing/2014/main" id="{44070AAA-0FC9-4201-BB41-7C6115FB361E}"/>
              </a:ext>
            </a:extLst>
          </p:cNvPr>
          <p:cNvSpPr/>
          <p:nvPr/>
        </p:nvSpPr>
        <p:spPr>
          <a:xfrm>
            <a:off x="4732753" y="5374223"/>
            <a:ext cx="3940124" cy="1323439"/>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b="1">
                <a:solidFill>
                  <a:srgbClr val="0072C6"/>
                </a:solidFill>
                <a:latin typeface="Segoe UI Semibold" panose="020B0702040204020203" pitchFamily="34" charset="0"/>
                <a:cs typeface="Segoe UI Semibold" panose="020B0702040204020203" pitchFamily="34" charset="0"/>
              </a:rPr>
              <a:t>Provides an option for hardware-</a:t>
            </a:r>
            <a:br>
              <a:rPr lang="en-US" sz="1600" b="1">
                <a:solidFill>
                  <a:srgbClr val="0072C6"/>
                </a:solidFill>
                <a:latin typeface="Segoe UI Semibold" panose="020B0702040204020203" pitchFamily="34" charset="0"/>
                <a:cs typeface="Segoe UI Semibold" panose="020B0702040204020203" pitchFamily="34" charset="0"/>
              </a:rPr>
            </a:br>
            <a:r>
              <a:rPr lang="en-US" sz="1600" b="1">
                <a:solidFill>
                  <a:srgbClr val="0072C6"/>
                </a:solidFill>
                <a:latin typeface="Segoe UI Semibold" panose="020B0702040204020203" pitchFamily="34" charset="0"/>
                <a:cs typeface="Segoe UI Semibold" panose="020B0702040204020203" pitchFamily="34" charset="0"/>
              </a:rPr>
              <a:t>based attestation</a:t>
            </a:r>
            <a:r>
              <a:rPr lang="en-US" sz="1600">
                <a:solidFill>
                  <a:srgbClr val="0072C6"/>
                </a:solidFill>
                <a:latin typeface="Segoe UI Semibold" panose="020B0702040204020203" pitchFamily="34" charset="0"/>
                <a:cs typeface="Segoe UI Semibold" panose="020B0702040204020203" pitchFamily="34" charset="0"/>
              </a:rPr>
              <a:t> </a:t>
            </a:r>
            <a:r>
              <a:rPr lang="en-US" sz="1600">
                <a:solidFill>
                  <a:schemeClr val="tx1">
                    <a:lumMod val="50000"/>
                  </a:schemeClr>
                </a:solidFill>
                <a:ea typeface="Intel Clear Light" panose="020B0404020203020204" pitchFamily="34" charset="0"/>
                <a:cs typeface="Intel Clear Light" panose="020B0404020203020204" pitchFamily="34" charset="0"/>
              </a:rPr>
              <a:t>capabilities to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measure and verify valid code and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data signatures, and thus ensure integrity</a:t>
            </a:r>
            <a:endParaRPr lang="en-US" sz="1200" b="1">
              <a:solidFill>
                <a:schemeClr val="tx1">
                  <a:lumMod val="50000"/>
                </a:schemeClr>
              </a:solidFill>
            </a:endParaRPr>
          </a:p>
        </p:txBody>
      </p:sp>
      <p:grpSp>
        <p:nvGrpSpPr>
          <p:cNvPr id="2" name="Group 1">
            <a:extLst>
              <a:ext uri="{FF2B5EF4-FFF2-40B4-BE49-F238E27FC236}">
                <a16:creationId xmlns:a16="http://schemas.microsoft.com/office/drawing/2014/main" id="{F794767F-C2B1-45F5-838F-6B5D59A7DBF7}"/>
              </a:ext>
            </a:extLst>
          </p:cNvPr>
          <p:cNvGrpSpPr>
            <a:grpSpLocks noChangeAspect="1"/>
          </p:cNvGrpSpPr>
          <p:nvPr/>
        </p:nvGrpSpPr>
        <p:grpSpPr>
          <a:xfrm>
            <a:off x="962070" y="2375010"/>
            <a:ext cx="3263258" cy="3657600"/>
            <a:chOff x="6835083" y="1708303"/>
            <a:chExt cx="2890733" cy="2990736"/>
          </a:xfrm>
        </p:grpSpPr>
        <p:sp>
          <p:nvSpPr>
            <p:cNvPr id="22" name="Rectangle 21">
              <a:extLst>
                <a:ext uri="{FF2B5EF4-FFF2-40B4-BE49-F238E27FC236}">
                  <a16:creationId xmlns:a16="http://schemas.microsoft.com/office/drawing/2014/main" id="{1F3A0A4B-0561-4987-B292-A49D44A71CF8}"/>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23" name="Rectangle 22">
              <a:extLst>
                <a:ext uri="{FF2B5EF4-FFF2-40B4-BE49-F238E27FC236}">
                  <a16:creationId xmlns:a16="http://schemas.microsoft.com/office/drawing/2014/main" id="{A67CA486-61DB-4619-8901-139F720ABE0A}"/>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24" name="Rectangle 23">
              <a:extLst>
                <a:ext uri="{FF2B5EF4-FFF2-40B4-BE49-F238E27FC236}">
                  <a16:creationId xmlns:a16="http://schemas.microsoft.com/office/drawing/2014/main" id="{A722C4BA-B0EC-4B25-98C8-680DFF2209D3}"/>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25" name="Rectangle 24">
              <a:extLst>
                <a:ext uri="{FF2B5EF4-FFF2-40B4-BE49-F238E27FC236}">
                  <a16:creationId xmlns:a16="http://schemas.microsoft.com/office/drawing/2014/main" id="{A4470224-5D4C-4EE4-A23A-BC0138E032B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26" name="Rectangle 25">
              <a:extLst>
                <a:ext uri="{FF2B5EF4-FFF2-40B4-BE49-F238E27FC236}">
                  <a16:creationId xmlns:a16="http://schemas.microsoft.com/office/drawing/2014/main" id="{C5CB5F7F-FE46-4777-B060-9E59FAD378E6}"/>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27" name="Group 26">
              <a:extLst>
                <a:ext uri="{FF2B5EF4-FFF2-40B4-BE49-F238E27FC236}">
                  <a16:creationId xmlns:a16="http://schemas.microsoft.com/office/drawing/2014/main" id="{5933D946-D60A-4805-A1A2-07BEBC7215FE}"/>
                </a:ext>
              </a:extLst>
            </p:cNvPr>
            <p:cNvGrpSpPr/>
            <p:nvPr/>
          </p:nvGrpSpPr>
          <p:grpSpPr>
            <a:xfrm>
              <a:off x="6835083" y="1708303"/>
              <a:ext cx="2890733" cy="2588084"/>
              <a:chOff x="6649887" y="2291166"/>
              <a:chExt cx="2834315" cy="2537566"/>
            </a:xfrm>
          </p:grpSpPr>
          <p:sp>
            <p:nvSpPr>
              <p:cNvPr id="28" name="Rectangle 27">
                <a:extLst>
                  <a:ext uri="{FF2B5EF4-FFF2-40B4-BE49-F238E27FC236}">
                    <a16:creationId xmlns:a16="http://schemas.microsoft.com/office/drawing/2014/main" id="{BA3CC8A0-8F59-4682-8A55-4B3986E4C413}"/>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29" name="Rectangle 28">
                <a:extLst>
                  <a:ext uri="{FF2B5EF4-FFF2-40B4-BE49-F238E27FC236}">
                    <a16:creationId xmlns:a16="http://schemas.microsoft.com/office/drawing/2014/main" id="{930F6DEC-FA1D-4125-BD28-74B10A5F380F}"/>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pic>
        <p:nvPicPr>
          <p:cNvPr id="32" name="Picture 31">
            <a:extLst>
              <a:ext uri="{FF2B5EF4-FFF2-40B4-BE49-F238E27FC236}">
                <a16:creationId xmlns:a16="http://schemas.microsoft.com/office/drawing/2014/main" id="{95AA5EE6-F010-461A-8668-4CAF44B63880}"/>
              </a:ext>
            </a:extLst>
          </p:cNvPr>
          <p:cNvPicPr>
            <a:picLocks noChangeAspect="1"/>
          </p:cNvPicPr>
          <p:nvPr/>
        </p:nvPicPr>
        <p:blipFill>
          <a:blip r:embed="rId4"/>
          <a:stretch>
            <a:fillRect/>
          </a:stretch>
        </p:blipFill>
        <p:spPr>
          <a:xfrm>
            <a:off x="680148" y="5463222"/>
            <a:ext cx="701904" cy="701254"/>
          </a:xfrm>
          <a:prstGeom prst="rect">
            <a:avLst/>
          </a:prstGeom>
          <a:effectLst>
            <a:outerShdw blurRad="63500" sx="102000" sy="102000" algn="ctr" rotWithShape="0">
              <a:prstClr val="black">
                <a:alpha val="40000"/>
              </a:prstClr>
            </a:outerShdw>
          </a:effectLst>
        </p:spPr>
      </p:pic>
      <p:sp>
        <p:nvSpPr>
          <p:cNvPr id="38" name="TextBox 37">
            <a:extLst>
              <a:ext uri="{FF2B5EF4-FFF2-40B4-BE49-F238E27FC236}">
                <a16:creationId xmlns:a16="http://schemas.microsoft.com/office/drawing/2014/main" id="{DADA08F2-D381-47E0-B0BB-5A26F4757E8D}"/>
              </a:ext>
            </a:extLst>
          </p:cNvPr>
          <p:cNvSpPr txBox="1"/>
          <p:nvPr/>
        </p:nvSpPr>
        <p:spPr>
          <a:xfrm>
            <a:off x="922418" y="6145694"/>
            <a:ext cx="3117560" cy="523220"/>
          </a:xfrm>
          <a:prstGeom prst="rect">
            <a:avLst/>
          </a:prstGeom>
          <a:noFill/>
        </p:spPr>
        <p:txBody>
          <a:bodyPr wrap="square" rtlCol="0">
            <a:spAutoFit/>
          </a:bodyPr>
          <a:lstStyle/>
          <a:p>
            <a:pPr algn="ctr"/>
            <a:r>
              <a:rPr lang="en-GB" sz="1400" kern="0">
                <a:solidFill>
                  <a:srgbClr val="000000"/>
                </a:solidFill>
                <a:latin typeface="Segoe UI Semibold"/>
                <a:cs typeface="Segoe UI" pitchFamily="34" charset="0"/>
              </a:rPr>
              <a:t>TCB with ACC</a:t>
            </a:r>
          </a:p>
          <a:p>
            <a:pPr algn="ctr"/>
            <a:r>
              <a:rPr lang="en-GB" sz="1400" kern="0">
                <a:solidFill>
                  <a:srgbClr val="000000"/>
                </a:solidFill>
                <a:latin typeface="Segoe UI Semibold"/>
                <a:cs typeface="Segoe UI" pitchFamily="34" charset="0"/>
              </a:rPr>
              <a:t>(using only hardware like Intel SGX)</a:t>
            </a:r>
          </a:p>
        </p:txBody>
      </p:sp>
    </p:spTree>
    <p:extLst>
      <p:ext uri="{BB962C8B-B14F-4D97-AF65-F5344CB8AC3E}">
        <p14:creationId xmlns:p14="http://schemas.microsoft.com/office/powerpoint/2010/main" val="286240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Intel guidance for security advisories</a:t>
            </a:r>
            <a:br>
              <a:rPr lang="en-US"/>
            </a:br>
            <a:r>
              <a:rPr lang="en-US" sz="2400">
                <a:solidFill>
                  <a:srgbClr val="0070C0"/>
                </a:solidFill>
                <a:latin typeface="Segoe UI" panose="020B0502040204020203" pitchFamily="34" charset="0"/>
                <a:cs typeface="Segoe UI" panose="020B0502040204020203" pitchFamily="34" charset="0"/>
              </a:rPr>
              <a:t>Adversary models vs. reality of known attacks</a:t>
            </a:r>
            <a:endParaRPr lang="en-US">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5FD27FCD-FE1E-40F7-876A-7452CF921E7A}"/>
              </a:ext>
            </a:extLst>
          </p:cNvPr>
          <p:cNvSpPr>
            <a:spLocks noGrp="1"/>
          </p:cNvSpPr>
          <p:nvPr>
            <p:ph type="body" sz="quarter" idx="10"/>
          </p:nvPr>
        </p:nvSpPr>
        <p:spPr>
          <a:xfrm>
            <a:off x="274639" y="1614431"/>
            <a:ext cx="3200399" cy="517065"/>
          </a:xfrm>
        </p:spPr>
        <p:txBody>
          <a:bodyPr/>
          <a:lstStyle/>
          <a:p>
            <a:r>
              <a:rPr lang="en-US"/>
              <a:t>A “repository” of known attacks</a:t>
            </a:r>
          </a:p>
        </p:txBody>
      </p:sp>
      <p:sp>
        <p:nvSpPr>
          <p:cNvPr id="7" name="Rectangle 6">
            <a:extLst>
              <a:ext uri="{FF2B5EF4-FFF2-40B4-BE49-F238E27FC236}">
                <a16:creationId xmlns:a16="http://schemas.microsoft.com/office/drawing/2014/main" id="{F440B95D-8480-4740-A956-27AA827D2F70}"/>
              </a:ext>
            </a:extLst>
          </p:cNvPr>
          <p:cNvSpPr/>
          <p:nvPr/>
        </p:nvSpPr>
        <p:spPr>
          <a:xfrm>
            <a:off x="46037" y="6582260"/>
            <a:ext cx="6705600" cy="276999"/>
          </a:xfrm>
          <a:prstGeom prst="rect">
            <a:avLst/>
          </a:prstGeom>
        </p:spPr>
        <p:txBody>
          <a:bodyPr wrap="square">
            <a:spAutoFit/>
          </a:bodyPr>
          <a:lstStyle/>
          <a:p>
            <a:pPr>
              <a:spcBef>
                <a:spcPts val="1200"/>
              </a:spcBef>
            </a:pPr>
            <a:r>
              <a:rPr lang="fr-FR" sz="1200"/>
              <a:t>Intel Source: </a:t>
            </a:r>
            <a:r>
              <a:rPr lang="fr-FR" sz="1200">
                <a:hlinkClick r:id="rId3"/>
              </a:rPr>
              <a:t>Software Guidance for Security </a:t>
            </a:r>
            <a:r>
              <a:rPr lang="fr-FR" sz="1200" err="1">
                <a:hlinkClick r:id="rId3"/>
              </a:rPr>
              <a:t>Advisories</a:t>
            </a:r>
            <a:r>
              <a:rPr lang="en-US" sz="1200">
                <a:hlinkClick r:id="rId3"/>
              </a:rPr>
              <a:t> </a:t>
            </a:r>
            <a:endParaRPr lang="en-US" sz="1200"/>
          </a:p>
        </p:txBody>
      </p:sp>
      <p:pic>
        <p:nvPicPr>
          <p:cNvPr id="10" name="Picture 9" descr="A screenshot of a cell phone&#10;&#10;Description automatically generated">
            <a:extLst>
              <a:ext uri="{FF2B5EF4-FFF2-40B4-BE49-F238E27FC236}">
                <a16:creationId xmlns:a16="http://schemas.microsoft.com/office/drawing/2014/main" id="{025BD5BD-EC2D-4314-97E4-015D8F6A99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5037" y="1614431"/>
            <a:ext cx="6172199" cy="4837009"/>
          </a:xfrm>
          <a:prstGeom prst="rect">
            <a:avLst/>
          </a:prstGeom>
        </p:spPr>
      </p:pic>
    </p:spTree>
    <p:extLst>
      <p:ext uri="{BB962C8B-B14F-4D97-AF65-F5344CB8AC3E}">
        <p14:creationId xmlns:p14="http://schemas.microsoft.com/office/powerpoint/2010/main" val="76711142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Hardware side-channel attacks</a:t>
            </a:r>
            <a:br>
              <a:rPr lang="en-US"/>
            </a:br>
            <a:r>
              <a:rPr lang="en-US" sz="2400">
                <a:solidFill>
                  <a:srgbClr val="0070C0"/>
                </a:solidFill>
                <a:latin typeface="Segoe UI" panose="020B0502040204020203" pitchFamily="34" charset="0"/>
                <a:cs typeface="Segoe UI" panose="020B0502040204020203" pitchFamily="34" charset="0"/>
              </a:rPr>
              <a:t>Plunder Volt</a:t>
            </a:r>
            <a:endParaRPr lang="en-US">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2274" y="1275020"/>
            <a:ext cx="7774763" cy="172354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The attack uses the CPU's energy management interface to alter electrical voltage and frequency inside the SGX memory cells, causing unwanted alterations to SGX data</a:t>
            </a:r>
          </a:p>
          <a:p>
            <a:pPr marL="285750" lvl="1" indent="-285750">
              <a:buFont typeface="Arial" panose="020B0604020202020204" pitchFamily="34" charset="0"/>
              <a:buChar char="•"/>
              <a:defRPr/>
            </a:pPr>
            <a:r>
              <a:rPr lang="en-US">
                <a:latin typeface="Segoe UI" panose="020B0502040204020203" pitchFamily="34" charset="0"/>
              </a:rPr>
              <a:t>Can be used to induce bugs in the encryption algorithms performed inside SGX, resulting in encrypted content easier to crack once it leaves the SGX enclave, allowing attackers to recover the encryption key that was used to encrypt the data in the first place</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80211" y="3532915"/>
            <a:ext cx="7826461" cy="221599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Plundervolt needs to run from an app on an infected host with root or admin privileges</a:t>
            </a:r>
          </a:p>
          <a:p>
            <a:pPr marL="285750" lvl="1" indent="-285750">
              <a:buFont typeface="Arial" panose="020B0604020202020204" pitchFamily="34" charset="0"/>
              <a:buChar char="•"/>
              <a:defRPr/>
            </a:pPr>
            <a:r>
              <a:rPr lang="en-US">
                <a:latin typeface="Segoe UI" panose="020B0502040204020203" pitchFamily="34" charset="0"/>
              </a:rPr>
              <a:t>Plundervolt doesn't work from within </a:t>
            </a:r>
            <a:r>
              <a:rPr lang="en-US" u="sng">
                <a:latin typeface="Segoe UI" panose="020B0502040204020203" pitchFamily="34" charset="0"/>
              </a:rPr>
              <a:t>virtualized environments</a:t>
            </a:r>
            <a:r>
              <a:rPr lang="en-US">
                <a:latin typeface="Segoe UI" panose="020B0502040204020203" pitchFamily="34" charset="0"/>
              </a:rPr>
              <a:t> (guest OS does not have access to the BIOS interface that manages the CPU's voltage and frequency).</a:t>
            </a:r>
          </a:p>
          <a:p>
            <a:pPr marL="285750" lvl="1" indent="-285750">
              <a:buFont typeface="Arial" panose="020B0604020202020204" pitchFamily="34" charset="0"/>
              <a:buChar char="•"/>
              <a:defRPr/>
            </a:pPr>
            <a:r>
              <a:rPr lang="en-US">
                <a:latin typeface="Segoe UI" panose="020B0502040204020203" pitchFamily="34" charset="0"/>
              </a:rPr>
              <a:t>Intel has released microcode (CPU firmware) and BIOS updates that address the Plundervolt attack (December 2019)</a:t>
            </a:r>
          </a:p>
        </p:txBody>
      </p:sp>
      <p:pic>
        <p:nvPicPr>
          <p:cNvPr id="3" name="Picture 2">
            <a:extLst>
              <a:ext uri="{FF2B5EF4-FFF2-40B4-BE49-F238E27FC236}">
                <a16:creationId xmlns:a16="http://schemas.microsoft.com/office/drawing/2014/main" id="{920FC9BE-893F-4366-8363-B772C4B16BFF}"/>
              </a:ext>
            </a:extLst>
          </p:cNvPr>
          <p:cNvPicPr>
            <a:picLocks noChangeAspect="1"/>
          </p:cNvPicPr>
          <p:nvPr/>
        </p:nvPicPr>
        <p:blipFill>
          <a:blip r:embed="rId3"/>
          <a:stretch>
            <a:fillRect/>
          </a:stretch>
        </p:blipFill>
        <p:spPr>
          <a:xfrm>
            <a:off x="10791186" y="222012"/>
            <a:ext cx="1242753" cy="1364592"/>
          </a:xfrm>
          <a:prstGeom prst="rect">
            <a:avLst/>
          </a:prstGeom>
        </p:spPr>
      </p:pic>
      <p:sp>
        <p:nvSpPr>
          <p:cNvPr id="15" name="Espace réservé du texte 2">
            <a:extLst>
              <a:ext uri="{FF2B5EF4-FFF2-40B4-BE49-F238E27FC236}">
                <a16:creationId xmlns:a16="http://schemas.microsoft.com/office/drawing/2014/main" id="{A663628A-1E2C-4F2D-BEF6-360606B459D8}"/>
              </a:ext>
            </a:extLst>
          </p:cNvPr>
          <p:cNvSpPr txBox="1">
            <a:spLocks/>
          </p:cNvSpPr>
          <p:nvPr/>
        </p:nvSpPr>
        <p:spPr>
          <a:xfrm>
            <a:off x="2027237" y="5859462"/>
            <a:ext cx="8612964" cy="86042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Hardware attacks are significantly less likely in a cloud environment where physical access is strictly controlled</a:t>
            </a:r>
            <a:endParaRPr lang="fr-FR"/>
          </a:p>
        </p:txBody>
      </p:sp>
      <p:sp>
        <p:nvSpPr>
          <p:cNvPr id="13" name="Text Placeholder 3">
            <a:extLst>
              <a:ext uri="{FF2B5EF4-FFF2-40B4-BE49-F238E27FC236}">
                <a16:creationId xmlns:a16="http://schemas.microsoft.com/office/drawing/2014/main" id="{7657170F-762E-430E-B166-A54478C76144}"/>
              </a:ext>
            </a:extLst>
          </p:cNvPr>
          <p:cNvSpPr txBox="1">
            <a:spLocks/>
          </p:cNvSpPr>
          <p:nvPr/>
        </p:nvSpPr>
        <p:spPr>
          <a:xfrm>
            <a:off x="8580437" y="1720556"/>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New </a:t>
            </a:r>
            <a:r>
              <a:rPr lang="en-US" sz="1200" err="1">
                <a:solidFill>
                  <a:schemeClr val="tx1"/>
                </a:solidFill>
              </a:rPr>
              <a:t>Plundervolt</a:t>
            </a:r>
            <a:r>
              <a:rPr lang="en-US" sz="1200">
                <a:solidFill>
                  <a:schemeClr val="tx1"/>
                </a:solidFill>
              </a:rPr>
              <a:t> attack impacts Intel CPUs</a:t>
            </a:r>
          </a:p>
          <a:p>
            <a:pPr marL="0" indent="0">
              <a:buNone/>
            </a:pPr>
            <a:r>
              <a:rPr lang="fr-FR" sz="1050">
                <a:hlinkClick r:id="rId4"/>
              </a:rPr>
              <a:t>https://www.zdnet.com/article/new-plundervolt-attack-impacts-intel-cpus/</a:t>
            </a:r>
            <a:endParaRPr lang="fr-FR" sz="1050"/>
          </a:p>
          <a:p>
            <a:pPr marL="0" indent="0">
              <a:spcBef>
                <a:spcPts val="600"/>
              </a:spcBef>
              <a:buNone/>
            </a:pPr>
            <a:r>
              <a:rPr lang="en-US" sz="1200" b="0" i="0">
                <a:effectLst/>
              </a:rPr>
              <a:t>How a little bit of </a:t>
            </a:r>
            <a:r>
              <a:rPr lang="en-US" sz="1200" b="0" i="0" err="1">
                <a:effectLst/>
              </a:rPr>
              <a:t>undervolting</a:t>
            </a:r>
            <a:r>
              <a:rPr lang="en-US" sz="1200" b="0" i="0">
                <a:effectLst/>
              </a:rPr>
              <a:t> can cause a lot of problems</a:t>
            </a:r>
          </a:p>
          <a:p>
            <a:pPr marL="0" indent="0">
              <a:spcBef>
                <a:spcPts val="0"/>
              </a:spcBef>
              <a:buNone/>
            </a:pPr>
            <a:r>
              <a:rPr lang="fr-FR" sz="1050">
                <a:hlinkClick r:id="rId5"/>
              </a:rPr>
              <a:t>https://plundervolt.com/</a:t>
            </a:r>
            <a:endParaRPr lang="fr-FR" sz="1050"/>
          </a:p>
          <a:p>
            <a:pPr marL="0" indent="0">
              <a:spcBef>
                <a:spcPts val="600"/>
              </a:spcBef>
              <a:buNone/>
            </a:pPr>
            <a:r>
              <a:rPr lang="en-US" sz="1200" b="0" i="0" err="1">
                <a:effectLst/>
              </a:rPr>
              <a:t>Plundervolt</a:t>
            </a:r>
            <a:r>
              <a:rPr lang="en-US" sz="1200" b="0" i="0">
                <a:effectLst/>
              </a:rPr>
              <a:t>: Software-based Fault Injection Attacks against Intel SGX</a:t>
            </a:r>
          </a:p>
          <a:p>
            <a:pPr marL="0" indent="0">
              <a:spcBef>
                <a:spcPts val="0"/>
              </a:spcBef>
              <a:buNone/>
            </a:pPr>
            <a:r>
              <a:rPr lang="fr-FR" sz="1050">
                <a:hlinkClick r:id="rId6"/>
              </a:rPr>
              <a:t>https://plundervolt.com/doc/plundervolt.pdf</a:t>
            </a:r>
            <a:r>
              <a:rPr lang="fr-FR" sz="1050"/>
              <a:t> </a:t>
            </a:r>
            <a:endParaRPr lang="en-US" sz="1050"/>
          </a:p>
          <a:p>
            <a:pPr marL="0" indent="0">
              <a:spcBef>
                <a:spcPts val="0"/>
              </a:spcBef>
              <a:buNone/>
            </a:pPr>
            <a:endParaRPr lang="en-US" sz="1050" b="0" i="0">
              <a:effectLst/>
            </a:endParaRPr>
          </a:p>
          <a:p>
            <a:pPr marL="0" indent="0">
              <a:buNone/>
            </a:pP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12859145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 </a:t>
            </a:r>
            <a:br>
              <a:rPr lang="en-US"/>
            </a:br>
            <a:r>
              <a:rPr lang="en-US" sz="2400">
                <a:solidFill>
                  <a:srgbClr val="0070C0"/>
                </a:solidFill>
                <a:latin typeface="Segoe UI" panose="020B0502040204020203" pitchFamily="34" charset="0"/>
                <a:cs typeface="Segoe UI" panose="020B0502040204020203" pitchFamily="34" charset="0"/>
              </a:rPr>
              <a:t>Speculative attacks</a:t>
            </a:r>
          </a:p>
        </p:txBody>
      </p:sp>
      <p:sp>
        <p:nvSpPr>
          <p:cNvPr id="3" name="Espace réservé du texte 2"/>
          <p:cNvSpPr>
            <a:spLocks noGrp="1"/>
          </p:cNvSpPr>
          <p:nvPr>
            <p:ph type="body" sz="quarter" idx="10"/>
          </p:nvPr>
        </p:nvSpPr>
        <p:spPr>
          <a:xfrm>
            <a:off x="255362" y="1303799"/>
            <a:ext cx="11518129" cy="4128195"/>
          </a:xfrm>
        </p:spPr>
        <p:txBody>
          <a:bodyPr>
            <a:normAutofit/>
          </a:bodyPr>
          <a:lstStyle/>
          <a:p>
            <a:pPr lvl="0"/>
            <a:r>
              <a:rPr lang="en-US"/>
              <a:t>Principle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A program that performs a conditional branch will wait until the condition is known before making the branch</a:t>
            </a:r>
            <a:endParaRPr lang="en-US">
              <a:latin typeface="Segoe UI" panose="020B0502040204020203" pitchFamily="34" charset="0"/>
              <a:ea typeface="Calibri" panose="020F0502020204030204" pitchFamily="34" charset="0"/>
            </a:endParaRP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For performance reasons, the processor tries to </a:t>
            </a:r>
            <a:r>
              <a:rPr lang="en-US">
                <a:solidFill>
                  <a:srgbClr val="0072C6"/>
                </a:solidFill>
                <a:effectLst/>
                <a:latin typeface="Segoe UI Semibold" panose="020B0702040204020203" pitchFamily="34" charset="0"/>
                <a:ea typeface="Calibri" panose="020F0502020204030204" pitchFamily="34" charset="0"/>
                <a:cs typeface="Segoe UI Semibold" panose="020B0702040204020203" pitchFamily="34" charset="0"/>
              </a:rPr>
              <a:t>speculatively</a:t>
            </a:r>
            <a:r>
              <a:rPr lang="en-US">
                <a:effectLst/>
                <a:latin typeface="Segoe UI" panose="020B0502040204020203" pitchFamily="34" charset="0"/>
                <a:ea typeface="Calibri" panose="020F0502020204030204" pitchFamily="34" charset="0"/>
              </a:rPr>
              <a:t> guess the result of the comparison so that it can perform the branch and continue executing instructions without having to wait</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If the processor guesses wrong, it rolls back the extra work it did and take the correct branch</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 faulty guess disturbs other parts of the processor – in particular, the contents of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These microarchitectural </a:t>
            </a:r>
            <a:r>
              <a:rPr lang="en-US">
                <a:solidFill>
                  <a:srgbClr val="0072C6"/>
                </a:solidFill>
                <a:latin typeface="Segoe UI Semibold" panose="020B0702040204020203" pitchFamily="34" charset="0"/>
                <a:cs typeface="Segoe UI Semibold" panose="020B0702040204020203" pitchFamily="34" charset="0"/>
              </a:rPr>
              <a:t>disturbances can be detected and measured </a:t>
            </a:r>
            <a:r>
              <a:rPr lang="en-US">
                <a:effectLst/>
                <a:latin typeface="Segoe UI" panose="020B0502040204020203" pitchFamily="34" charset="0"/>
                <a:ea typeface="Calibri" panose="020F0502020204030204" pitchFamily="34" charset="0"/>
              </a:rPr>
              <a:t>(loading data from memory is quicker if it's already in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This allows a malicious program to make </a:t>
            </a:r>
            <a:r>
              <a:rPr lang="en-US">
                <a:solidFill>
                  <a:srgbClr val="0072C6"/>
                </a:solidFill>
                <a:latin typeface="Segoe UI Semibold" panose="020B0702040204020203" pitchFamily="34" charset="0"/>
                <a:cs typeface="Segoe UI Semibold" panose="020B0702040204020203" pitchFamily="34" charset="0"/>
              </a:rPr>
              <a:t>inferences about the values stored in memory</a:t>
            </a:r>
          </a:p>
          <a:p>
            <a:pPr lvl="1">
              <a:defRPr/>
            </a:pPr>
            <a:endParaRPr lang="en-US">
              <a:solidFill>
                <a:srgbClr val="0072C6"/>
              </a:solidFill>
              <a:latin typeface="Segoe UI Semibold" panose="020B0702040204020203" pitchFamily="34" charset="0"/>
              <a:cs typeface="Segoe UI Semibold" panose="020B0702040204020203" pitchFamily="34" charset="0"/>
            </a:endParaRPr>
          </a:p>
        </p:txBody>
      </p:sp>
      <p:sp>
        <p:nvSpPr>
          <p:cNvPr id="12" name="Espace réservé du texte 2">
            <a:extLst>
              <a:ext uri="{FF2B5EF4-FFF2-40B4-BE49-F238E27FC236}">
                <a16:creationId xmlns:a16="http://schemas.microsoft.com/office/drawing/2014/main" id="{93729E4D-B64C-42BC-84DC-664AD0D3983C}"/>
              </a:ext>
            </a:extLst>
          </p:cNvPr>
          <p:cNvSpPr txBox="1">
            <a:spLocks/>
          </p:cNvSpPr>
          <p:nvPr/>
        </p:nvSpPr>
        <p:spPr>
          <a:xfrm>
            <a:off x="198437" y="4253352"/>
            <a:ext cx="8612964" cy="108019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Spectre, Meltdown, Foreshadow (L1TF), etc. all use speculative attacks</a:t>
            </a:r>
            <a:endParaRPr lang="fr-FR"/>
          </a:p>
        </p:txBody>
      </p:sp>
      <p:pic>
        <p:nvPicPr>
          <p:cNvPr id="14" name="Picture 13">
            <a:extLst>
              <a:ext uri="{FF2B5EF4-FFF2-40B4-BE49-F238E27FC236}">
                <a16:creationId xmlns:a16="http://schemas.microsoft.com/office/drawing/2014/main" id="{8D9ED640-3433-4BC1-8FF7-FB08411F6D0D}"/>
              </a:ext>
            </a:extLst>
          </p:cNvPr>
          <p:cNvPicPr>
            <a:picLocks noChangeAspect="1"/>
          </p:cNvPicPr>
          <p:nvPr/>
        </p:nvPicPr>
        <p:blipFill>
          <a:blip r:embed="rId3"/>
          <a:stretch>
            <a:fillRect/>
          </a:stretch>
        </p:blipFill>
        <p:spPr>
          <a:xfrm>
            <a:off x="9875837" y="4521174"/>
            <a:ext cx="1066800" cy="1892615"/>
          </a:xfrm>
          <a:prstGeom prst="rect">
            <a:avLst/>
          </a:prstGeom>
        </p:spPr>
      </p:pic>
      <p:pic>
        <p:nvPicPr>
          <p:cNvPr id="16" name="Picture 15">
            <a:extLst>
              <a:ext uri="{FF2B5EF4-FFF2-40B4-BE49-F238E27FC236}">
                <a16:creationId xmlns:a16="http://schemas.microsoft.com/office/drawing/2014/main" id="{88533156-D91E-448E-B89F-C4636659002D}"/>
              </a:ext>
            </a:extLst>
          </p:cNvPr>
          <p:cNvPicPr>
            <a:picLocks noChangeAspect="1"/>
          </p:cNvPicPr>
          <p:nvPr/>
        </p:nvPicPr>
        <p:blipFill>
          <a:blip r:embed="rId4"/>
          <a:stretch>
            <a:fillRect/>
          </a:stretch>
        </p:blipFill>
        <p:spPr>
          <a:xfrm>
            <a:off x="7855005" y="4552265"/>
            <a:ext cx="1488614" cy="1949056"/>
          </a:xfrm>
          <a:prstGeom prst="rect">
            <a:avLst/>
          </a:prstGeom>
        </p:spPr>
      </p:pic>
    </p:spTree>
    <p:extLst>
      <p:ext uri="{BB962C8B-B14F-4D97-AF65-F5344CB8AC3E}">
        <p14:creationId xmlns:p14="http://schemas.microsoft.com/office/powerpoint/2010/main" val="110033071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Spectre &amp; Meltdown - 2018</a:t>
            </a:r>
            <a:endParaRPr lang="en-US" sz="2800">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4009" y="1233102"/>
            <a:ext cx="7853731"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2C6"/>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2C6"/>
                </a:solidFill>
                <a:latin typeface="Segoe UI Semibold" panose="020B0702040204020203" pitchFamily="34" charset="0"/>
                <a:cs typeface="Segoe UI Semibold" panose="020B0702040204020203" pitchFamily="34" charset="0"/>
              </a:rPr>
              <a:t>values stored in kernel memory</a:t>
            </a:r>
          </a:p>
          <a:p>
            <a:pPr marL="285750" lvl="1" indent="-285750">
              <a:buFont typeface="Arial" panose="020B0604020202020204" pitchFamily="34" charset="0"/>
              <a:buChar char="•"/>
              <a:defRPr/>
            </a:pPr>
            <a:r>
              <a:rPr lang="en-US">
                <a:latin typeface="Segoe UI" panose="020B0502040204020203" pitchFamily="34" charset="0"/>
              </a:rPr>
              <a:t>Spectre has 3 variants, the last one named Meltdown</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72274" y="3573462"/>
            <a:ext cx="7774763" cy="24868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Meltdown and Spectre can both in principle be used to further attacks against hypervisors</a:t>
            </a:r>
          </a:p>
          <a:p>
            <a:pPr marL="285750" lvl="1" indent="-285750">
              <a:buFont typeface="Arial" panose="020B0604020202020204" pitchFamily="34" charset="0"/>
              <a:buChar char="•"/>
              <a:defRPr/>
            </a:pPr>
            <a:r>
              <a:rPr lang="en-US">
                <a:latin typeface="Segoe UI" panose="020B0502040204020203" pitchFamily="34" charset="0"/>
              </a:rPr>
              <a:t>OS patches fix the attack vector by removing the shared kernel mapping, an operating system design but with </a:t>
            </a:r>
            <a:r>
              <a:rPr lang="en-US">
                <a:solidFill>
                  <a:srgbClr val="0072C6"/>
                </a:solidFill>
                <a:latin typeface="Segoe UI Semibold" panose="020B0702040204020203" pitchFamily="34" charset="0"/>
                <a:cs typeface="Segoe UI Semibold" panose="020B0702040204020203" pitchFamily="34" charset="0"/>
              </a:rPr>
              <a:t>impact on performance</a:t>
            </a:r>
          </a:p>
          <a:p>
            <a:pPr marL="285750" lvl="1" indent="-285750">
              <a:buFont typeface="Arial" panose="020B0604020202020204" pitchFamily="34" charset="0"/>
              <a:buChar char="•"/>
              <a:defRPr/>
            </a:pPr>
            <a:r>
              <a:rPr lang="en-US">
                <a:latin typeface="Segoe UI" panose="020B0502040204020203" pitchFamily="34" charset="0"/>
              </a:rPr>
              <a:t>Introduction of new protections in the Intel processor design implemented with new “Ice Lake” processors family*</a:t>
            </a:r>
          </a:p>
          <a:p>
            <a:pPr marL="285750" lvl="1" indent="-285750">
              <a:buFont typeface="Arial" panose="020B0604020202020204" pitchFamily="34" charset="0"/>
              <a:buChar char="•"/>
              <a:defRPr/>
            </a:pPr>
            <a:r>
              <a:rPr lang="en-US">
                <a:latin typeface="Segoe UI" panose="020B0502040204020203" pitchFamily="34" charset="0"/>
              </a:rPr>
              <a:t>Mitigation can use HW/SW/MCU depending on Spectre variant and processor model</a:t>
            </a:r>
            <a:endParaRPr lang="en-US" sz="1800">
              <a:latin typeface="Segoe UI" panose="020B0502040204020203" pitchFamily="34" charset="0"/>
            </a:endParaRPr>
          </a:p>
        </p:txBody>
      </p:sp>
      <p:sp>
        <p:nvSpPr>
          <p:cNvPr id="3" name="Rectangle 2">
            <a:extLst>
              <a:ext uri="{FF2B5EF4-FFF2-40B4-BE49-F238E27FC236}">
                <a16:creationId xmlns:a16="http://schemas.microsoft.com/office/drawing/2014/main" id="{6C0B5B5B-56EF-4D5A-8CE7-B42565AFA238}"/>
              </a:ext>
            </a:extLst>
          </p:cNvPr>
          <p:cNvSpPr/>
          <p:nvPr/>
        </p:nvSpPr>
        <p:spPr>
          <a:xfrm>
            <a:off x="295120" y="6507844"/>
            <a:ext cx="9144000" cy="307777"/>
          </a:xfrm>
          <a:prstGeom prst="rect">
            <a:avLst/>
          </a:prstGeom>
        </p:spPr>
        <p:txBody>
          <a:bodyPr wrap="square">
            <a:spAutoFit/>
          </a:bodyPr>
          <a:lstStyle/>
          <a:p>
            <a:r>
              <a:rPr lang="en-US" sz="1400">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hlinkClick r:id="rId3"/>
              </a:rPr>
              <a:t>Engineering New Protections Into Hardware</a:t>
            </a:r>
            <a:endParaRPr lang="en-US" sz="1400" b="0" i="0">
              <a:solidFill>
                <a:srgbClr val="555555"/>
              </a:solidFill>
              <a:effectLst/>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924458B-F22A-4B06-81B1-D6E3140689E8}"/>
              </a:ext>
            </a:extLst>
          </p:cNvPr>
          <p:cNvPicPr>
            <a:picLocks noChangeAspect="1"/>
          </p:cNvPicPr>
          <p:nvPr/>
        </p:nvPicPr>
        <p:blipFill>
          <a:blip r:embed="rId4"/>
          <a:stretch>
            <a:fillRect/>
          </a:stretch>
        </p:blipFill>
        <p:spPr>
          <a:xfrm>
            <a:off x="11247437" y="161372"/>
            <a:ext cx="753717" cy="1337174"/>
          </a:xfrm>
          <a:prstGeom prst="rect">
            <a:avLst/>
          </a:prstGeom>
        </p:spPr>
      </p:pic>
      <p:pic>
        <p:nvPicPr>
          <p:cNvPr id="6" name="Picture 5">
            <a:extLst>
              <a:ext uri="{FF2B5EF4-FFF2-40B4-BE49-F238E27FC236}">
                <a16:creationId xmlns:a16="http://schemas.microsoft.com/office/drawing/2014/main" id="{ECEAE55F-2E00-4DF4-A062-A924BBF7C6D7}"/>
              </a:ext>
            </a:extLst>
          </p:cNvPr>
          <p:cNvPicPr>
            <a:picLocks noChangeAspect="1"/>
          </p:cNvPicPr>
          <p:nvPr/>
        </p:nvPicPr>
        <p:blipFill>
          <a:blip r:embed="rId5"/>
          <a:stretch>
            <a:fillRect/>
          </a:stretch>
        </p:blipFill>
        <p:spPr>
          <a:xfrm>
            <a:off x="10104437" y="161372"/>
            <a:ext cx="918903" cy="1203128"/>
          </a:xfrm>
          <a:prstGeom prst="rect">
            <a:avLst/>
          </a:prstGeom>
        </p:spPr>
      </p:pic>
      <p:sp>
        <p:nvSpPr>
          <p:cNvPr id="16" name="Text Placeholder 3">
            <a:extLst>
              <a:ext uri="{FF2B5EF4-FFF2-40B4-BE49-F238E27FC236}">
                <a16:creationId xmlns:a16="http://schemas.microsoft.com/office/drawing/2014/main" id="{F97B887C-86B1-4658-9807-C447D359C248}"/>
              </a:ext>
            </a:extLst>
          </p:cNvPr>
          <p:cNvSpPr txBox="1">
            <a:spLocks/>
          </p:cNvSpPr>
          <p:nvPr/>
        </p:nvSpPr>
        <p:spPr>
          <a:xfrm>
            <a:off x="8572154" y="1744662"/>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Spectre-like attack exposes entire contents of Intel's SGX secure enclave</a:t>
            </a:r>
          </a:p>
          <a:p>
            <a:pPr marL="0" indent="0">
              <a:spcBef>
                <a:spcPts val="0"/>
              </a:spcBef>
              <a:buNone/>
            </a:pPr>
            <a:r>
              <a:rPr lang="fr-FR" sz="1050">
                <a:hlinkClick r:id="rId6"/>
              </a:rPr>
              <a:t>https://www.techrepublic.com/article/spectre-like-attack-exposes-entire-contents-of-intels-sgx-secure-enclave/</a:t>
            </a:r>
            <a:endParaRPr lang="fr-FR" sz="1050"/>
          </a:p>
          <a:p>
            <a:pPr marL="0" indent="0">
              <a:spcBef>
                <a:spcPts val="600"/>
              </a:spcBef>
              <a:buNone/>
            </a:pPr>
            <a:r>
              <a:rPr lang="en-US" sz="1200">
                <a:solidFill>
                  <a:schemeClr val="tx1"/>
                </a:solidFill>
              </a:rPr>
              <a:t>SgxPectre Attacks: Stealing Intel Secrets from SGX Enclaves via Speculative Execution</a:t>
            </a:r>
          </a:p>
          <a:p>
            <a:pPr marL="0" indent="0">
              <a:spcBef>
                <a:spcPts val="0"/>
              </a:spcBef>
              <a:buNone/>
            </a:pPr>
            <a:r>
              <a:rPr lang="fr-FR" sz="1050">
                <a:hlinkClick r:id="rId7"/>
              </a:rPr>
              <a:t>https://arxiv.org/pdf/1802.09085.pdf</a:t>
            </a:r>
            <a:endParaRPr lang="fr-FR" sz="1050"/>
          </a:p>
          <a:p>
            <a:pPr marL="0" indent="0">
              <a:spcBef>
                <a:spcPts val="600"/>
              </a:spcBef>
              <a:buNone/>
            </a:pPr>
            <a:r>
              <a:rPr lang="en-US" sz="1200">
                <a:solidFill>
                  <a:schemeClr val="tx1"/>
                </a:solidFill>
              </a:rPr>
              <a:t>SgxPectre Attacks</a:t>
            </a:r>
          </a:p>
          <a:p>
            <a:pPr marL="0" indent="0">
              <a:spcBef>
                <a:spcPts val="0"/>
              </a:spcBef>
              <a:buNone/>
            </a:pPr>
            <a:r>
              <a:rPr lang="fr-FR" sz="1050">
                <a:hlinkClick r:id="rId8"/>
              </a:rPr>
              <a:t>https://github.com/osusecLab/SgxPectre</a:t>
            </a:r>
            <a:r>
              <a:rPr lang="fr-FR" sz="1050"/>
              <a:t>   </a:t>
            </a:r>
            <a:r>
              <a:rPr lang="en-US" sz="1050"/>
              <a:t> </a:t>
            </a:r>
            <a:endParaRPr lang="fr-FR"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45312220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L1 Terminal Fault (L1TF) aka Foreshadow - August 2018</a:t>
            </a:r>
          </a:p>
        </p:txBody>
      </p:sp>
      <p:pic>
        <p:nvPicPr>
          <p:cNvPr id="4" name="Picture 3">
            <a:extLst>
              <a:ext uri="{FF2B5EF4-FFF2-40B4-BE49-F238E27FC236}">
                <a16:creationId xmlns:a16="http://schemas.microsoft.com/office/drawing/2014/main" id="{6E4D5F78-978D-4361-8936-45494DDAC8FF}"/>
              </a:ext>
            </a:extLst>
          </p:cNvPr>
          <p:cNvPicPr>
            <a:picLocks noChangeAspect="1"/>
          </p:cNvPicPr>
          <p:nvPr/>
        </p:nvPicPr>
        <p:blipFill>
          <a:blip r:embed="rId3"/>
          <a:stretch>
            <a:fillRect/>
          </a:stretch>
        </p:blipFill>
        <p:spPr>
          <a:xfrm>
            <a:off x="10637837" y="68262"/>
            <a:ext cx="1425007" cy="1516062"/>
          </a:xfrm>
          <a:prstGeom prst="rect">
            <a:avLst/>
          </a:prstGeom>
        </p:spPr>
      </p:pic>
      <p:sp>
        <p:nvSpPr>
          <p:cNvPr id="11" name="Text Placeholder 4">
            <a:extLst>
              <a:ext uri="{FF2B5EF4-FFF2-40B4-BE49-F238E27FC236}">
                <a16:creationId xmlns:a16="http://schemas.microsoft.com/office/drawing/2014/main" id="{23FFEFC8-EA67-4717-8B47-ED7A1466C5E0}"/>
              </a:ext>
            </a:extLst>
          </p:cNvPr>
          <p:cNvSpPr>
            <a:spLocks noGrp="1"/>
          </p:cNvSpPr>
          <p:nvPr>
            <p:ph type="body" sz="quarter" idx="10"/>
          </p:nvPr>
        </p:nvSpPr>
        <p:spPr>
          <a:xfrm>
            <a:off x="274010" y="1233102"/>
            <a:ext cx="7849228" cy="1994392"/>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0C0"/>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0C0"/>
                </a:solidFill>
                <a:latin typeface="Segoe UI Semibold" panose="020B0702040204020203" pitchFamily="34" charset="0"/>
                <a:cs typeface="Segoe UI Semibold" panose="020B0702040204020203" pitchFamily="34" charset="0"/>
              </a:rPr>
              <a:t>values stored in kernel memory</a:t>
            </a:r>
            <a:endParaRPr lang="en-US">
              <a:latin typeface="Segoe UI" panose="020B0502040204020203" pitchFamily="34" charset="0"/>
            </a:endParaRPr>
          </a:p>
        </p:txBody>
      </p:sp>
      <p:sp>
        <p:nvSpPr>
          <p:cNvPr id="12" name="Text Placeholder 4">
            <a:extLst>
              <a:ext uri="{FF2B5EF4-FFF2-40B4-BE49-F238E27FC236}">
                <a16:creationId xmlns:a16="http://schemas.microsoft.com/office/drawing/2014/main" id="{2B271AB2-2521-41FF-BD2B-064D17080C27}"/>
              </a:ext>
            </a:extLst>
          </p:cNvPr>
          <p:cNvSpPr txBox="1">
            <a:spLocks/>
          </p:cNvSpPr>
          <p:nvPr/>
        </p:nvSpPr>
        <p:spPr>
          <a:xfrm>
            <a:off x="286414" y="3528721"/>
            <a:ext cx="7989224" cy="155119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Countermeasures</a:t>
            </a:r>
          </a:p>
          <a:p>
            <a:pPr marL="285750" lvl="1" indent="-285750">
              <a:buFont typeface="Arial" panose="020B0604020202020204" pitchFamily="34" charset="0"/>
              <a:buChar char="•"/>
              <a:defRPr/>
            </a:pPr>
            <a:r>
              <a:rPr lang="en-US">
                <a:solidFill>
                  <a:srgbClr val="555555"/>
                </a:solidFill>
              </a:rPr>
              <a:t>Multiples mitigations based on the various intra-device attack scenarios</a:t>
            </a:r>
          </a:p>
          <a:p>
            <a:pPr marL="285750" lvl="1" indent="-285750">
              <a:buFont typeface="Arial" panose="020B0604020202020204" pitchFamily="34" charset="0"/>
              <a:buChar char="•"/>
              <a:defRPr/>
            </a:pPr>
            <a:r>
              <a:rPr lang="en-US"/>
              <a:t>M</a:t>
            </a:r>
            <a:r>
              <a:rPr lang="en-US" b="0" i="0">
                <a:solidFill>
                  <a:srgbClr val="555555"/>
                </a:solidFill>
                <a:effectLst/>
              </a:rPr>
              <a:t>icrocode updates coupled with operating system (OS) and hypervisor software available</a:t>
            </a:r>
            <a:endParaRPr lang="en-US"/>
          </a:p>
          <a:p>
            <a:pPr marL="514350" lvl="2" indent="-285750">
              <a:buFont typeface="Arial" panose="020B0604020202020204" pitchFamily="34" charset="0"/>
              <a:buChar char="•"/>
              <a:defRPr/>
            </a:pPr>
            <a:r>
              <a:rPr lang="en-US"/>
              <a:t>Microcode updates are typically included with OS updates from the OS vendor</a:t>
            </a:r>
            <a:endParaRPr lang="en-US" sz="1800">
              <a:latin typeface="Segoe UI" panose="020B0502040204020203" pitchFamily="34" charset="0"/>
            </a:endParaRPr>
          </a:p>
        </p:txBody>
      </p:sp>
      <p:sp>
        <p:nvSpPr>
          <p:cNvPr id="3" name="Text Placeholder 3">
            <a:extLst>
              <a:ext uri="{FF2B5EF4-FFF2-40B4-BE49-F238E27FC236}">
                <a16:creationId xmlns:a16="http://schemas.microsoft.com/office/drawing/2014/main" id="{0CD02E5F-DF7C-42E8-9066-1C0B67EBCD77}"/>
              </a:ext>
            </a:extLst>
          </p:cNvPr>
          <p:cNvSpPr txBox="1">
            <a:spLocks/>
          </p:cNvSpPr>
          <p:nvPr/>
        </p:nvSpPr>
        <p:spPr>
          <a:xfrm>
            <a:off x="8580437" y="1720556"/>
            <a:ext cx="3429000" cy="48247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ADV180018 | Microsoft Guidance to mitigate L1TF variant</a:t>
            </a:r>
          </a:p>
          <a:p>
            <a:pPr marL="0" indent="0">
              <a:spcBef>
                <a:spcPts val="0"/>
              </a:spcBef>
              <a:buNone/>
            </a:pPr>
            <a:r>
              <a:rPr lang="fr-FR" sz="1000">
                <a:hlinkClick r:id="rId4"/>
              </a:rPr>
              <a:t>https://portal.msrc.microsoft.com/en-us/security-guidance/advisory/adv180018</a:t>
            </a:r>
            <a:endParaRPr lang="en-US" sz="1200">
              <a:solidFill>
                <a:schemeClr val="tx1"/>
              </a:solidFill>
            </a:endParaRPr>
          </a:p>
          <a:p>
            <a:pPr marL="0" indent="0">
              <a:buNone/>
            </a:pPr>
            <a:r>
              <a:rPr lang="en-US" sz="1200">
                <a:solidFill>
                  <a:schemeClr val="tx1"/>
                </a:solidFill>
              </a:rPr>
              <a:t>L1 Terminal Fault/Foreshadow explained in ~three minutes</a:t>
            </a:r>
          </a:p>
          <a:p>
            <a:pPr marL="0" indent="0">
              <a:spcBef>
                <a:spcPts val="0"/>
              </a:spcBef>
              <a:buNone/>
            </a:pPr>
            <a:r>
              <a:rPr lang="fr-FR" sz="1050">
                <a:hlinkClick r:id="rId5"/>
              </a:rPr>
              <a:t>https://www.redhat.com/en/blog/understanding-l1-terminal-fault-aka-foreshadow-what-you-need-know</a:t>
            </a:r>
            <a:r>
              <a:rPr lang="fr-FR" sz="1050"/>
              <a:t> </a:t>
            </a:r>
            <a:endParaRPr lang="en-US" sz="1050"/>
          </a:p>
          <a:p>
            <a:pPr marL="0" indent="0">
              <a:buNone/>
            </a:pPr>
            <a:r>
              <a:rPr lang="en-US" sz="1200">
                <a:solidFill>
                  <a:schemeClr val="tx1"/>
                </a:solidFill>
              </a:rPr>
              <a:t>Analysis and mitigation of L1 Terminal Fault (L1TF)</a:t>
            </a:r>
            <a:endParaRPr lang="en-US" sz="1400">
              <a:solidFill>
                <a:schemeClr val="tx1"/>
              </a:solidFill>
            </a:endParaRPr>
          </a:p>
          <a:p>
            <a:pPr marL="0" indent="0">
              <a:spcBef>
                <a:spcPts val="0"/>
              </a:spcBef>
              <a:buNone/>
            </a:pPr>
            <a:r>
              <a:rPr lang="fr-FR" sz="1050">
                <a:hlinkClick r:id="rId6"/>
              </a:rPr>
              <a:t>https://msrc-blog.microsoft.com/2018/08/14/analysis-and-mitigation-of-l1-terminal-fault-l1tf/</a:t>
            </a:r>
            <a:r>
              <a:rPr lang="fr-FR" sz="1050"/>
              <a:t> </a:t>
            </a:r>
          </a:p>
          <a:p>
            <a:pPr marL="0" indent="0">
              <a:buNone/>
            </a:pPr>
            <a:r>
              <a:rPr lang="en-US" sz="1200">
                <a:solidFill>
                  <a:schemeClr val="tx1"/>
                </a:solidFill>
              </a:rPr>
              <a:t>Q3 2018 Speculative Execution Side Channel Update</a:t>
            </a:r>
          </a:p>
          <a:p>
            <a:pPr marL="0" indent="0">
              <a:spcBef>
                <a:spcPts val="0"/>
              </a:spcBef>
              <a:buNone/>
            </a:pPr>
            <a:r>
              <a:rPr lang="fr-FR" sz="1050">
                <a:hlinkClick r:id="rId7"/>
              </a:rPr>
              <a:t>https://www.intel.com/content/www/us/en/security-center/advisory/intel-sa-00161.htm</a:t>
            </a:r>
            <a:endParaRPr lang="en-US" sz="1050"/>
          </a:p>
          <a:p>
            <a:pPr marL="0" indent="0">
              <a:buNone/>
            </a:pPr>
            <a:r>
              <a:rPr lang="en-US" sz="1200">
                <a:solidFill>
                  <a:schemeClr val="tx1"/>
                </a:solidFill>
              </a:rPr>
              <a:t>Resources and Response to Side Channel L1 Terminal Fault</a:t>
            </a:r>
          </a:p>
          <a:p>
            <a:pPr marL="0" indent="0">
              <a:spcBef>
                <a:spcPts val="0"/>
              </a:spcBef>
              <a:buNone/>
            </a:pPr>
            <a:r>
              <a:rPr lang="fr-FR" sz="1050">
                <a:hlinkClick r:id="rId8"/>
              </a:rPr>
              <a:t>https://www.intel.com/content/www/us/en/architecture-and-technology/l1tf.html</a:t>
            </a:r>
            <a:r>
              <a:rPr lang="fr-FR" sz="1050"/>
              <a:t> </a:t>
            </a: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40803603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(1/2)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10" y="1233102"/>
            <a:ext cx="8077828"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342900" lvl="1" indent="-342900">
              <a:buFont typeface="+mj-lt"/>
              <a:buAutoNum type="arabicPeriod"/>
              <a:defRPr/>
            </a:pPr>
            <a:r>
              <a:rPr lang="en-US">
                <a:latin typeface="Segoe UI" panose="020B0502040204020203" pitchFamily="34" charset="0"/>
              </a:rPr>
              <a:t>Poison a hidden processor buffer with attacker values.</a:t>
            </a:r>
          </a:p>
          <a:p>
            <a:pPr marL="342900" lvl="1" indent="-342900">
              <a:buFont typeface="+mj-lt"/>
              <a:buAutoNum type="arabicPeriod"/>
              <a:defRPr/>
            </a:pPr>
            <a:r>
              <a:rPr lang="en-US">
                <a:latin typeface="Segoe UI" panose="020B0502040204020203" pitchFamily="34" charset="0"/>
              </a:rPr>
              <a:t>Induce a faulting or assisted load in the victim program.</a:t>
            </a:r>
          </a:p>
          <a:p>
            <a:pPr marL="342900" lvl="1" indent="-342900">
              <a:buFont typeface="+mj-lt"/>
              <a:buAutoNum type="arabicPeriod"/>
              <a:defRPr/>
            </a:pPr>
            <a:r>
              <a:rPr lang="en-US">
                <a:latin typeface="Segoe UI" panose="020B0502040204020203" pitchFamily="34" charset="0"/>
              </a:rPr>
              <a:t>The attacker's value is transiently injected into code gadgets (sequences of instructions) following the faulting load in the victim program.</a:t>
            </a:r>
          </a:p>
          <a:p>
            <a:pPr marL="342900" lvl="1" indent="-342900">
              <a:buFont typeface="+mj-lt"/>
              <a:buAutoNum type="arabicPeriod"/>
              <a:defRPr/>
            </a:pPr>
            <a:r>
              <a:rPr lang="en-US">
                <a:latin typeface="Segoe UI" panose="020B0502040204020203" pitchFamily="34" charset="0"/>
              </a:rPr>
              <a:t>Side channels may leave secret-dependent traces, before the processor detects the mistake and rolls back all operations.</a:t>
            </a:r>
          </a:p>
        </p:txBody>
      </p:sp>
      <p:sp>
        <p:nvSpPr>
          <p:cNvPr id="8" name="Text Placeholder 4">
            <a:extLst>
              <a:ext uri="{FF2B5EF4-FFF2-40B4-BE49-F238E27FC236}">
                <a16:creationId xmlns:a16="http://schemas.microsoft.com/office/drawing/2014/main" id="{56E4BD60-925C-45F7-B75E-8C6EAEE003A6}"/>
              </a:ext>
            </a:extLst>
          </p:cNvPr>
          <p:cNvSpPr txBox="1">
            <a:spLocks/>
          </p:cNvSpPr>
          <p:nvPr/>
        </p:nvSpPr>
        <p:spPr>
          <a:xfrm>
            <a:off x="272274" y="3501726"/>
            <a:ext cx="7927163" cy="280692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An unprivileged adversary has few points of leverage to induce faults or assists into code executing at a higher privilege level</a:t>
            </a:r>
          </a:p>
          <a:p>
            <a:pPr marL="285750" lvl="1" indent="-285750">
              <a:buFont typeface="Arial" panose="020B0604020202020204" pitchFamily="34" charset="0"/>
              <a:buChar char="•"/>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r>
              <a:rPr lang="en-US">
                <a:latin typeface="Segoe UI" panose="020B0502040204020203" pitchFamily="34" charset="0"/>
              </a:rPr>
              <a:t>Software mitigation techniques can be applied to enclaves in order to mitigate LVI attacks against enclaves</a:t>
            </a:r>
          </a:p>
          <a:p>
            <a:pPr marL="285750" lvl="1" indent="-285750">
              <a:buFont typeface="Arial" panose="020B0604020202020204" pitchFamily="34" charset="0"/>
              <a:buChar char="•"/>
              <a:defRPr/>
            </a:pPr>
            <a:r>
              <a:rPr lang="en-US">
                <a:latin typeface="Segoe UI" panose="020B0502040204020203" pitchFamily="34" charset="0"/>
              </a:rPr>
              <a:t>Compilers and assembler tools adapted to add LFENCE instruction (performance)</a:t>
            </a:r>
          </a:p>
          <a:p>
            <a:pPr marL="285750" lvl="1" indent="-285750">
              <a:buFont typeface="Arial" panose="020B0604020202020204" pitchFamily="34" charset="0"/>
              <a:buChar char="•"/>
              <a:defRPr/>
            </a:pPr>
            <a:r>
              <a:rPr lang="en-US">
                <a:latin typeface="Segoe UI" panose="020B0502040204020203" pitchFamily="34" charset="0"/>
              </a:rPr>
              <a:t>Updated Intel SDK/Open Enclave SDK</a:t>
            </a:r>
          </a:p>
          <a:p>
            <a:pPr marL="285750" lvl="1" indent="-285750">
              <a:buFont typeface="Arial" panose="020B0604020202020204" pitchFamily="34" charset="0"/>
              <a:buChar char="•"/>
              <a:defRPr/>
            </a:pPr>
            <a:endParaRPr lang="en-US">
              <a:latin typeface="Segoe UI" panose="020B0502040204020203" pitchFamily="34" charset="0"/>
            </a:endParaRP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3" name="Text Placeholder 3">
            <a:extLst>
              <a:ext uri="{FF2B5EF4-FFF2-40B4-BE49-F238E27FC236}">
                <a16:creationId xmlns:a16="http://schemas.microsoft.com/office/drawing/2014/main" id="{2E8FCC84-623F-45E2-8420-ED954BB90DF6}"/>
              </a:ext>
            </a:extLst>
          </p:cNvPr>
          <p:cNvSpPr txBox="1">
            <a:spLocks/>
          </p:cNvSpPr>
          <p:nvPr/>
        </p:nvSpPr>
        <p:spPr>
          <a:xfrm>
            <a:off x="8580437" y="1720556"/>
            <a:ext cx="3429000" cy="49009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Load Value Injection: A New Intel Attack Bypasses SGX with Significant Performance Mitigation Concerns</a:t>
            </a:r>
          </a:p>
          <a:p>
            <a:pPr marL="0" indent="0">
              <a:spcBef>
                <a:spcPts val="0"/>
              </a:spcBef>
              <a:buNone/>
            </a:pPr>
            <a:r>
              <a:rPr lang="fr-FR" sz="1050">
                <a:hlinkClick r:id="rId5"/>
              </a:rPr>
              <a:t>https://www.anandtech.com/show/15608/load-value-injection-a-new-intel-attack-bypasses-sgx-with-significant-performance-mitigation-concerns</a:t>
            </a:r>
            <a:r>
              <a:rPr lang="en-US" sz="1050"/>
              <a:t> </a:t>
            </a:r>
          </a:p>
          <a:p>
            <a:pPr marL="0" indent="0">
              <a:spcBef>
                <a:spcPts val="600"/>
              </a:spcBef>
              <a:buNone/>
            </a:pPr>
            <a:r>
              <a:rPr lang="en-US" sz="1200">
                <a:solidFill>
                  <a:schemeClr val="tx1"/>
                </a:solidFill>
              </a:rPr>
              <a:t>New CPU attack technique can leak secrets from Intel SGX enclaves</a:t>
            </a:r>
          </a:p>
          <a:p>
            <a:pPr marL="0" indent="0">
              <a:spcBef>
                <a:spcPts val="0"/>
              </a:spcBef>
              <a:buNone/>
            </a:pPr>
            <a:r>
              <a:rPr lang="fr-FR" sz="1050">
                <a:hlinkClick r:id="rId6"/>
              </a:rPr>
              <a:t>https://www.csoonline.com/article/3532011/new-cpu-attack-technique-can-leak-secrets-from-intel-sgx-enclaves.html</a:t>
            </a:r>
            <a:r>
              <a:rPr lang="fr-FR" sz="1050"/>
              <a:t>  </a:t>
            </a:r>
            <a:endParaRPr lang="en-US" sz="1050"/>
          </a:p>
          <a:p>
            <a:pPr marL="0" indent="0">
              <a:spcBef>
                <a:spcPts val="600"/>
              </a:spcBef>
              <a:buNone/>
            </a:pPr>
            <a:r>
              <a:rPr lang="en-US" sz="1200">
                <a:solidFill>
                  <a:schemeClr val="tx1"/>
                </a:solidFill>
              </a:rPr>
              <a:t>Load Value Injection in the Line Fill Buffers: How to Hijack Control Flow without Spectre</a:t>
            </a:r>
          </a:p>
          <a:p>
            <a:pPr marL="0" indent="0">
              <a:spcBef>
                <a:spcPts val="0"/>
              </a:spcBef>
              <a:buNone/>
            </a:pPr>
            <a:r>
              <a:rPr lang="en-US" sz="1050">
                <a:hlinkClick r:id="rId7"/>
              </a:rPr>
              <a:t>https://github.com/bitdefender/lvi-lfb-attack-poc/blob/master/doc/Bitdefender_Whitepaper_LVI-LFB_EN.pdf</a:t>
            </a:r>
            <a:endParaRPr lang="en-US" sz="1050"/>
          </a:p>
          <a:p>
            <a:pPr marL="0" indent="0">
              <a:spcBef>
                <a:spcPts val="600"/>
              </a:spcBef>
              <a:buNone/>
            </a:pPr>
            <a:r>
              <a:rPr lang="en-US" sz="1200">
                <a:solidFill>
                  <a:schemeClr val="tx1"/>
                </a:solidFill>
              </a:rPr>
              <a:t>Load Value Injection / CVE-2020-0551 / INTEL-SA-00334</a:t>
            </a:r>
          </a:p>
          <a:p>
            <a:pPr marL="0" lvl="0" indent="0">
              <a:spcBef>
                <a:spcPts val="0"/>
              </a:spcBef>
              <a:buNone/>
              <a:defRPr/>
            </a:pPr>
            <a:r>
              <a:rPr lang="en-US" sz="1050">
                <a:hlinkClick r:id="rId8"/>
              </a:rPr>
              <a:t>https://software.intel.com/security-software-guidance/software-guidance/load-value-injection</a:t>
            </a:r>
            <a:endParaRPr lang="en-US" sz="1050">
              <a:solidFill>
                <a:schemeClr val="tx1"/>
              </a:solidFill>
            </a:endParaRPr>
          </a:p>
        </p:txBody>
      </p:sp>
    </p:spTree>
    <p:extLst>
      <p:ext uri="{BB962C8B-B14F-4D97-AF65-F5344CB8AC3E}">
        <p14:creationId xmlns:p14="http://schemas.microsoft.com/office/powerpoint/2010/main" val="365242749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(2/2)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09" y="1233102"/>
            <a:ext cx="9982828" cy="261917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is practically difficult to implement</a:t>
            </a:r>
          </a:p>
          <a:p>
            <a:pPr lvl="1">
              <a:defRPr/>
            </a:pPr>
            <a:r>
              <a:rPr lang="en-US">
                <a:latin typeface="Segoe UI" panose="020B0502040204020203" pitchFamily="34" charset="0"/>
              </a:rPr>
              <a:t>The Attacker need to:</a:t>
            </a:r>
          </a:p>
          <a:p>
            <a:pPr marL="285750" lvl="1" indent="-285750">
              <a:buFont typeface="Arial" panose="020B0604020202020204" pitchFamily="34" charset="0"/>
              <a:buChar char="•"/>
              <a:defRPr/>
            </a:pPr>
            <a:r>
              <a:rPr lang="en-US">
                <a:latin typeface="Segoe UI" panose="020B0502040204020203" pitchFamily="34" charset="0"/>
              </a:rPr>
              <a:t>Find existing gadgets in the victim software that meet all of the attack requirements</a:t>
            </a:r>
          </a:p>
          <a:p>
            <a:pPr marL="285750" lvl="1" indent="-285750">
              <a:buFont typeface="Arial" panose="020B0604020202020204" pitchFamily="34" charset="0"/>
              <a:buChar char="•"/>
              <a:defRPr/>
            </a:pPr>
            <a:r>
              <a:rPr lang="en-US">
                <a:latin typeface="Segoe UI" panose="020B0502040204020203" pitchFamily="34" charset="0"/>
              </a:rPr>
              <a:t>Influence the behavior of the victim's environment to cause execution of the gadget inside the victim</a:t>
            </a:r>
          </a:p>
          <a:p>
            <a:pPr marL="285750" lvl="1" indent="-285750">
              <a:buFont typeface="Arial" panose="020B0604020202020204" pitchFamily="34" charset="0"/>
              <a:buChar char="•"/>
              <a:defRPr/>
            </a:pPr>
            <a:r>
              <a:rPr lang="en-US">
                <a:latin typeface="Segoe UI" panose="020B0502040204020203" pitchFamily="34" charset="0"/>
              </a:rPr>
              <a:t>Influence the victim's execution so that a specific load inside the gadget takes a fault, assist or abort.</a:t>
            </a:r>
          </a:p>
          <a:p>
            <a:pPr marL="285750" lvl="1" indent="-285750">
              <a:buFont typeface="Arial" panose="020B0604020202020204" pitchFamily="34" charset="0"/>
              <a:buChar char="•"/>
              <a:defRPr/>
            </a:pPr>
            <a:r>
              <a:rPr lang="en-US">
                <a:latin typeface="Segoe UI" panose="020B0502040204020203" pitchFamily="34" charset="0"/>
              </a:rPr>
              <a:t>Cause the transient execution to last long enough that the gadget puts the attacker-desired data into the covert channel.</a:t>
            </a:r>
          </a:p>
          <a:p>
            <a:pPr marL="285750" lvl="1" indent="-285750">
              <a:buFont typeface="Arial" panose="020B0604020202020204" pitchFamily="34" charset="0"/>
              <a:buChar char="•"/>
              <a:defRPr/>
            </a:pPr>
            <a:r>
              <a:rPr lang="en-US">
                <a:latin typeface="Segoe UI" panose="020B0502040204020203" pitchFamily="34" charset="0"/>
              </a:rPr>
              <a:t>Look for the signal in the covert channel emitted by the LVI gadget through the background noise created by the system</a:t>
            </a: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5" name="Text Placeholder 4">
            <a:extLst>
              <a:ext uri="{FF2B5EF4-FFF2-40B4-BE49-F238E27FC236}">
                <a16:creationId xmlns:a16="http://schemas.microsoft.com/office/drawing/2014/main" id="{86843FB2-8417-4965-BF01-62D63847E836}"/>
              </a:ext>
            </a:extLst>
          </p:cNvPr>
          <p:cNvSpPr txBox="1">
            <a:spLocks/>
          </p:cNvSpPr>
          <p:nvPr/>
        </p:nvSpPr>
        <p:spPr>
          <a:xfrm>
            <a:off x="272274" y="4080497"/>
            <a:ext cx="9982828" cy="158504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addition</a:t>
            </a:r>
          </a:p>
          <a:p>
            <a:pPr lvl="1">
              <a:defRPr/>
            </a:pPr>
            <a:r>
              <a:rPr lang="en-US">
                <a:latin typeface="Segoe UI" panose="020B0502040204020203" pitchFamily="34" charset="0"/>
              </a:rPr>
              <a:t>LVI is not a practical exploit in real-world environments where the OS and VMM are trusted.</a:t>
            </a:r>
          </a:p>
          <a:p>
            <a:pPr lvl="1">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endParaRPr lang="en-US" sz="1800">
              <a:latin typeface="Segoe UI" panose="020B0502040204020203" pitchFamily="34" charset="0"/>
            </a:endParaRPr>
          </a:p>
        </p:txBody>
      </p:sp>
    </p:spTree>
    <p:extLst>
      <p:ext uri="{BB962C8B-B14F-4D97-AF65-F5344CB8AC3E}">
        <p14:creationId xmlns:p14="http://schemas.microsoft.com/office/powerpoint/2010/main" val="417883873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What about possible countermeasures</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637" y="1135062"/>
            <a:ext cx="11887200" cy="3765133"/>
          </a:xfrm>
        </p:spPr>
        <p:txBody>
          <a:bodyPr/>
          <a:lstStyle/>
          <a:p>
            <a:pPr>
              <a:lnSpc>
                <a:spcPct val="100000"/>
              </a:lnSpc>
              <a:spcBef>
                <a:spcPts val="500"/>
              </a:spcBef>
            </a:pPr>
            <a:r>
              <a:rPr lang="en-US"/>
              <a:t>Countermeasures consist of updates to microcode, OS, hypervisor or even impose a newer processor model for protection included in the hardware (depending on vulnerability)</a:t>
            </a:r>
          </a:p>
          <a:p>
            <a:pPr lvl="1">
              <a:lnSpc>
                <a:spcPct val="100000"/>
              </a:lnSpc>
              <a:spcBef>
                <a:spcPts val="300"/>
              </a:spcBef>
            </a:pPr>
            <a:r>
              <a:rPr lang="en-US"/>
              <a:t>All of these updates are the responsibility of the cloud provider</a:t>
            </a:r>
          </a:p>
          <a:p>
            <a:pPr lvl="1">
              <a:lnSpc>
                <a:spcPct val="100000"/>
              </a:lnSpc>
              <a:spcBef>
                <a:spcPts val="300"/>
              </a:spcBef>
            </a:pPr>
            <a:r>
              <a:rPr lang="en-US"/>
              <a:t>Microcode updates are typically included with operating system (OS) updates from the OS vendor</a:t>
            </a:r>
          </a:p>
          <a:p>
            <a:pPr lvl="1">
              <a:lnSpc>
                <a:spcPct val="100000"/>
              </a:lnSpc>
              <a:spcBef>
                <a:spcPts val="300"/>
              </a:spcBef>
            </a:pPr>
            <a:r>
              <a:rPr lang="en-US"/>
              <a:t>The software of the enclave can check if necessary, the version of microcode (CPUID) with the “</a:t>
            </a:r>
            <a:r>
              <a:rPr lang="en-US">
                <a:hlinkClick r:id="rId3"/>
              </a:rPr>
              <a:t>Trusted CPU Feature Detection Library for Intel SGX</a:t>
            </a:r>
            <a:r>
              <a:rPr lang="en-US"/>
              <a:t>”</a:t>
            </a:r>
          </a:p>
          <a:p>
            <a:pPr marL="514350" lvl="2" indent="-285750">
              <a:lnSpc>
                <a:spcPct val="100000"/>
              </a:lnSpc>
              <a:spcBef>
                <a:spcPts val="300"/>
              </a:spcBef>
              <a:buFont typeface="Arial" panose="020B0604020202020204" pitchFamily="34" charset="0"/>
              <a:buChar char="•"/>
            </a:pPr>
            <a:r>
              <a:rPr lang="en-US"/>
              <a:t>Available for both the Intel SGX SDK and the Open Enclave SDK: </a:t>
            </a:r>
            <a:r>
              <a:rPr lang="fr-FR">
                <a:hlinkClick r:id="rId4"/>
              </a:rPr>
              <a:t>https://github.com/intel/sgx-cpu-feature-detection</a:t>
            </a:r>
            <a:endParaRPr lang="fr-FR"/>
          </a:p>
          <a:p>
            <a:pPr lvl="2">
              <a:lnSpc>
                <a:spcPct val="100000"/>
              </a:lnSpc>
              <a:spcBef>
                <a:spcPts val="300"/>
              </a:spcBef>
            </a:pPr>
            <a:endParaRPr lang="fr-FR"/>
          </a:p>
          <a:p>
            <a:pPr marL="0" lvl="2">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Intel SGX SDK and the Open Enclave SDK updates incorporate changes to strengthen code against new attacks</a:t>
            </a:r>
            <a:endParaRPr lang="en-US"/>
          </a:p>
        </p:txBody>
      </p:sp>
    </p:spTree>
    <p:extLst>
      <p:ext uri="{BB962C8B-B14F-4D97-AF65-F5344CB8AC3E}">
        <p14:creationId xmlns:p14="http://schemas.microsoft.com/office/powerpoint/2010/main" val="320227942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503237" y="1668462"/>
            <a:ext cx="9433361" cy="4919295"/>
          </a:xfrm>
        </p:spPr>
        <p:txBody>
          <a:bodyPr/>
          <a:lstStyle/>
          <a:p>
            <a:pPr marL="285750" lvl="1" indent="-285750">
              <a:lnSpc>
                <a:spcPct val="100000"/>
              </a:lnSpc>
              <a:spcBef>
                <a:spcPts val="300"/>
              </a:spcBef>
              <a:buFont typeface="Arial" panose="020B0604020202020204" pitchFamily="34" charset="0"/>
              <a:buChar char="•"/>
            </a:pPr>
            <a:r>
              <a:rPr lang="en-US"/>
              <a:t>SGX-Step is an open-source framework to facilitate side-channel attack research on Intel x86 processors in general and Intel SGX platforms in particular</a:t>
            </a:r>
          </a:p>
          <a:p>
            <a:pPr marL="285750" lvl="1" indent="-285750">
              <a:lnSpc>
                <a:spcPct val="100000"/>
              </a:lnSpc>
              <a:spcBef>
                <a:spcPts val="300"/>
              </a:spcBef>
              <a:buFont typeface="Arial" panose="020B0604020202020204" pitchFamily="34" charset="0"/>
              <a:buChar char="•"/>
            </a:pPr>
            <a:r>
              <a:rPr lang="en-US"/>
              <a:t>Allows an untrusted attacker-controlled host process to implement side-channel attacks which need to access to page tables, generate IRQ flooding from user-mode</a:t>
            </a:r>
          </a:p>
          <a:p>
            <a:pPr lvl="1">
              <a:lnSpc>
                <a:spcPct val="100000"/>
              </a:lnSpc>
              <a:spcBef>
                <a:spcPts val="1200"/>
              </a:spcBef>
            </a:pPr>
            <a:r>
              <a:rPr lang="en-US"/>
              <a:t>BUT needs to </a:t>
            </a:r>
            <a:r>
              <a:rPr lang="en-US">
                <a:solidFill>
                  <a:srgbClr val="0072C6"/>
                </a:solidFill>
                <a:latin typeface="Segoe UI Semibold" panose="020B0702040204020203" pitchFamily="34" charset="0"/>
                <a:cs typeface="Segoe UI Semibold" panose="020B0702040204020203" pitchFamily="34" charset="0"/>
              </a:rPr>
              <a:t>disable C-States and </a:t>
            </a:r>
            <a:r>
              <a:rPr lang="en-US" err="1">
                <a:solidFill>
                  <a:srgbClr val="0072C6"/>
                </a:solidFill>
                <a:latin typeface="Segoe UI Semibold" panose="020B0702040204020203" pitchFamily="34" charset="0"/>
                <a:cs typeface="Segoe UI Semibold" panose="020B0702040204020203" pitchFamily="34" charset="0"/>
              </a:rPr>
              <a:t>SpeedStep</a:t>
            </a:r>
            <a:r>
              <a:rPr lang="en-US">
                <a:solidFill>
                  <a:srgbClr val="0072C6"/>
                </a:solidFill>
                <a:latin typeface="Segoe UI Semibold" panose="020B0702040204020203" pitchFamily="34" charset="0"/>
                <a:cs typeface="Segoe UI Semibold" panose="020B0702040204020203" pitchFamily="34" charset="0"/>
              </a:rPr>
              <a:t> </a:t>
            </a:r>
            <a:r>
              <a:rPr lang="en-US"/>
              <a:t>technology in the </a:t>
            </a:r>
            <a:r>
              <a:rPr lang="en-US">
                <a:solidFill>
                  <a:srgbClr val="0072C6"/>
                </a:solidFill>
                <a:latin typeface="Segoe UI Semibold" panose="020B0702040204020203" pitchFamily="34" charset="0"/>
                <a:cs typeface="Segoe UI Semibold" panose="020B0702040204020203" pitchFamily="34" charset="0"/>
              </a:rPr>
              <a:t>BIOS configuration</a:t>
            </a:r>
          </a:p>
          <a:p>
            <a:pPr marL="285750" lvl="1" indent="-285750">
              <a:lnSpc>
                <a:spcPct val="100000"/>
              </a:lnSpc>
              <a:spcBef>
                <a:spcPts val="1200"/>
              </a:spcBef>
              <a:buFont typeface="Arial" panose="020B0604020202020204" pitchFamily="34" charset="0"/>
              <a:buChar char="•"/>
            </a:pPr>
            <a:r>
              <a:rPr lang="en-US"/>
              <a:t>Only possible if you control the hardware (not on Azure machines)</a:t>
            </a:r>
          </a:p>
          <a:p>
            <a:pPr lvl="1">
              <a:lnSpc>
                <a:spcPct val="100000"/>
              </a:lnSpc>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Available attacks and exploitability</a:t>
            </a:r>
          </a:p>
          <a:p>
            <a:pPr marL="285750" lvl="1" indent="-285750">
              <a:lnSpc>
                <a:spcPct val="100000"/>
              </a:lnSpc>
              <a:spcBef>
                <a:spcPts val="300"/>
              </a:spcBef>
              <a:buFont typeface="Arial" panose="020B0604020202020204" pitchFamily="34" charset="0"/>
              <a:buChar char="•"/>
            </a:pPr>
            <a:r>
              <a:rPr lang="en-US"/>
              <a:t>LVI not available with SGX-Step</a:t>
            </a:r>
          </a:p>
          <a:p>
            <a:pPr marL="285750" lvl="1" indent="-285750">
              <a:lnSpc>
                <a:spcPct val="100000"/>
              </a:lnSpc>
              <a:spcBef>
                <a:spcPts val="300"/>
              </a:spcBef>
              <a:buFont typeface="Arial" panose="020B0604020202020204" pitchFamily="34" charset="0"/>
              <a:buChar char="•"/>
            </a:pPr>
            <a:r>
              <a:rPr lang="en-US"/>
              <a:t>Foreshadow</a:t>
            </a:r>
          </a:p>
          <a:p>
            <a:pPr marL="514350" lvl="2" indent="-285750">
              <a:lnSpc>
                <a:spcPct val="100000"/>
              </a:lnSpc>
              <a:spcBef>
                <a:spcPts val="300"/>
              </a:spcBef>
              <a:buFont typeface="Arial" panose="020B0604020202020204" pitchFamily="34" charset="0"/>
              <a:buChar char="•"/>
            </a:pPr>
            <a:r>
              <a:rPr lang="en-US"/>
              <a:t>“In order to successfully run the </a:t>
            </a:r>
            <a:r>
              <a:rPr lang="en-US" err="1"/>
              <a:t>PoC</a:t>
            </a:r>
            <a:r>
              <a:rPr lang="en-US"/>
              <a:t>, you need to </a:t>
            </a:r>
            <a:r>
              <a:rPr lang="en-US">
                <a:solidFill>
                  <a:srgbClr val="0072C6"/>
                </a:solidFill>
                <a:latin typeface="Segoe UI Semibold" panose="020B0702040204020203" pitchFamily="34" charset="0"/>
                <a:cs typeface="Segoe UI Semibold" panose="020B0702040204020203" pitchFamily="34" charset="0"/>
              </a:rPr>
              <a:t>disable CPU microcode patches</a:t>
            </a:r>
            <a:r>
              <a:rPr lang="en-US"/>
              <a:t>” =&gt; Intel mitigated this attack with a microcode update</a:t>
            </a:r>
          </a:p>
          <a:p>
            <a:pPr lvl="1">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a:t>
            </a:r>
            <a:r>
              <a:rPr lang="en-US" sz="240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BitDefender</a:t>
            </a:r>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285750" lvl="1" indent="-285750">
              <a:lnSpc>
                <a:spcPct val="100000"/>
              </a:lnSpc>
              <a:spcBef>
                <a:spcPts val="300"/>
              </a:spcBef>
              <a:buFont typeface="Arial" panose="020B0604020202020204" pitchFamily="34" charset="0"/>
              <a:buChar char="•"/>
            </a:pPr>
            <a:r>
              <a:rPr lang="en-US"/>
              <a:t>Not realistic</a:t>
            </a:r>
          </a:p>
          <a:p>
            <a:pPr marL="285750" lvl="1" indent="-285750">
              <a:lnSpc>
                <a:spcPct val="100000"/>
              </a:lnSpc>
              <a:spcBef>
                <a:spcPts val="300"/>
              </a:spcBef>
              <a:buFont typeface="Arial" panose="020B0604020202020204" pitchFamily="34" charset="0"/>
              <a:buChar char="•"/>
            </a:pPr>
            <a:r>
              <a:rPr lang="en-US"/>
              <a:t>Two threads in the same process or 2 processes with forged gadget</a:t>
            </a:r>
          </a:p>
          <a:p>
            <a:pPr marL="285750" lvl="1" indent="-285750">
              <a:lnSpc>
                <a:spcPct val="100000"/>
              </a:lnSpc>
              <a:spcBef>
                <a:spcPts val="300"/>
              </a:spcBef>
              <a:buFont typeface="Arial" panose="020B0604020202020204" pitchFamily="34" charset="0"/>
              <a:buChar char="•"/>
            </a:pPr>
            <a:r>
              <a:rPr lang="en-US"/>
              <a:t>Not specific to enclave code</a:t>
            </a:r>
          </a:p>
        </p:txBody>
      </p:sp>
      <p:sp>
        <p:nvSpPr>
          <p:cNvPr id="3" name="AutoShape 2" descr="logo">
            <a:extLst>
              <a:ext uri="{FF2B5EF4-FFF2-40B4-BE49-F238E27FC236}">
                <a16:creationId xmlns:a16="http://schemas.microsoft.com/office/drawing/2014/main" id="{63BF3596-5017-49B4-8FF2-9E74BD5E9CC2}"/>
              </a:ext>
            </a:extLst>
          </p:cNvPr>
          <p:cNvSpPr>
            <a:spLocks noChangeAspect="1" noChangeArrowheads="1"/>
          </p:cNvSpPr>
          <p:nvPr/>
        </p:nvSpPr>
        <p:spPr bwMode="auto">
          <a:xfrm>
            <a:off x="6065837" y="3344862"/>
            <a:ext cx="1142999" cy="11429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a:extLst>
              <a:ext uri="{FF2B5EF4-FFF2-40B4-BE49-F238E27FC236}">
                <a16:creationId xmlns:a16="http://schemas.microsoft.com/office/drawing/2014/main" id="{61732661-2F34-467D-9094-1AF3D0311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37" y="413565"/>
            <a:ext cx="1614044" cy="1404937"/>
          </a:xfrm>
          <a:prstGeom prst="rect">
            <a:avLst/>
          </a:prstGeom>
        </p:spPr>
      </p:pic>
      <p:sp>
        <p:nvSpPr>
          <p:cNvPr id="4" name="Rectangle 3">
            <a:extLst>
              <a:ext uri="{FF2B5EF4-FFF2-40B4-BE49-F238E27FC236}">
                <a16:creationId xmlns:a16="http://schemas.microsoft.com/office/drawing/2014/main" id="{1957DE2E-2DD4-42EE-8EFA-A0A80D4F2FC7}"/>
              </a:ext>
            </a:extLst>
          </p:cNvPr>
          <p:cNvSpPr/>
          <p:nvPr/>
        </p:nvSpPr>
        <p:spPr bwMode="auto">
          <a:xfrm>
            <a:off x="596748" y="413565"/>
            <a:ext cx="794784"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9BBAFEF0-E8BB-4636-8703-6C708F119491}"/>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Oops! Leveraging SGX-Step</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22292022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E83216-D064-4BE1-98A3-C6E18B9ED168}"/>
              </a:ext>
            </a:extLst>
          </p:cNvPr>
          <p:cNvSpPr>
            <a:spLocks noGrp="1"/>
          </p:cNvSpPr>
          <p:nvPr>
            <p:ph type="title"/>
          </p:nvPr>
        </p:nvSpPr>
        <p:spPr/>
        <p:txBody>
          <a:bodyPr/>
          <a:lstStyle/>
          <a:p>
            <a:r>
              <a:rPr lang="en-US"/>
              <a:t>To go beyond</a:t>
            </a:r>
          </a:p>
        </p:txBody>
      </p:sp>
      <p:sp>
        <p:nvSpPr>
          <p:cNvPr id="4" name="Text Placeholder 3">
            <a:extLst>
              <a:ext uri="{FF2B5EF4-FFF2-40B4-BE49-F238E27FC236}">
                <a16:creationId xmlns:a16="http://schemas.microsoft.com/office/drawing/2014/main" id="{8AAA4FD1-CDE1-4793-898A-9F41718E6DDC}"/>
              </a:ext>
            </a:extLst>
          </p:cNvPr>
          <p:cNvSpPr>
            <a:spLocks noGrp="1"/>
          </p:cNvSpPr>
          <p:nvPr>
            <p:ph type="body" sz="quarter" idx="10"/>
          </p:nvPr>
        </p:nvSpPr>
        <p:spPr>
          <a:xfrm>
            <a:off x="274638" y="1212850"/>
            <a:ext cx="11887200" cy="3814890"/>
          </a:xfrm>
        </p:spPr>
        <p:txBody>
          <a:bodyPr/>
          <a:lstStyle/>
          <a:p>
            <a:r>
              <a:rPr lang="en-US"/>
              <a:t>Other attacks’ illustrations</a:t>
            </a:r>
          </a:p>
          <a:p>
            <a:pPr lvl="1">
              <a:spcBef>
                <a:spcPts val="1200"/>
              </a:spcBef>
            </a:pPr>
            <a:r>
              <a:rPr lang="en-US">
                <a:latin typeface="Segoe UI Semibold" panose="020B0702040204020203" pitchFamily="34" charset="0"/>
                <a:cs typeface="Segoe UI Semibold" panose="020B0702040204020203" pitchFamily="34" charset="0"/>
              </a:rPr>
              <a:t>return-oriented programming (ROP) </a:t>
            </a:r>
          </a:p>
          <a:p>
            <a:pPr lvl="2"/>
            <a:r>
              <a:rPr lang="en-US"/>
              <a:t>Researchers hide malware in Intel SGX enclaves</a:t>
            </a:r>
          </a:p>
          <a:p>
            <a:pPr lvl="2">
              <a:spcBef>
                <a:spcPts val="300"/>
              </a:spcBef>
            </a:pPr>
            <a:r>
              <a:rPr lang="fr-FR">
                <a:hlinkClick r:id="rId2"/>
              </a:rPr>
              <a:t>https://www.zdnet.com/article/researchers-hide-malware-in-intel-sgx-enclaves/</a:t>
            </a:r>
            <a:endParaRPr lang="fr-FR"/>
          </a:p>
          <a:p>
            <a:pPr lvl="2"/>
            <a:endParaRPr lang="fr-FR"/>
          </a:p>
          <a:p>
            <a:r>
              <a:rPr lang="en-US"/>
              <a:t>Blog posts and papers of interest</a:t>
            </a:r>
          </a:p>
          <a:p>
            <a:pPr lvl="2">
              <a:spcBef>
                <a:spcPts val="600"/>
              </a:spcBef>
            </a:pPr>
            <a:r>
              <a:rPr lang="en-US"/>
              <a:t>Improving Performance and Security of Intel SGX</a:t>
            </a:r>
          </a:p>
          <a:p>
            <a:pPr lvl="2">
              <a:spcBef>
                <a:spcPts val="300"/>
              </a:spcBef>
            </a:pPr>
            <a:r>
              <a:rPr lang="fr-FR">
                <a:hlinkClick r:id="rId3"/>
              </a:rPr>
              <a:t>http://www.cs.technion.ac.il/users/wwwb/cgi-bin/tr-get.cgi/2019/MSC/MSC-2019-02.pdf</a:t>
            </a:r>
            <a:r>
              <a:rPr lang="en-US"/>
              <a:t> </a:t>
            </a:r>
          </a:p>
          <a:p>
            <a:pPr lvl="2">
              <a:spcBef>
                <a:spcPts val="600"/>
              </a:spcBef>
            </a:pPr>
            <a:r>
              <a:rPr lang="en-US"/>
              <a:t>Side-Channels and Runtime Encryption Solutions with Intel® SGX</a:t>
            </a:r>
          </a:p>
          <a:p>
            <a:pPr lvl="2">
              <a:spcBef>
                <a:spcPts val="300"/>
              </a:spcBef>
            </a:pPr>
            <a:r>
              <a:rPr lang="fr-FR">
                <a:hlinkClick r:id="rId4"/>
              </a:rPr>
              <a:t>https://resources.fortanix.com/side-channels-whitepaper/</a:t>
            </a:r>
            <a:r>
              <a:rPr lang="en-US"/>
              <a:t> </a:t>
            </a:r>
          </a:p>
          <a:p>
            <a:pPr lvl="2">
              <a:spcBef>
                <a:spcPts val="600"/>
              </a:spcBef>
            </a:pPr>
            <a:r>
              <a:rPr lang="en-US"/>
              <a:t>Overview of Intel SGX - Part 2, SGX Externals</a:t>
            </a:r>
          </a:p>
          <a:p>
            <a:pPr lvl="2">
              <a:spcBef>
                <a:spcPts val="300"/>
              </a:spcBef>
            </a:pPr>
            <a:r>
              <a:rPr lang="fr-FR">
                <a:hlinkClick r:id="rId5"/>
              </a:rPr>
              <a:t>https://blog.quarkslab.com/overview-of-intel-sgx-part-2-sgx-externals.html</a:t>
            </a:r>
            <a:endParaRPr lang="en-US"/>
          </a:p>
        </p:txBody>
      </p:sp>
    </p:spTree>
    <p:extLst>
      <p:ext uri="{BB962C8B-B14F-4D97-AF65-F5344CB8AC3E}">
        <p14:creationId xmlns:p14="http://schemas.microsoft.com/office/powerpoint/2010/main" val="204713564"/>
      </p:ext>
    </p:extLst>
  </p:cSld>
  <p:clrMapOvr>
    <a:masterClrMapping/>
  </p:clrMapOvr>
  <p:transition>
    <p:fade/>
  </p:transition>
</p:sld>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15944</Words>
  <Application>Microsoft Office PowerPoint</Application>
  <PresentationFormat>Custom</PresentationFormat>
  <Paragraphs>1920</Paragraphs>
  <Slides>119</Slides>
  <Notes>89</Notes>
  <HiddenSlides>5</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42" baseType="lpstr">
      <vt:lpstr>-apple-system</vt:lpstr>
      <vt:lpstr>Arial</vt:lpstr>
      <vt:lpstr>Calibri</vt:lpstr>
      <vt:lpstr>Consolas</vt:lpstr>
      <vt:lpstr>Intel Clear</vt:lpstr>
      <vt:lpstr>Intel Clear Light</vt:lpstr>
      <vt:lpstr>intel-clear</vt:lpstr>
      <vt:lpstr>intel-clear-bold</vt:lpstr>
      <vt:lpstr>intel-clear-pro</vt:lpstr>
      <vt:lpstr>IntelClear-Regular</vt:lpstr>
      <vt:lpstr>LMRoman10-Italic</vt:lpstr>
      <vt:lpstr>LMRoman10-Regular</vt:lpstr>
      <vt:lpstr>montserrat</vt:lpstr>
      <vt:lpstr>montserrat</vt:lpstr>
      <vt:lpstr>NimbusRomNo9L-Regu</vt:lpstr>
      <vt:lpstr>Segoe UI</vt:lpstr>
      <vt:lpstr>Segoe UI Light</vt:lpstr>
      <vt:lpstr>Segoe UI Semibold</vt:lpstr>
      <vt:lpstr>Segoe UI Semilight</vt:lpstr>
      <vt:lpstr>Times New Roman</vt:lpstr>
      <vt:lpstr>Wingdings</vt:lpstr>
      <vt:lpstr>2016_Modèle</vt:lpstr>
      <vt:lpstr>Visio</vt:lpstr>
      <vt:lpstr>Workshop Data in use Protection Compass Keep the cape in the Cloud and on the Edge</vt:lpstr>
      <vt:lpstr>Azure Confidential Computing (ACC) value proposition</vt:lpstr>
      <vt:lpstr>Delivering the ACC value proposition</vt:lpstr>
      <vt:lpstr>Confidential Computing Track</vt:lpstr>
      <vt:lpstr>A deeper look at the Intel® SGX technology</vt:lpstr>
      <vt:lpstr>PowerPoint Presentation</vt:lpstr>
      <vt:lpstr>Intel® Xeon® processor family Built-in security capabilities + system resilience  </vt:lpstr>
      <vt:lpstr>Trust model</vt:lpstr>
      <vt:lpstr>Reducing the attack surface with Intel® SGX</vt:lpstr>
      <vt:lpstr>Threat model</vt:lpstr>
      <vt:lpstr>Intel SGX at the hardware level</vt:lpstr>
      <vt:lpstr>SGX programming environment</vt:lpstr>
      <vt:lpstr>SGX programming environment</vt:lpstr>
      <vt:lpstr>SGX programming environment</vt:lpstr>
      <vt:lpstr>SGX programming environment</vt:lpstr>
      <vt:lpstr>SGX programming environment</vt:lpstr>
      <vt:lpstr>SGX high-level HW/SW picture</vt:lpstr>
      <vt:lpstr>SGX instructions</vt:lpstr>
      <vt:lpstr>SGX data structure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SGX access control</vt:lpstr>
      <vt:lpstr>SGX access control</vt:lpstr>
      <vt:lpstr>SGX access control</vt:lpstr>
      <vt:lpstr>SGX access control</vt:lpstr>
      <vt:lpstr>SGX access control</vt:lpstr>
      <vt:lpstr>Protecting against memory spying attacks</vt:lpstr>
      <vt:lpstr>Protecting vs. memory snooping attacks</vt:lpstr>
      <vt:lpstr>Protecting vs. memory snooping attacks</vt:lpstr>
      <vt:lpstr>Protecting vs. memory snooping attacks</vt:lpstr>
      <vt:lpstr>Protecting vs. memory snooping attacks</vt:lpstr>
      <vt:lpstr>To go beyond</vt:lpstr>
      <vt:lpstr>Doing "Lift &amp; Shift" for existing apps</vt:lpstr>
      <vt:lpstr>Make your apps confidential without changing a line of code! Leveraging one of the ISVs</vt:lpstr>
      <vt:lpstr>Demo</vt:lpstr>
      <vt:lpstr>Demo</vt:lpstr>
      <vt:lpstr>Leverage open source projects For a LibOS strategy </vt:lpstr>
      <vt:lpstr>To go beyond</vt:lpstr>
      <vt:lpstr>Designing enclaves for new/refactored apps</vt:lpstr>
      <vt:lpstr>World view</vt:lpstr>
      <vt:lpstr>Reducing the attack surface</vt:lpstr>
      <vt:lpstr>Data marshalling</vt:lpstr>
      <vt:lpstr>Code refactoring</vt:lpstr>
      <vt:lpstr>Available tooling for the enclaves</vt:lpstr>
      <vt:lpstr>Demo</vt:lpstr>
      <vt:lpstr>To go beyond</vt:lpstr>
      <vt:lpstr>Attesting an enclave </vt:lpstr>
      <vt:lpstr>Provisioning secrets to an enclave</vt:lpstr>
      <vt:lpstr>Trustworthiness</vt:lpstr>
      <vt:lpstr>SGX Key hierarchy </vt:lpstr>
      <vt:lpstr>PowerPoint Presentation</vt:lpstr>
      <vt:lpstr>SGX measurement</vt:lpstr>
      <vt:lpstr>Attestation</vt:lpstr>
      <vt:lpstr>Local attestation</vt:lpstr>
      <vt:lpstr>Remote attestation</vt:lpstr>
      <vt:lpstr>Provisioning SGX with HW-based keys</vt:lpstr>
      <vt:lpstr>Intel EPID</vt:lpstr>
      <vt:lpstr>Remote attestation</vt:lpstr>
      <vt:lpstr>PowerPoint Presentation</vt:lpstr>
      <vt:lpstr>PowerPoint Presentation</vt:lpstr>
      <vt:lpstr>Demo</vt:lpstr>
      <vt:lpstr>Sealing</vt:lpstr>
      <vt:lpstr>Sealing authority</vt:lpstr>
      <vt:lpstr>Microsoft Azure Attestation (MAA) </vt:lpstr>
      <vt:lpstr>Microsoft Azure Attestation (MAA) Trust Model</vt:lpstr>
      <vt:lpstr>Microsoft Azure Attestation (MAA) PowerShell cmdlets</vt:lpstr>
      <vt:lpstr>Microsoft Azure Attestation (MAA) Attestation Request</vt:lpstr>
      <vt:lpstr>Azure Key Vault  Managed HSM</vt:lpstr>
      <vt:lpstr>PowerPoint Presentation</vt:lpstr>
      <vt:lpstr>PowerPoint Presentation</vt:lpstr>
      <vt:lpstr>Demo</vt:lpstr>
      <vt:lpstr>To go beyond</vt:lpstr>
      <vt:lpstr>Understanding adversary models and attacks</vt:lpstr>
      <vt:lpstr>Adversary model</vt:lpstr>
      <vt:lpstr>Unprivileged software adversary</vt:lpstr>
      <vt:lpstr>System software adversary</vt:lpstr>
      <vt:lpstr>Startup code / SMM adversary</vt:lpstr>
      <vt:lpstr>Software side-channel adversary</vt:lpstr>
      <vt:lpstr>Intel guidance for security advisories Adversary models vs. reality of known attacks</vt:lpstr>
      <vt:lpstr>Hardware side-channel attacks Plunder Volt</vt:lpstr>
      <vt:lpstr>Software side-channel attacks  Speculative attacks</vt:lpstr>
      <vt:lpstr>Software side-channel attacks Spectre &amp; Meltdown - 2018</vt:lpstr>
      <vt:lpstr>Software side-channel attacks L1 Terminal Fault (L1TF) aka Foreshadow - August 2018</vt:lpstr>
      <vt:lpstr>Software side-channel attacks Load Value Injection (LVI) - March 2020 (1/2)</vt:lpstr>
      <vt:lpstr>Software side-channel attacks Load Value Injection (LVI) - March 2020 (2/2)</vt:lpstr>
      <vt:lpstr>What about possible countermeasures</vt:lpstr>
      <vt:lpstr>PowerPoint Presentation</vt:lpstr>
      <vt:lpstr>To go beyond</vt:lpstr>
      <vt:lpstr>Attesting firmware on hardware host with Cerberus</vt:lpstr>
      <vt:lpstr>The Firmware Security Challenge…</vt:lpstr>
      <vt:lpstr>Introducing Project cerberus</vt:lpstr>
      <vt:lpstr>Cerberus in depth</vt:lpstr>
      <vt:lpstr>What is the Cerberus chip?</vt:lpstr>
      <vt:lpstr>Platform trust hierarchy</vt:lpstr>
      <vt:lpstr>NIST 800-193 : Protect, Detect, Recover</vt:lpstr>
      <vt:lpstr>Host firmware attestation with Cerberus</vt:lpstr>
      <vt:lpstr>To beyond</vt:lpstr>
      <vt:lpstr>Leveraging other hardware beside Intel SGX</vt:lpstr>
      <vt:lpstr>Ongoing research within Microsoft Research (MSR)</vt:lpstr>
      <vt:lpstr>IPUs Graphcore Parallel Computing designed for AI training and Inference</vt:lpstr>
      <vt:lpstr>IPUs Graphcore Security Architecture</vt:lpstr>
      <vt:lpstr>IPUs Graphcore Data Flow</vt:lpstr>
      <vt:lpstr>Hands-on lab  This is the time to get your hands a bit dirty with the keyboard! ;-)</vt:lpstr>
      <vt:lpstr>Introducing the hands-on lab</vt:lpstr>
      <vt:lpstr>To go beyond…</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 Computing Track</dc:title>
  <dc:subject/>
  <dc:creator/>
  <cp:keywords/>
  <dc:description/>
  <cp:revision>1</cp:revision>
  <dcterms:created xsi:type="dcterms:W3CDTF">2020-01-06T10:54:54Z</dcterms:created>
  <dcterms:modified xsi:type="dcterms:W3CDTF">2020-07-22T08:36:27Z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